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1201" r:id="rId3"/>
    <p:sldId id="257" r:id="rId4"/>
    <p:sldId id="259" r:id="rId5"/>
    <p:sldId id="1204" r:id="rId6"/>
    <p:sldId id="260" r:id="rId7"/>
    <p:sldId id="261" r:id="rId8"/>
    <p:sldId id="1205" r:id="rId9"/>
    <p:sldId id="1216" r:id="rId10"/>
    <p:sldId id="1208" r:id="rId11"/>
    <p:sldId id="1209" r:id="rId12"/>
    <p:sldId id="1212" r:id="rId13"/>
    <p:sldId id="1213" r:id="rId14"/>
    <p:sldId id="1210" r:id="rId15"/>
    <p:sldId id="1215" r:id="rId16"/>
    <p:sldId id="1211" r:id="rId17"/>
    <p:sldId id="1131" r:id="rId18"/>
    <p:sldId id="1217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9/16/2026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215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9/16/2026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693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9/16/2026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798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9/16/2026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142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9/16/2026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940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9/16/2026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929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9/16/2026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29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9/16/2026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06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9/16/2026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96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9/16/2026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98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9/16/2026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725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smtClean="0"/>
              <a:t>9/16/2026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515279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kumimoji="1"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kumimoji="1"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kumimoji="1"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kumimoji="1"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kumimoji="1"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kumimoji="1"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kumimoji="1"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kumimoji="1"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kumimoji="1"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kumimoji="1"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D1073F-542B-14D3-7756-25D19F8DD0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ja-JP" altLang="en-US" sz="2800" dirty="0"/>
              <a:t>誰が社会的責任を負うべきなのか？</a:t>
            </a:r>
            <a:br>
              <a:rPr kumimoji="1" lang="en-US" altLang="ja-JP" sz="2800" dirty="0"/>
            </a:br>
            <a:r>
              <a:rPr kumimoji="1" lang="ja-JP" altLang="en-US" sz="2800" dirty="0"/>
              <a:t>天笠啓祐</a:t>
            </a:r>
            <a:br>
              <a:rPr kumimoji="1" lang="en-US" altLang="ja-JP" sz="2800" dirty="0"/>
            </a:br>
            <a:endParaRPr kumimoji="1" lang="ja-JP" altLang="en-US" sz="2800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637EC0E-075A-7FC8-4BAD-FE45F0BB3A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2274" y="1349830"/>
            <a:ext cx="5357600" cy="2079170"/>
          </a:xfrm>
        </p:spPr>
        <p:txBody>
          <a:bodyPr>
            <a:normAutofit/>
          </a:bodyPr>
          <a:lstStyle/>
          <a:p>
            <a:r>
              <a:rPr kumimoji="1" lang="ja-JP" altLang="en-US" sz="4000" dirty="0"/>
              <a:t>食</a:t>
            </a:r>
            <a:r>
              <a:rPr lang="ja-JP" altLang="en-US" sz="4000" dirty="0"/>
              <a:t>と農</a:t>
            </a:r>
            <a:endParaRPr kumimoji="1"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1061600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55AA0A-FEFB-9EF0-5F92-EB2634A6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kumimoji="1" lang="en-US" altLang="ja-JP" dirty="0"/>
            </a:br>
            <a:r>
              <a:rPr kumimoji="1" lang="ja-JP" altLang="en-US" dirty="0"/>
              <a:t>アグリビジネスの支配者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551338F-8942-21D2-40E2-C18BFE008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ja-JP" altLang="ja-JP" b="1" dirty="0"/>
              <a:t>アグリビジネスの支配者</a:t>
            </a:r>
            <a:endParaRPr lang="ja-JP" altLang="ja-JP" dirty="0"/>
          </a:p>
          <a:p>
            <a:r>
              <a:rPr lang="ja-JP" altLang="ja-JP" b="1" dirty="0"/>
              <a:t>種子・農薬は</a:t>
            </a:r>
            <a:r>
              <a:rPr lang="en-US" altLang="ja-JP" b="1" dirty="0"/>
              <a:t>4</a:t>
            </a:r>
            <a:r>
              <a:rPr lang="ja-JP" altLang="ja-JP" b="1" dirty="0"/>
              <a:t>社の寡占状態</a:t>
            </a:r>
            <a:endParaRPr lang="ja-JP" altLang="ja-JP" dirty="0"/>
          </a:p>
          <a:p>
            <a:r>
              <a:rPr lang="en-US" altLang="ja-JP" dirty="0"/>
              <a:t>2024</a:t>
            </a:r>
            <a:r>
              <a:rPr lang="ja-JP" altLang="ja-JP" dirty="0"/>
              <a:t>年の市場シェア</a:t>
            </a:r>
          </a:p>
          <a:p>
            <a:r>
              <a:rPr lang="ja-JP" altLang="ja-JP" dirty="0"/>
              <a:t>　　　　　　　</a:t>
            </a:r>
            <a:r>
              <a:rPr lang="ja-JP" altLang="en-US" dirty="0"/>
              <a:t>　　　</a:t>
            </a:r>
            <a:r>
              <a:rPr lang="ja-JP" altLang="ja-JP" dirty="0"/>
              <a:t>　種子　　　　　農薬</a:t>
            </a:r>
          </a:p>
          <a:p>
            <a:r>
              <a:rPr lang="ja-JP" altLang="ja-JP" dirty="0"/>
              <a:t>バイエル　　　　</a:t>
            </a:r>
            <a:r>
              <a:rPr lang="en-US" altLang="ja-JP" dirty="0"/>
              <a:t>19.36</a:t>
            </a:r>
            <a:r>
              <a:rPr lang="ja-JP" altLang="ja-JP" dirty="0"/>
              <a:t>％　　　　</a:t>
            </a:r>
            <a:r>
              <a:rPr lang="en-US" altLang="ja-JP" dirty="0"/>
              <a:t>14.14</a:t>
            </a:r>
            <a:r>
              <a:rPr lang="ja-JP" altLang="ja-JP" dirty="0"/>
              <a:t>％</a:t>
            </a:r>
          </a:p>
          <a:p>
            <a:r>
              <a:rPr lang="ja-JP" altLang="ja-JP" dirty="0"/>
              <a:t>コルテバ　　　　</a:t>
            </a:r>
            <a:r>
              <a:rPr lang="en-US" altLang="ja-JP" dirty="0"/>
              <a:t>16.11</a:t>
            </a:r>
            <a:r>
              <a:rPr lang="ja-JP" altLang="ja-JP" dirty="0"/>
              <a:t>％　　　　</a:t>
            </a:r>
            <a:r>
              <a:rPr lang="en-US" altLang="ja-JP" dirty="0"/>
              <a:t> 9.57</a:t>
            </a:r>
            <a:r>
              <a:rPr lang="ja-JP" altLang="ja-JP" dirty="0"/>
              <a:t>％</a:t>
            </a:r>
          </a:p>
          <a:p>
            <a:r>
              <a:rPr lang="ja-JP" altLang="ja-JP" dirty="0"/>
              <a:t>シンジェンタ　　</a:t>
            </a:r>
            <a:r>
              <a:rPr lang="en-US" altLang="ja-JP" dirty="0"/>
              <a:t> 6,74</a:t>
            </a:r>
            <a:r>
              <a:rPr lang="ja-JP" altLang="ja-JP" dirty="0"/>
              <a:t>％　　　　</a:t>
            </a:r>
            <a:r>
              <a:rPr lang="en-US" altLang="ja-JP" dirty="0"/>
              <a:t>17.24</a:t>
            </a:r>
            <a:r>
              <a:rPr lang="ja-JP" altLang="ja-JP" dirty="0"/>
              <a:t>％</a:t>
            </a:r>
          </a:p>
          <a:p>
            <a:r>
              <a:rPr lang="en-US" altLang="ja-JP" dirty="0"/>
              <a:t>BASF</a:t>
            </a:r>
            <a:r>
              <a:rPr lang="ja-JP" altLang="ja-JP" dirty="0"/>
              <a:t>　　　　　</a:t>
            </a:r>
            <a:r>
              <a:rPr lang="ja-JP" altLang="en-US" dirty="0"/>
              <a:t>　</a:t>
            </a:r>
            <a:r>
              <a:rPr lang="en-US" altLang="ja-JP" dirty="0"/>
              <a:t> 3.54</a:t>
            </a:r>
            <a:r>
              <a:rPr lang="ja-JP" altLang="ja-JP" dirty="0"/>
              <a:t>％　　　　</a:t>
            </a:r>
            <a:r>
              <a:rPr lang="en-US" altLang="ja-JP" dirty="0"/>
              <a:t>13.50</a:t>
            </a:r>
            <a:r>
              <a:rPr lang="ja-JP" altLang="ja-JP" dirty="0"/>
              <a:t>％</a:t>
            </a:r>
          </a:p>
          <a:p>
            <a:r>
              <a:rPr lang="ja-JP" altLang="ja-JP" dirty="0"/>
              <a:t>計　　　　　</a:t>
            </a:r>
            <a:r>
              <a:rPr lang="ja-JP" altLang="en-US" dirty="0"/>
              <a:t>　　　</a:t>
            </a:r>
            <a:r>
              <a:rPr lang="en-US" altLang="ja-JP" dirty="0"/>
              <a:t> 45.75</a:t>
            </a:r>
            <a:r>
              <a:rPr lang="ja-JP" altLang="ja-JP" dirty="0"/>
              <a:t>％　　　　</a:t>
            </a:r>
            <a:r>
              <a:rPr lang="en-US" altLang="ja-JP" dirty="0"/>
              <a:t>54.45</a:t>
            </a:r>
            <a:r>
              <a:rPr lang="ja-JP" altLang="ja-JP" dirty="0"/>
              <a:t>％</a:t>
            </a:r>
          </a:p>
          <a:p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E213DFD-3FA9-11C3-CEB9-3C62024F7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8446" y="3596640"/>
            <a:ext cx="5033554" cy="332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554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3E362-E7C4-8735-FB02-A37923836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E4A103-F8FF-A07D-6181-47C11D292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kumimoji="1" lang="en-US" altLang="ja-JP" dirty="0"/>
            </a:br>
            <a:r>
              <a:rPr kumimoji="1" lang="ja-JP" altLang="en-US" dirty="0"/>
              <a:t>アグリビジネスの支配者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46A0DE8-350A-B193-2E57-4B95D815BA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endParaRPr lang="ja-JP" altLang="ja-JP" dirty="0"/>
          </a:p>
          <a:p>
            <a:r>
              <a:rPr lang="ja-JP" altLang="ja-JP" b="1" dirty="0"/>
              <a:t>種子・農薬は</a:t>
            </a:r>
            <a:r>
              <a:rPr lang="en-US" altLang="ja-JP" b="1" dirty="0"/>
              <a:t>4</a:t>
            </a:r>
            <a:r>
              <a:rPr lang="ja-JP" altLang="ja-JP" b="1" dirty="0"/>
              <a:t>社の寡占状態</a:t>
            </a:r>
            <a:endParaRPr lang="en-US" altLang="ja-JP" b="1" dirty="0"/>
          </a:p>
          <a:p>
            <a:r>
              <a:rPr lang="ja-JP" altLang="ja-JP" dirty="0"/>
              <a:t>バイエル（ドイツ）　米国モンサント社を買収し最大のアグリビジネスに</a:t>
            </a:r>
          </a:p>
          <a:p>
            <a:r>
              <a:rPr lang="ja-JP" altLang="ja-JP" dirty="0"/>
              <a:t>コルテバ（米国）　デュポンとダウケミカルが合併しアグリビジネス部門を分離独立</a:t>
            </a:r>
          </a:p>
          <a:p>
            <a:r>
              <a:rPr lang="ja-JP" altLang="ja-JP" dirty="0"/>
              <a:t>シンジェンタ（スイス）　中国化工集団公司が買収し事実上中国企業に</a:t>
            </a:r>
          </a:p>
          <a:p>
            <a:r>
              <a:rPr lang="en-US" altLang="ja-JP" dirty="0"/>
              <a:t>BASF</a:t>
            </a:r>
            <a:r>
              <a:rPr lang="ja-JP" altLang="ja-JP" dirty="0"/>
              <a:t>（ドイツ）　バイエルがモンサントを買収した際、バイエルから一部の事業を受け継ぐ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95213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78A88-919E-4DA4-11E1-C5A711090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E0F59A-22EC-1A31-79D0-CD9688D63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kumimoji="1" lang="en-US" altLang="ja-JP" dirty="0"/>
            </a:br>
            <a:r>
              <a:rPr kumimoji="1" lang="ja-JP" altLang="en-US" dirty="0"/>
              <a:t>アグリビジネスの支配者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C3BD43D-DA0B-4ECD-3FBC-BFD0E4E41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ja-JP" b="1"/>
              <a:t>穀物メジャーという穀物の支配者たち</a:t>
            </a:r>
            <a:endParaRPr lang="ja-JP" altLang="ja-JP"/>
          </a:p>
          <a:p>
            <a:r>
              <a:rPr lang="ja-JP" altLang="ja-JP"/>
              <a:t>最近のベスト</a:t>
            </a:r>
            <a:r>
              <a:rPr lang="en-US" altLang="ja-JP"/>
              <a:t>10</a:t>
            </a:r>
            <a:r>
              <a:rPr lang="ja-JP" altLang="ja-JP"/>
              <a:t>（</a:t>
            </a:r>
            <a:r>
              <a:rPr lang="en-US" altLang="ja-JP"/>
              <a:t>2024</a:t>
            </a:r>
            <a:r>
              <a:rPr lang="ja-JP" altLang="ja-JP"/>
              <a:t>年売り上げベスト</a:t>
            </a:r>
            <a:r>
              <a:rPr lang="en-US" altLang="ja-JP"/>
              <a:t>10</a:t>
            </a:r>
            <a:r>
              <a:rPr lang="ja-JP" altLang="ja-JP"/>
              <a:t>、売上高順）</a:t>
            </a:r>
          </a:p>
          <a:p>
            <a:r>
              <a:rPr lang="ja-JP" altLang="ja-JP"/>
              <a:t>カーギル（米国）、コフコ（中国）、ウィルマ</a:t>
            </a:r>
            <a:r>
              <a:rPr lang="en-US" altLang="ja-JP"/>
              <a:t>―</a:t>
            </a:r>
            <a:r>
              <a:rPr lang="ja-JP" altLang="ja-JP"/>
              <a:t>・インターナショナル（シンガポール）、ルイ・ドレフュス（オランダ）、</a:t>
            </a:r>
            <a:r>
              <a:rPr lang="en-US" altLang="ja-JP"/>
              <a:t>ADM(</a:t>
            </a:r>
            <a:r>
              <a:rPr lang="ja-JP" altLang="ja-JP"/>
              <a:t>米国</a:t>
            </a:r>
            <a:r>
              <a:rPr lang="en-US" altLang="ja-JP"/>
              <a:t>)</a:t>
            </a:r>
            <a:r>
              <a:rPr lang="ja-JP" altLang="ja-JP"/>
              <a:t>、オラム・インターナショナル（シンガポール）、ブンゲ（米国）、</a:t>
            </a:r>
            <a:r>
              <a:rPr lang="en-US" altLang="ja-JP"/>
              <a:t>CHS</a:t>
            </a:r>
            <a:r>
              <a:rPr lang="ja-JP" altLang="ja-JP"/>
              <a:t>（米国）、バイテラ</a:t>
            </a:r>
            <a:r>
              <a:rPr lang="en-US" altLang="ja-JP"/>
              <a:t>(</a:t>
            </a:r>
            <a:r>
              <a:rPr lang="ja-JP" altLang="ja-JP"/>
              <a:t>オランダ</a:t>
            </a:r>
            <a:r>
              <a:rPr lang="en-US" altLang="ja-JP"/>
              <a:t>)</a:t>
            </a:r>
            <a:r>
              <a:rPr lang="ja-JP" altLang="ja-JP"/>
              <a:t>、丸紅（日本）</a:t>
            </a:r>
          </a:p>
          <a:p>
            <a:r>
              <a:rPr lang="ja-JP" altLang="ja-JP"/>
              <a:t>注、ブンゲがバイテラを買収したと</a:t>
            </a:r>
            <a:r>
              <a:rPr lang="en-US" altLang="ja-JP"/>
              <a:t>2025</a:t>
            </a:r>
            <a:r>
              <a:rPr lang="ja-JP" altLang="ja-JP"/>
              <a:t>年</a:t>
            </a:r>
            <a:r>
              <a:rPr lang="en-US" altLang="ja-JP"/>
              <a:t>7</a:t>
            </a:r>
            <a:r>
              <a:rPr lang="ja-JP" altLang="ja-JP"/>
              <a:t>月に発表</a:t>
            </a:r>
          </a:p>
        </p:txBody>
      </p:sp>
    </p:spTree>
    <p:extLst>
      <p:ext uri="{BB962C8B-B14F-4D97-AF65-F5344CB8AC3E}">
        <p14:creationId xmlns:p14="http://schemas.microsoft.com/office/powerpoint/2010/main" val="1774755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B9A1D-EE6D-156A-C155-8880AD402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E4CFAA-E83E-0A2E-5109-AD6B2406D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kumimoji="1" lang="en-US" altLang="ja-JP" dirty="0"/>
            </a:br>
            <a:r>
              <a:rPr kumimoji="1" lang="ja-JP" altLang="en-US" dirty="0"/>
              <a:t>アグリビジネスの支配者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D23DBB3-BEC6-712A-4D4D-E08B3A997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ja-JP" dirty="0"/>
              <a:t>以前は穀物メジャー</a:t>
            </a:r>
            <a:r>
              <a:rPr lang="en-US" altLang="ja-JP" dirty="0"/>
              <a:t>4</a:t>
            </a:r>
            <a:r>
              <a:rPr lang="ja-JP" altLang="ja-JP" dirty="0"/>
              <a:t>社体制</a:t>
            </a:r>
          </a:p>
          <a:p>
            <a:r>
              <a:rPr lang="ja-JP" altLang="ja-JP" dirty="0"/>
              <a:t>　カーギル（米）、ルイ・ドレフュス（オランダ）、</a:t>
            </a:r>
            <a:r>
              <a:rPr lang="en-US" altLang="ja-JP" dirty="0"/>
              <a:t>ADM</a:t>
            </a:r>
            <a:r>
              <a:rPr lang="ja-JP" altLang="ja-JP" dirty="0"/>
              <a:t>（米）、ブンゲ（米）の</a:t>
            </a:r>
            <a:r>
              <a:rPr lang="en-US" altLang="ja-JP" dirty="0"/>
              <a:t>4</a:t>
            </a:r>
            <a:r>
              <a:rPr lang="ja-JP" altLang="ja-JP" dirty="0"/>
              <a:t>社の頭文字をとって</a:t>
            </a:r>
            <a:r>
              <a:rPr lang="en-US" altLang="ja-JP" dirty="0"/>
              <a:t>ABCD</a:t>
            </a:r>
            <a:r>
              <a:rPr lang="ja-JP" altLang="ja-JP" dirty="0"/>
              <a:t>ともいっていた。穀物メジャーはリスクの高い生産には手を出さず、流通を支配。事実上の世界の穀物の支配者であるが、最近、中国、シンガポールの台頭で、その構造に変化が起きている。</a:t>
            </a:r>
          </a:p>
          <a:p>
            <a:pPr marL="0" indent="0">
              <a:buNone/>
            </a:pPr>
            <a:endParaRPr lang="ja-JP" altLang="ja-JP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24961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A7D8F-0D7E-C3F2-F57D-D70401474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5698CD-E3F8-8232-D307-EAE6B18D2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kumimoji="1" lang="en-US" altLang="ja-JP" dirty="0"/>
            </a:br>
            <a:r>
              <a:rPr kumimoji="1" lang="ja-JP" altLang="en-US" dirty="0"/>
              <a:t>アグリビジネスの支配者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1694A8A-631C-5606-51A0-533428B45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ja-JP" b="1" dirty="0"/>
              <a:t>食料の流通・販売での支配者たち</a:t>
            </a:r>
            <a:endParaRPr lang="ja-JP" altLang="ja-JP" dirty="0"/>
          </a:p>
          <a:p>
            <a:r>
              <a:rPr lang="ja-JP" altLang="ja-JP" dirty="0"/>
              <a:t>販売（スーパーや宅配などを支配する</a:t>
            </a:r>
            <a:r>
              <a:rPr lang="en-US" altLang="ja-JP" dirty="0"/>
              <a:t>10</a:t>
            </a:r>
            <a:r>
              <a:rPr lang="ja-JP" altLang="ja-JP" dirty="0"/>
              <a:t>社）</a:t>
            </a:r>
            <a:r>
              <a:rPr lang="en-US" altLang="ja-JP" dirty="0"/>
              <a:t>(2023</a:t>
            </a:r>
            <a:r>
              <a:rPr lang="ja-JP" altLang="ja-JP" dirty="0"/>
              <a:t>年売り上げベスト</a:t>
            </a:r>
            <a:r>
              <a:rPr lang="en-US" altLang="ja-JP" dirty="0"/>
              <a:t>10</a:t>
            </a:r>
            <a:r>
              <a:rPr lang="ja-JP" altLang="ja-JP" dirty="0"/>
              <a:t>、売上高準</a:t>
            </a:r>
            <a:r>
              <a:rPr lang="en-US" altLang="ja-JP" dirty="0"/>
              <a:t>)</a:t>
            </a:r>
            <a:endParaRPr lang="ja-JP" altLang="ja-JP" dirty="0"/>
          </a:p>
          <a:p>
            <a:r>
              <a:rPr lang="ja-JP" altLang="ja-JP" dirty="0"/>
              <a:t>ウォルマート（米国）、アマゾン（米国）、コストコ（米国）、シュバルツグループ（ドイツ）、ホーム・デポ（米国）、クローガー（米国）、アルディ（ドイツ）、京東商城（中国）、ウォルグリーン・ブーツ・アライアンス（米国）、</a:t>
            </a:r>
            <a:r>
              <a:rPr lang="en-US" altLang="ja-JP" dirty="0"/>
              <a:t>CVS</a:t>
            </a:r>
            <a:r>
              <a:rPr lang="ja-JP" altLang="ja-JP" dirty="0"/>
              <a:t>ヘルス（米国）</a:t>
            </a:r>
          </a:p>
          <a:p>
            <a:pPr marL="0" indent="0">
              <a:buNone/>
            </a:pPr>
            <a:endParaRPr lang="ja-JP" altLang="ja-JP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52861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90BE0-96D2-0E74-C6D6-B9467C148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8EE2B0-9BDE-9EF3-DCDC-ED1DF9B56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kumimoji="1" lang="en-US" altLang="ja-JP" dirty="0"/>
            </a:br>
            <a:r>
              <a:rPr kumimoji="1" lang="ja-JP" altLang="en-US" dirty="0"/>
              <a:t>アグリビジネスの支配者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3B68F49-C1F5-E9A4-8FFB-5A4E2C35E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ja-JP" b="1" dirty="0"/>
              <a:t>食品加工を支配する</a:t>
            </a:r>
            <a:r>
              <a:rPr lang="en-US" altLang="ja-JP" b="1" dirty="0"/>
              <a:t>10</a:t>
            </a:r>
            <a:r>
              <a:rPr lang="ja-JP" altLang="ja-JP" b="1" dirty="0"/>
              <a:t>社（</a:t>
            </a:r>
            <a:r>
              <a:rPr lang="en-US" altLang="ja-JP" b="1" dirty="0"/>
              <a:t>2024</a:t>
            </a:r>
            <a:r>
              <a:rPr lang="ja-JP" altLang="ja-JP" b="1" dirty="0"/>
              <a:t>年売り上げベスト</a:t>
            </a:r>
            <a:r>
              <a:rPr lang="en-US" altLang="ja-JP" b="1" dirty="0"/>
              <a:t>10</a:t>
            </a:r>
            <a:r>
              <a:rPr lang="ja-JP" altLang="ja-JP" b="1" dirty="0"/>
              <a:t>、売上高順）</a:t>
            </a:r>
            <a:endParaRPr lang="ja-JP" altLang="ja-JP" dirty="0"/>
          </a:p>
          <a:p>
            <a:r>
              <a:rPr lang="ja-JP" altLang="ja-JP" dirty="0"/>
              <a:t>ネスレ（スイス）、コカ・コーラ（米国）、ペプシコ（米国）、マーズ（米国）、モンデリーズ（米国）、ダノン（フランス）、アンハイザー・ブッシュ・インベブ（ベルギー）、ゼネラルミルズ（米国）、クラフト・ハインツ（米国）、タイソン・フーズ（米国）</a:t>
            </a:r>
          </a:p>
          <a:p>
            <a:pPr marL="0" indent="0">
              <a:buNone/>
            </a:pPr>
            <a:endParaRPr lang="ja-JP" altLang="ja-JP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88404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56C1A-B149-53CD-3734-40BDA1E12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132F76-D7BD-5DF7-E554-844DAB1DE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kumimoji="1" lang="en-US" altLang="ja-JP" dirty="0"/>
            </a:br>
            <a:r>
              <a:rPr kumimoji="1" lang="ja-JP" altLang="en-US" dirty="0"/>
              <a:t>アグリビジネスの支配者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261D02C-5327-31CC-7C36-2EC1FC4FD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ja-JP" altLang="ja-JP" dirty="0"/>
          </a:p>
          <a:p>
            <a:r>
              <a:rPr lang="ja-JP" altLang="ja-JP" b="1" dirty="0"/>
              <a:t>ファーストフーズ、飲食店業界を支配する</a:t>
            </a:r>
            <a:r>
              <a:rPr lang="en-US" altLang="ja-JP" b="1" dirty="0"/>
              <a:t>10</a:t>
            </a:r>
            <a:r>
              <a:rPr lang="ja-JP" altLang="ja-JP" b="1" dirty="0"/>
              <a:t>社（</a:t>
            </a:r>
            <a:r>
              <a:rPr lang="en-US" altLang="ja-JP" b="1" dirty="0"/>
              <a:t>2024</a:t>
            </a:r>
            <a:r>
              <a:rPr lang="ja-JP" altLang="ja-JP" b="1" dirty="0"/>
              <a:t>年売り上げベスト</a:t>
            </a:r>
            <a:r>
              <a:rPr lang="en-US" altLang="ja-JP" b="1" dirty="0"/>
              <a:t>10</a:t>
            </a:r>
            <a:r>
              <a:rPr lang="ja-JP" altLang="ja-JP" b="1" dirty="0"/>
              <a:t>、売上高順）</a:t>
            </a:r>
            <a:endParaRPr lang="ja-JP" altLang="ja-JP" dirty="0"/>
          </a:p>
          <a:p>
            <a:r>
              <a:rPr lang="ja-JP" altLang="ja-JP" dirty="0"/>
              <a:t>スターバックス（米国）、インスパイヤーブランズ（米国）、マクドナルド（米国）、ゼンショー（日本）、レストラン・ブランズ・インターナショナル（米国）、ヤム・ブランズ（米国）、ハイディラオ（中国）、ドミノピザ（米国）、ジョリビー（フィリピン）、すかいらーく（日本）</a:t>
            </a:r>
          </a:p>
          <a:p>
            <a:r>
              <a:rPr lang="ja-JP" altLang="ja-JP" dirty="0"/>
              <a:t>注　インスパイヤーブランズはダンキンドーナツなどをもつ。レストラン・ブランズ・インターナショナルはバーガー・キングなどをもつ。ヤム・ブランズはケンタッキー・フライド・チキンなどをもつ。ハイディラオは海底撈火鍋を世界で展開。ジョリビーはフィリピンのファーストフーズ。</a:t>
            </a:r>
          </a:p>
          <a:p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CB2944E-D5B7-97FA-0C12-ECDD26E7C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336"/>
            <a:ext cx="2906829" cy="2400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238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8EE63E-B2DF-21BD-E4A8-FCA63B12B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br>
              <a:rPr lang="en-US" altLang="ja-JP" sz="3600" b="1" dirty="0">
                <a:latin typeface="+mj-ea"/>
                <a:cs typeface="Times New Roman" panose="02020603050405020304" pitchFamily="18" charset="0"/>
              </a:rPr>
            </a:br>
            <a:r>
              <a:rPr lang="ja-JP" altLang="en-US" sz="3600" b="1" dirty="0">
                <a:latin typeface="+mj-ea"/>
                <a:cs typeface="Times New Roman" panose="02020603050405020304" pitchFamily="18" charset="0"/>
              </a:rPr>
              <a:t>なぜジャーナリズムは問題点を伝えなくなったのか？</a:t>
            </a:r>
            <a:endParaRPr lang="ja-JP" altLang="en-US" sz="3600" dirty="0">
              <a:latin typeface="+mj-ea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05C92E-77A3-A526-6AA2-1DC822A39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3599" y="2667000"/>
            <a:ext cx="7796540" cy="3382944"/>
          </a:xfrm>
        </p:spPr>
        <p:txBody>
          <a:bodyPr>
            <a:normAutofit fontScale="92500" lnSpcReduction="10000"/>
          </a:bodyPr>
          <a:lstStyle/>
          <a:p>
            <a:pPr indent="133350" algn="just">
              <a:defRPr/>
            </a:pPr>
            <a:r>
              <a:rPr lang="ja-JP" altLang="en-US" sz="18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ja-JP" sz="1800" kern="100" dirty="0">
                <a:latin typeface="+mn-ea"/>
                <a:cs typeface="Times New Roman" panose="02020603050405020304" pitchFamily="18" charset="0"/>
              </a:rPr>
              <a:t>攻撃される独立系科学者</a:t>
            </a:r>
          </a:p>
          <a:p>
            <a:pPr indent="400050" algn="just">
              <a:defRPr/>
            </a:pPr>
            <a:r>
              <a:rPr lang="ja-JP" altLang="en-US" sz="1800" kern="100" dirty="0">
                <a:latin typeface="+mn-ea"/>
                <a:cs typeface="Times New Roman" panose="02020603050405020304" pitchFamily="18" charset="0"/>
              </a:rPr>
              <a:t>　　</a:t>
            </a:r>
            <a:r>
              <a:rPr lang="ja-JP" altLang="ja-JP" sz="1800" kern="100" dirty="0">
                <a:latin typeface="+mn-ea"/>
                <a:cs typeface="Times New Roman" panose="02020603050405020304" pitchFamily="18" charset="0"/>
              </a:rPr>
              <a:t>科学者・研究者の企業との結びつきが増えている</a:t>
            </a:r>
          </a:p>
          <a:p>
            <a:pPr marL="0" indent="0" algn="just">
              <a:buNone/>
              <a:defRPr/>
            </a:pPr>
            <a:r>
              <a:rPr lang="ja-JP" altLang="en-US" sz="1800" kern="100" dirty="0">
                <a:latin typeface="+mn-ea"/>
                <a:cs typeface="Times New Roman" panose="02020603050405020304" pitchFamily="18" charset="0"/>
              </a:rPr>
              <a:t>　　・</a:t>
            </a:r>
            <a:r>
              <a:rPr lang="ja-JP" altLang="ja-JP" sz="1800" kern="100" dirty="0">
                <a:latin typeface="+mn-ea"/>
                <a:cs typeface="Times New Roman" panose="02020603050405020304" pitchFamily="18" charset="0"/>
              </a:rPr>
              <a:t>　　</a:t>
            </a:r>
            <a:r>
              <a:rPr lang="ja-JP" altLang="en-US" sz="18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ja-JP" sz="1800" kern="100" dirty="0">
                <a:latin typeface="+mn-ea"/>
                <a:cs typeface="Times New Roman" panose="02020603050405020304" pitchFamily="18" charset="0"/>
              </a:rPr>
              <a:t>　大学発ベンチャー企業が増え続けている</a:t>
            </a:r>
          </a:p>
          <a:p>
            <a:pPr indent="133350" algn="just">
              <a:defRPr/>
            </a:pPr>
            <a:r>
              <a:rPr lang="ja-JP" altLang="en-US" sz="18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ja-JP" sz="1800" kern="100" dirty="0">
                <a:latin typeface="+mn-ea"/>
                <a:cs typeface="Times New Roman" panose="02020603050405020304" pitchFamily="18" charset="0"/>
              </a:rPr>
              <a:t>ジャーナリズムの現状</a:t>
            </a:r>
          </a:p>
          <a:p>
            <a:pPr indent="400050" algn="just">
              <a:defRPr/>
            </a:pPr>
            <a:r>
              <a:rPr lang="ja-JP" altLang="en-US" sz="1800" kern="100" dirty="0">
                <a:latin typeface="+mn-ea"/>
                <a:cs typeface="Times New Roman" panose="02020603050405020304" pitchFamily="18" charset="0"/>
              </a:rPr>
              <a:t>　　</a:t>
            </a:r>
            <a:r>
              <a:rPr lang="ja-JP" altLang="ja-JP" sz="1800" kern="100" dirty="0">
                <a:latin typeface="+mn-ea"/>
                <a:cs typeface="Times New Roman" panose="02020603050405020304" pitchFamily="18" charset="0"/>
              </a:rPr>
              <a:t>スポーンサーへの依存度強まる</a:t>
            </a:r>
          </a:p>
          <a:p>
            <a:pPr indent="400050" algn="just">
              <a:defRPr/>
            </a:pPr>
            <a:r>
              <a:rPr lang="ja-JP" altLang="en-US" sz="1800" kern="100" dirty="0">
                <a:latin typeface="+mn-ea"/>
                <a:cs typeface="Times New Roman" panose="02020603050405020304" pitchFamily="18" charset="0"/>
              </a:rPr>
              <a:t>　　</a:t>
            </a:r>
            <a:r>
              <a:rPr lang="ja-JP" altLang="ja-JP" sz="1800" kern="100" dirty="0">
                <a:latin typeface="+mn-ea"/>
                <a:cs typeface="Times New Roman" panose="02020603050405020304" pitchFamily="18" charset="0"/>
              </a:rPr>
              <a:t>ものが言えない状況に</a:t>
            </a:r>
            <a:endParaRPr lang="en-US" altLang="ja-JP" sz="1800" kern="100" dirty="0">
              <a:latin typeface="+mn-ea"/>
              <a:cs typeface="Times New Roman" panose="02020603050405020304" pitchFamily="18" charset="0"/>
            </a:endParaRPr>
          </a:p>
          <a:p>
            <a:pPr indent="400050" algn="just">
              <a:defRPr/>
            </a:pPr>
            <a:r>
              <a:rPr lang="en-US" altLang="ja-JP" sz="1800" kern="100" dirty="0">
                <a:latin typeface="+mn-ea"/>
                <a:cs typeface="Times New Roman" panose="02020603050405020304" pitchFamily="18" charset="0"/>
              </a:rPr>
              <a:t>SNS</a:t>
            </a:r>
            <a:r>
              <a:rPr lang="ja-JP" altLang="en-US" sz="1800" kern="100" dirty="0">
                <a:latin typeface="+mn-ea"/>
                <a:cs typeface="Times New Roman" panose="02020603050405020304" pitchFamily="18" charset="0"/>
              </a:rPr>
              <a:t>の広がりと虚偽情報の拡散</a:t>
            </a:r>
            <a:endParaRPr lang="en-US" altLang="ja-JP" sz="1800" kern="100" dirty="0">
              <a:latin typeface="+mn-ea"/>
              <a:cs typeface="Times New Roman" panose="02020603050405020304" pitchFamily="18" charset="0"/>
            </a:endParaRPr>
          </a:p>
          <a:p>
            <a:pPr indent="400050" algn="just">
              <a:defRPr/>
            </a:pPr>
            <a:endParaRPr lang="ja-JP" altLang="ja-JP" sz="1800" kern="100" dirty="0">
              <a:latin typeface="+mn-ea"/>
              <a:cs typeface="Times New Roman" panose="02020603050405020304" pitchFamily="18" charset="0"/>
            </a:endParaRPr>
          </a:p>
          <a:p>
            <a:pPr>
              <a:defRPr/>
            </a:pPr>
            <a:endParaRPr lang="ja-JP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120954-E1C1-BC43-0EA9-E6E3E3FA3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kumimoji="1" lang="en-US" altLang="ja-JP" dirty="0"/>
            </a:br>
            <a:r>
              <a:rPr kumimoji="1" lang="ja-JP" altLang="en-US" dirty="0"/>
              <a:t>ご清聴、ありがとうございました。</a:t>
            </a:r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B3D615F5-8C0F-6A49-C5B3-C67554446C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54732" y="2017804"/>
            <a:ext cx="3204605" cy="465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415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EB82CE-8A54-C58E-59CA-603C94745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br>
              <a:rPr lang="en-US" altLang="ja-JP" b="1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</a:br>
            <a:r>
              <a:rPr lang="ja-JP" altLang="en-US" sz="3200" kern="100" dirty="0">
                <a:latin typeface="+mn-ea"/>
                <a:ea typeface="+mn-ea"/>
                <a:cs typeface="Times New Roman" panose="02020603050405020304" pitchFamily="18" charset="0"/>
              </a:rPr>
              <a:t>食と農をめぐる状況</a:t>
            </a:r>
            <a:endParaRPr lang="ja-JP" altLang="en-US" sz="3200" dirty="0">
              <a:latin typeface="+mn-ea"/>
              <a:ea typeface="+mn-ea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375986C-322A-82E6-5BD8-6BD3D109D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7039" y="2209799"/>
            <a:ext cx="6923087" cy="414745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ja-JP" altLang="en-US" sz="1600" dirty="0">
                <a:latin typeface="+mn-ea"/>
              </a:rPr>
              <a:t>なぜ日本の食料自給率（</a:t>
            </a:r>
            <a:r>
              <a:rPr lang="en-US" altLang="ja-JP" sz="1600" dirty="0">
                <a:latin typeface="+mn-ea"/>
              </a:rPr>
              <a:t>38</a:t>
            </a:r>
            <a:r>
              <a:rPr lang="ja-JP" altLang="en-US" sz="1600" dirty="0">
                <a:latin typeface="+mn-ea"/>
              </a:rPr>
              <a:t>％）は低いままなのか</a:t>
            </a:r>
            <a:endParaRPr lang="en-US" altLang="ja-JP" sz="1600" dirty="0">
              <a:latin typeface="+mn-ea"/>
            </a:endParaRPr>
          </a:p>
          <a:p>
            <a:pPr>
              <a:defRPr/>
            </a:pPr>
            <a:r>
              <a:rPr lang="ja-JP" altLang="en-US" sz="1600" dirty="0">
                <a:latin typeface="+mn-ea"/>
              </a:rPr>
              <a:t>　　日本経済の主役としての自動車産業</a:t>
            </a:r>
            <a:endParaRPr lang="en-US" altLang="ja-JP" sz="1600" dirty="0">
              <a:latin typeface="+mn-ea"/>
            </a:endParaRPr>
          </a:p>
          <a:p>
            <a:pPr>
              <a:defRPr/>
            </a:pPr>
            <a:r>
              <a:rPr lang="ja-JP" altLang="en-US" sz="1600" dirty="0">
                <a:latin typeface="+mn-ea"/>
              </a:rPr>
              <a:t>日本の食料問題は、日米関係の中で推移</a:t>
            </a:r>
            <a:endParaRPr lang="en-US" altLang="ja-JP" sz="1600" dirty="0">
              <a:latin typeface="+mn-ea"/>
            </a:endParaRPr>
          </a:p>
          <a:p>
            <a:pPr>
              <a:defRPr/>
            </a:pPr>
            <a:r>
              <a:rPr lang="ja-JP" altLang="en-US" sz="1600" dirty="0">
                <a:latin typeface="+mn-ea"/>
              </a:rPr>
              <a:t>　　小麦・大豆・（コメ、ジャガイモまで）など米国の穀物・食品の市場？</a:t>
            </a:r>
            <a:endParaRPr lang="en-US" altLang="ja-JP" sz="1600" dirty="0">
              <a:latin typeface="+mn-ea"/>
            </a:endParaRPr>
          </a:p>
          <a:p>
            <a:pPr>
              <a:defRPr/>
            </a:pPr>
            <a:r>
              <a:rPr lang="ja-JP" altLang="en-US" sz="1600" dirty="0">
                <a:latin typeface="+mn-ea"/>
              </a:rPr>
              <a:t>トランプ政権がさらに要求する米国産食料の購入</a:t>
            </a:r>
            <a:endParaRPr lang="en-US" altLang="ja-JP" sz="1600" dirty="0">
              <a:latin typeface="+mn-ea"/>
            </a:endParaRPr>
          </a:p>
          <a:p>
            <a:pPr>
              <a:defRPr/>
            </a:pPr>
            <a:r>
              <a:rPr lang="ja-JP" altLang="en-US" sz="1600" dirty="0">
                <a:latin typeface="+mn-ea"/>
              </a:rPr>
              <a:t>　　規制緩和と輸入拡大を要求（ジャガイモと牛肉）</a:t>
            </a:r>
            <a:endParaRPr lang="en-US" altLang="ja-JP" sz="1600" dirty="0">
              <a:latin typeface="+mn-ea"/>
            </a:endParaRPr>
          </a:p>
          <a:p>
            <a:pPr>
              <a:defRPr/>
            </a:pPr>
            <a:r>
              <a:rPr lang="ja-JP" altLang="en-US" sz="1600" dirty="0">
                <a:latin typeface="+mn-ea"/>
              </a:rPr>
              <a:t>日本政府の農業・食料政策は、防衛優先、輸入優先、大企業・ハイテク化優先、家族経営の農家や漁師の切り捨て</a:t>
            </a:r>
            <a:endParaRPr lang="en-US" altLang="ja-JP" sz="1600" dirty="0">
              <a:latin typeface="+mn-ea"/>
            </a:endParaRPr>
          </a:p>
          <a:p>
            <a:pPr marL="0" indent="0">
              <a:buNone/>
              <a:defRPr/>
            </a:pPr>
            <a:endParaRPr lang="en-US" altLang="ja-JP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0EA711-0404-9D54-C640-ED43C975B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br>
              <a:rPr lang="en-US" altLang="ja-JP" dirty="0">
                <a:latin typeface="+mn-ea"/>
                <a:ea typeface="+mn-ea"/>
                <a:cs typeface="Times New Roman" panose="02020603050405020304" pitchFamily="18" charset="0"/>
              </a:rPr>
            </a:br>
            <a:r>
              <a:rPr lang="ja-JP" altLang="ja-JP" sz="3200" dirty="0">
                <a:latin typeface="+mn-ea"/>
                <a:ea typeface="+mn-ea"/>
                <a:cs typeface="Times New Roman" panose="02020603050405020304" pitchFamily="18" charset="0"/>
              </a:rPr>
              <a:t>食</a:t>
            </a:r>
            <a:r>
              <a:rPr lang="ja-JP" altLang="en-US" sz="3200" dirty="0">
                <a:latin typeface="+mn-ea"/>
                <a:ea typeface="+mn-ea"/>
                <a:cs typeface="Times New Roman" panose="02020603050405020304" pitchFamily="18" charset="0"/>
              </a:rPr>
              <a:t>と農をめぐる状況</a:t>
            </a:r>
            <a:endParaRPr lang="ja-JP" altLang="en-US" sz="3200" dirty="0">
              <a:latin typeface="+mn-ea"/>
              <a:ea typeface="+mn-ea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DB09214-2875-B1B4-D826-D1AFCD7B7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7039" y="1785258"/>
            <a:ext cx="7450137" cy="4114799"/>
          </a:xfrm>
        </p:spPr>
        <p:txBody>
          <a:bodyPr rtlCol="0">
            <a:norm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食</a:t>
            </a: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については大規模な</a:t>
            </a: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工場</a:t>
            </a: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での大量</a:t>
            </a: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生産・大量流通</a:t>
            </a: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・大量販売が拡大</a:t>
            </a:r>
            <a:endParaRPr lang="ja-JP" altLang="ja-JP" sz="16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　　流通革命とスーパーマーケット化</a:t>
            </a: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（スーパー、コンビニ、ドラッグストア）</a:t>
            </a:r>
            <a:endParaRPr lang="ja-JP" altLang="ja-JP" sz="16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　　ファミリーレストラン・ファーストフード</a:t>
            </a:r>
          </a:p>
          <a:p>
            <a:pPr algn="just">
              <a:spcAft>
                <a:spcPts val="0"/>
              </a:spcAft>
              <a:defRPr/>
            </a:pP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　　</a:t>
            </a: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ネット販売の普及</a:t>
            </a:r>
            <a:endParaRPr lang="en-US" altLang="ja-JP" sz="16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貿易自由化・促進</a:t>
            </a:r>
            <a:endParaRPr lang="en-US" altLang="ja-JP" sz="16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　　新自由主義がもたらした輸入拡大とフードチェーンの複雑化</a:t>
            </a:r>
            <a:endParaRPr lang="ja-JP" altLang="ja-JP" sz="16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　　</a:t>
            </a: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輸入促進目的での</a:t>
            </a: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規制緩和による食品添加物の激増</a:t>
            </a:r>
          </a:p>
          <a:p>
            <a:pPr>
              <a:spcAft>
                <a:spcPts val="0"/>
              </a:spcAft>
              <a:defRPr/>
            </a:pPr>
            <a:r>
              <a:rPr lang="ja-JP" altLang="ja-JP" sz="1600" dirty="0">
                <a:latin typeface="+mn-ea"/>
                <a:cs typeface="Times New Roman" panose="02020603050405020304" pitchFamily="18" charset="0"/>
              </a:rPr>
              <a:t>　　</a:t>
            </a:r>
            <a:r>
              <a:rPr lang="ja-JP" altLang="en-US" sz="16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ja-JP" sz="16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en-US" sz="1600" dirty="0">
                <a:latin typeface="+mn-ea"/>
                <a:cs typeface="Times New Roman" panose="02020603050405020304" pitchFamily="18" charset="0"/>
              </a:rPr>
              <a:t>輸入</a:t>
            </a:r>
            <a:r>
              <a:rPr lang="ja-JP" altLang="ja-JP" sz="1600" dirty="0">
                <a:latin typeface="+mn-ea"/>
                <a:cs typeface="Times New Roman" panose="02020603050405020304" pitchFamily="18" charset="0"/>
              </a:rPr>
              <a:t>添加物の増加</a:t>
            </a:r>
            <a:endParaRPr lang="en-US" altLang="ja-JP" sz="1600" dirty="0">
              <a:latin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EC230B-B047-2399-49D3-342996FBF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br>
              <a:rPr lang="en-US" altLang="ja-JP" dirty="0">
                <a:latin typeface="+mn-ea"/>
                <a:ea typeface="+mn-ea"/>
                <a:cs typeface="Times New Roman" panose="02020603050405020304" pitchFamily="18" charset="0"/>
              </a:rPr>
            </a:br>
            <a:r>
              <a:rPr lang="ja-JP" altLang="ja-JP" sz="3200" dirty="0">
                <a:latin typeface="+mn-ea"/>
                <a:ea typeface="+mn-ea"/>
                <a:cs typeface="Times New Roman" panose="02020603050405020304" pitchFamily="18" charset="0"/>
              </a:rPr>
              <a:t>食</a:t>
            </a:r>
            <a:r>
              <a:rPr lang="ja-JP" altLang="en-US" sz="3200" dirty="0">
                <a:latin typeface="+mn-ea"/>
                <a:ea typeface="+mn-ea"/>
                <a:cs typeface="Times New Roman" panose="02020603050405020304" pitchFamily="18" charset="0"/>
              </a:rPr>
              <a:t>と農をめぐる状況</a:t>
            </a:r>
            <a:endParaRPr lang="ja-JP" altLang="en-US" sz="3200" dirty="0">
              <a:latin typeface="+mn-ea"/>
              <a:ea typeface="+mn-ea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863B19F-00C2-7820-AB51-DFF6F32BD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7037" y="2209800"/>
            <a:ext cx="7603101" cy="4060371"/>
          </a:xfrm>
        </p:spPr>
        <p:txBody>
          <a:bodyPr rtlCol="0">
            <a:norm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ja-JP" altLang="ja-JP" sz="1700" kern="100" dirty="0">
                <a:latin typeface="+mn-ea"/>
                <a:cs typeface="Times New Roman" panose="02020603050405020304" pitchFamily="18" charset="0"/>
              </a:rPr>
              <a:t>農薬汚染の拡大と残留基準緩和</a:t>
            </a:r>
          </a:p>
          <a:p>
            <a:pPr algn="just">
              <a:spcAft>
                <a:spcPts val="0"/>
              </a:spcAft>
              <a:defRPr/>
            </a:pPr>
            <a:r>
              <a:rPr lang="ja-JP" altLang="ja-JP" sz="17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en-US" sz="17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ja-JP" sz="1700" kern="100" dirty="0">
                <a:latin typeface="+mn-ea"/>
                <a:cs typeface="Times New Roman" panose="02020603050405020304" pitchFamily="18" charset="0"/>
              </a:rPr>
              <a:t>食料輸入の増大が招く農薬残留の増加</a:t>
            </a:r>
            <a:endParaRPr lang="en-US" altLang="ja-JP" sz="17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en-US" sz="1700" kern="100" dirty="0">
                <a:latin typeface="+mn-ea"/>
                <a:cs typeface="Times New Roman" panose="02020603050405020304" pitchFamily="18" charset="0"/>
              </a:rPr>
              <a:t>　　浸透性農薬の増大と農薬残留の増加</a:t>
            </a:r>
            <a:endParaRPr lang="en-US" altLang="ja-JP" sz="17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en-US" sz="1700" kern="100" dirty="0">
                <a:latin typeface="+mn-ea"/>
                <a:cs typeface="Times New Roman" panose="02020603050405020304" pitchFamily="18" charset="0"/>
              </a:rPr>
              <a:t>　　</a:t>
            </a:r>
            <a:r>
              <a:rPr lang="ja-JP" altLang="ja-JP" sz="1700" kern="100" dirty="0">
                <a:latin typeface="+mn-ea"/>
                <a:cs typeface="Times New Roman" panose="02020603050405020304" pitchFamily="18" charset="0"/>
              </a:rPr>
              <a:t>農薬</a:t>
            </a:r>
            <a:r>
              <a:rPr lang="ja-JP" altLang="en-US" sz="1700" kern="100" dirty="0">
                <a:latin typeface="+mn-ea"/>
                <a:cs typeface="Times New Roman" panose="02020603050405020304" pitchFamily="18" charset="0"/>
              </a:rPr>
              <a:t>の体内汚染の拡大</a:t>
            </a:r>
            <a:endParaRPr lang="ja-JP" altLang="ja-JP" sz="17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ja-JP" sz="17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en-US" sz="17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ja-JP" sz="17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en-US" sz="17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ja-JP" sz="1700" kern="100" dirty="0">
                <a:latin typeface="+mn-ea"/>
                <a:cs typeface="Times New Roman" panose="02020603050405020304" pitchFamily="18" charset="0"/>
              </a:rPr>
              <a:t>いま問題になっている農薬は</a:t>
            </a:r>
            <a:r>
              <a:rPr lang="ja-JP" altLang="en-US" sz="1700" kern="100" dirty="0">
                <a:latin typeface="+mn-ea"/>
                <a:cs typeface="Times New Roman" panose="02020603050405020304" pitchFamily="18" charset="0"/>
              </a:rPr>
              <a:t>除草剤</a:t>
            </a:r>
            <a:r>
              <a:rPr lang="ja-JP" altLang="ja-JP" sz="1700" kern="100" dirty="0">
                <a:latin typeface="+mn-ea"/>
                <a:cs typeface="Times New Roman" panose="02020603050405020304" pitchFamily="18" charset="0"/>
              </a:rPr>
              <a:t>グリホサート、</a:t>
            </a:r>
            <a:r>
              <a:rPr lang="ja-JP" altLang="en-US" sz="1700" kern="100" dirty="0">
                <a:latin typeface="+mn-ea"/>
                <a:cs typeface="Times New Roman" panose="02020603050405020304" pitchFamily="18" charset="0"/>
              </a:rPr>
              <a:t>ネオニコチノイド</a:t>
            </a:r>
            <a:endParaRPr lang="en-US" altLang="ja-JP" sz="17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en-US" sz="1700" kern="100" dirty="0">
                <a:latin typeface="+mn-ea"/>
                <a:cs typeface="Times New Roman" panose="02020603050405020304" pitchFamily="18" charset="0"/>
              </a:rPr>
              <a:t>　　　　系殺虫剤。そして新たに増えている有機フッ素系農薬</a:t>
            </a:r>
            <a:endParaRPr lang="en-US" altLang="ja-JP" sz="17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en-US" sz="1700" kern="100" dirty="0">
                <a:latin typeface="+mn-ea"/>
                <a:cs typeface="Times New Roman" panose="02020603050405020304" pitchFamily="18" charset="0"/>
              </a:rPr>
              <a:t>　　　　新たに登場しつつある</a:t>
            </a:r>
            <a:r>
              <a:rPr lang="en-US" altLang="ja-JP" sz="1700" kern="100" dirty="0">
                <a:latin typeface="+mn-ea"/>
                <a:cs typeface="Times New Roman" panose="02020603050405020304" pitchFamily="18" charset="0"/>
              </a:rPr>
              <a:t>RNA</a:t>
            </a:r>
            <a:r>
              <a:rPr lang="ja-JP" altLang="en-US" sz="1700" kern="100" dirty="0">
                <a:latin typeface="+mn-ea"/>
                <a:cs typeface="Times New Roman" panose="02020603050405020304" pitchFamily="18" charset="0"/>
              </a:rPr>
              <a:t>（突然死誘発）農薬</a:t>
            </a:r>
            <a:endParaRPr lang="en-US" altLang="ja-JP" sz="17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en-US" sz="1700" kern="100" dirty="0">
                <a:latin typeface="+mn-ea"/>
                <a:cs typeface="Times New Roman" panose="02020603050405020304" pitchFamily="18" charset="0"/>
              </a:rPr>
              <a:t>　　　　バイオスティミュラントの推進</a:t>
            </a:r>
            <a:endParaRPr lang="ja-JP" altLang="ja-JP" sz="1700" kern="100" dirty="0">
              <a:latin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C07B9-FDF5-CD23-850D-01F26F2C3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7E8D57-FB08-F9AD-1F5D-EC9B46968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br>
              <a:rPr lang="en-US" altLang="ja-JP" dirty="0">
                <a:latin typeface="+mn-ea"/>
                <a:ea typeface="+mn-ea"/>
                <a:cs typeface="Times New Roman" panose="02020603050405020304" pitchFamily="18" charset="0"/>
              </a:rPr>
            </a:br>
            <a:r>
              <a:rPr lang="ja-JP" altLang="ja-JP" sz="3200" dirty="0">
                <a:latin typeface="+mn-ea"/>
                <a:ea typeface="+mn-ea"/>
                <a:cs typeface="Times New Roman" panose="02020603050405020304" pitchFamily="18" charset="0"/>
              </a:rPr>
              <a:t>食</a:t>
            </a:r>
            <a:r>
              <a:rPr lang="ja-JP" altLang="en-US" sz="3200" dirty="0">
                <a:latin typeface="+mn-ea"/>
                <a:ea typeface="+mn-ea"/>
                <a:cs typeface="Times New Roman" panose="02020603050405020304" pitchFamily="18" charset="0"/>
              </a:rPr>
              <a:t>と農をめぐる状況</a:t>
            </a:r>
            <a:endParaRPr lang="ja-JP" altLang="en-US" sz="3200" dirty="0">
              <a:latin typeface="+mn-ea"/>
              <a:ea typeface="+mn-ea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7680CEA-01D6-4029-6BE0-0AFB8E02D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7037" y="2209800"/>
            <a:ext cx="7603101" cy="4060371"/>
          </a:xfrm>
        </p:spPr>
        <p:txBody>
          <a:bodyPr rtlCol="0">
            <a:norm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ja-JP" altLang="ja-JP" sz="1700" kern="100" dirty="0">
                <a:latin typeface="+mn-ea"/>
                <a:cs typeface="Times New Roman" panose="02020603050405020304" pitchFamily="18" charset="0"/>
              </a:rPr>
              <a:t>遺伝子組み換え食品に次いでゲノム編集食品が登場</a:t>
            </a:r>
          </a:p>
          <a:p>
            <a:pPr algn="just">
              <a:spcAft>
                <a:spcPts val="0"/>
              </a:spcAft>
              <a:defRPr/>
            </a:pPr>
            <a:r>
              <a:rPr lang="ja-JP" altLang="ja-JP" sz="17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en-US" altLang="ja-JP" sz="1700" kern="1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ja-JP" altLang="en-US" sz="17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ja-JP" sz="1700" kern="100" dirty="0">
                <a:latin typeface="+mn-ea"/>
                <a:cs typeface="Times New Roman" panose="02020603050405020304" pitchFamily="18" charset="0"/>
              </a:rPr>
              <a:t>安全性に不安な食品が次々と食卓へ</a:t>
            </a:r>
          </a:p>
          <a:p>
            <a:pPr algn="just">
              <a:spcAft>
                <a:spcPts val="0"/>
              </a:spcAft>
              <a:defRPr/>
            </a:pPr>
            <a:r>
              <a:rPr lang="ja-JP" altLang="ja-JP" sz="1700" kern="100" dirty="0">
                <a:latin typeface="+mn-ea"/>
                <a:cs typeface="Times New Roman" panose="02020603050405020304" pitchFamily="18" charset="0"/>
              </a:rPr>
              <a:t>　　　</a:t>
            </a:r>
            <a:r>
              <a:rPr lang="ja-JP" altLang="en-US" sz="17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en-US" altLang="ja-JP" sz="1700" kern="1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ja-JP" altLang="ja-JP" sz="1700" kern="100" dirty="0">
                <a:latin typeface="+mn-ea"/>
                <a:cs typeface="Times New Roman" panose="02020603050405020304" pitchFamily="18" charset="0"/>
              </a:rPr>
              <a:t>ゲノム編集</a:t>
            </a:r>
            <a:r>
              <a:rPr lang="ja-JP" altLang="en-US" sz="1700" kern="100" dirty="0">
                <a:latin typeface="+mn-ea"/>
                <a:cs typeface="Times New Roman" panose="02020603050405020304" pitchFamily="18" charset="0"/>
              </a:rPr>
              <a:t>作物・ミニトマト、中玉トマト、黄色トマト</a:t>
            </a:r>
            <a:endParaRPr lang="en-US" altLang="ja-JP" sz="17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en-US" sz="1700" kern="100" dirty="0">
                <a:latin typeface="+mn-ea"/>
                <a:cs typeface="Times New Roman" panose="02020603050405020304" pitchFamily="18" charset="0"/>
              </a:rPr>
              <a:t>　　　　　　　　　　　　　　　トマトピューレ、ドライトマト、高糖度トマト</a:t>
            </a:r>
            <a:endParaRPr lang="en-US" altLang="ja-JP" sz="17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en-US" sz="1700" kern="100" dirty="0">
                <a:latin typeface="+mn-ea"/>
                <a:cs typeface="Times New Roman" panose="02020603050405020304" pitchFamily="18" charset="0"/>
              </a:rPr>
              <a:t>　　　　ゲノム編集魚・マダイ、トラフグ、ヒラメ、ティラピア</a:t>
            </a:r>
            <a:endParaRPr lang="en-US" altLang="ja-JP" sz="17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en-US" sz="1700" kern="100" dirty="0">
                <a:latin typeface="+mn-ea"/>
                <a:cs typeface="Times New Roman" panose="02020603050405020304" pitchFamily="18" charset="0"/>
              </a:rPr>
              <a:t>　　　　米国での栽培・トウモロコシ、ジャガイモ</a:t>
            </a:r>
            <a:endParaRPr lang="ja-JP" altLang="ja-JP" sz="17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ja-JP" sz="1700" kern="100" dirty="0">
                <a:latin typeface="+mn-ea"/>
                <a:cs typeface="Times New Roman" panose="02020603050405020304" pitchFamily="18" charset="0"/>
              </a:rPr>
              <a:t>　　　　表示も</a:t>
            </a:r>
            <a:r>
              <a:rPr lang="ja-JP" altLang="en-US" sz="1700" kern="100" dirty="0">
                <a:latin typeface="+mn-ea"/>
                <a:cs typeface="Times New Roman" panose="02020603050405020304" pitchFamily="18" charset="0"/>
              </a:rPr>
              <a:t>しなくてよく、</a:t>
            </a:r>
            <a:r>
              <a:rPr lang="ja-JP" altLang="ja-JP" sz="1700" kern="100" dirty="0">
                <a:latin typeface="+mn-ea"/>
                <a:cs typeface="Times New Roman" panose="02020603050405020304" pitchFamily="18" charset="0"/>
              </a:rPr>
              <a:t>選択できない</a:t>
            </a:r>
          </a:p>
          <a:p>
            <a:pPr>
              <a:spcAft>
                <a:spcPts val="0"/>
              </a:spcAft>
              <a:defRPr/>
            </a:pP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20830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1F6129-E989-41F9-F07E-64777E74F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br>
              <a:rPr lang="en-US" altLang="ja-JP" dirty="0">
                <a:latin typeface="+mn-ea"/>
                <a:ea typeface="+mn-ea"/>
                <a:cs typeface="Times New Roman" panose="02020603050405020304" pitchFamily="18" charset="0"/>
              </a:rPr>
            </a:br>
            <a:r>
              <a:rPr lang="ja-JP" altLang="ja-JP" sz="3200" dirty="0">
                <a:latin typeface="+mn-ea"/>
                <a:ea typeface="+mn-ea"/>
                <a:cs typeface="Times New Roman" panose="02020603050405020304" pitchFamily="18" charset="0"/>
              </a:rPr>
              <a:t>食</a:t>
            </a:r>
            <a:r>
              <a:rPr lang="ja-JP" altLang="en-US" sz="3200" dirty="0">
                <a:latin typeface="+mn-ea"/>
                <a:ea typeface="+mn-ea"/>
                <a:cs typeface="Times New Roman" panose="02020603050405020304" pitchFamily="18" charset="0"/>
              </a:rPr>
              <a:t>と農をめぐる状況</a:t>
            </a:r>
            <a:endParaRPr lang="ja-JP" altLang="en-US" sz="3200" dirty="0">
              <a:latin typeface="+mn-ea"/>
              <a:ea typeface="+mn-ea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D67629B-8983-B038-6AD4-5CD8E6AD1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7038" y="2242456"/>
            <a:ext cx="6572250" cy="3995058"/>
          </a:xfrm>
        </p:spPr>
        <p:txBody>
          <a:bodyPr rtlCol="0">
            <a:norm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フードテック</a:t>
            </a: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（人工的な食）</a:t>
            </a: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の登場</a:t>
            </a:r>
          </a:p>
          <a:p>
            <a:pPr algn="just">
              <a:spcAft>
                <a:spcPts val="0"/>
              </a:spcAft>
              <a:defRPr/>
            </a:pP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　　　　投機資本が次々と投資し開発が活発に</a:t>
            </a:r>
          </a:p>
          <a:p>
            <a:pPr algn="just">
              <a:spcAft>
                <a:spcPts val="0"/>
              </a:spcAft>
              <a:defRPr/>
            </a:pP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　　　　代替肉、培養肉、昆虫食</a:t>
            </a:r>
          </a:p>
          <a:p>
            <a:pPr algn="just">
              <a:spcAft>
                <a:spcPts val="0"/>
              </a:spcAft>
              <a:defRPr/>
            </a:pP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　　　　　</a:t>
            </a: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　　</a:t>
            </a: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　量産化される新規食品</a:t>
            </a:r>
          </a:p>
          <a:p>
            <a:pPr algn="just">
              <a:spcAft>
                <a:spcPts val="0"/>
              </a:spcAft>
              <a:defRPr/>
            </a:pP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　　　　　　　　安全性評価の仕組みがない</a:t>
            </a:r>
            <a:endParaRPr lang="en-US" altLang="ja-JP" sz="16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　　　　　　　　昆虫食にアレルギー表示がない</a:t>
            </a:r>
            <a:endParaRPr lang="en-US" altLang="ja-JP" sz="16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　　　　　　　　培養肉が間もなく市場化</a:t>
            </a:r>
            <a:endParaRPr lang="en-US" altLang="ja-JP" sz="16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ゲノム編集、</a:t>
            </a:r>
            <a:r>
              <a:rPr lang="en-US" altLang="ja-JP" sz="1600" kern="100" dirty="0" err="1">
                <a:latin typeface="+mn-ea"/>
                <a:cs typeface="Times New Roman" panose="02020603050405020304" pitchFamily="18" charset="0"/>
              </a:rPr>
              <a:t>iPS</a:t>
            </a: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細胞・</a:t>
            </a:r>
            <a:r>
              <a:rPr lang="en-US" altLang="ja-JP" sz="1600" kern="100" dirty="0">
                <a:latin typeface="+mn-ea"/>
                <a:cs typeface="Times New Roman" panose="02020603050405020304" pitchFamily="18" charset="0"/>
              </a:rPr>
              <a:t>ES</a:t>
            </a: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細胞などの応用</a:t>
            </a:r>
            <a:endParaRPr lang="en-US" altLang="ja-JP" sz="16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が</a:t>
            </a: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広がる</a:t>
            </a: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分野</a:t>
            </a:r>
            <a:endParaRPr lang="ja-JP" altLang="ja-JP" sz="1600" kern="100" dirty="0">
              <a:latin typeface="+mn-ea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defRPr/>
            </a:pPr>
            <a:endParaRPr lang="ja-JP" altLang="en-US" dirty="0"/>
          </a:p>
        </p:txBody>
      </p:sp>
      <p:pic>
        <p:nvPicPr>
          <p:cNvPr id="4" name="図 2" descr="培養肉の画像">
            <a:extLst>
              <a:ext uri="{FF2B5EF4-FFF2-40B4-BE49-F238E27FC236}">
                <a16:creationId xmlns:a16="http://schemas.microsoft.com/office/drawing/2014/main" id="{2B081C68-95CC-6732-EBEC-879A8B082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459" y="4158114"/>
            <a:ext cx="4549541" cy="2699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B1D748-6C41-FE23-82A0-E7D3EBA86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br>
              <a:rPr lang="en-US" altLang="ja-JP" sz="3600" dirty="0">
                <a:latin typeface="+mn-ea"/>
                <a:cs typeface="Times New Roman" panose="02020603050405020304" pitchFamily="18" charset="0"/>
              </a:rPr>
            </a:br>
            <a:r>
              <a:rPr lang="ja-JP" altLang="ja-JP" sz="3600" dirty="0">
                <a:latin typeface="+mn-ea"/>
                <a:cs typeface="Times New Roman" panose="02020603050405020304" pitchFamily="18" charset="0"/>
              </a:rPr>
              <a:t>食</a:t>
            </a:r>
            <a:r>
              <a:rPr lang="ja-JP" altLang="en-US" sz="3600" dirty="0">
                <a:latin typeface="+mn-ea"/>
                <a:cs typeface="Times New Roman" panose="02020603050405020304" pitchFamily="18" charset="0"/>
              </a:rPr>
              <a:t>と農をめぐる状況</a:t>
            </a:r>
            <a:endParaRPr lang="ja-JP" altLang="en-US" dirty="0">
              <a:latin typeface="+mn-ea"/>
              <a:ea typeface="+mn-ea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B6054A8-3F6A-5A89-A3CE-9ECBA4BE5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672" y="1988841"/>
            <a:ext cx="6572250" cy="3922102"/>
          </a:xfrm>
        </p:spPr>
        <p:txBody>
          <a:bodyPr rtlCol="0">
            <a:norm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改悪が進められた食品表示</a:t>
            </a:r>
            <a:endParaRPr lang="en-US" altLang="ja-JP" sz="16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　　消費者が知って選ぶことができる権利がないがしろにされている</a:t>
            </a:r>
            <a:endParaRPr lang="en-US" altLang="ja-JP" sz="16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　　</a:t>
            </a: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分からない、選べない表示制度への改悪が進む</a:t>
            </a:r>
          </a:p>
          <a:p>
            <a:pPr algn="just">
              <a:spcAft>
                <a:spcPts val="0"/>
              </a:spcAft>
              <a:defRPr/>
            </a:pP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　　　</a:t>
            </a: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　 　</a:t>
            </a: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原料原産地表示</a:t>
            </a:r>
            <a:r>
              <a:rPr lang="en-US" altLang="ja-JP" sz="1600" kern="1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増える「国内製造」表示</a:t>
            </a:r>
            <a:r>
              <a:rPr lang="en-US" altLang="ja-JP" sz="1600" kern="1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、</a:t>
            </a:r>
            <a:endParaRPr lang="en-US" altLang="ja-JP" sz="16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　　　　　</a:t>
            </a: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遺伝子組み換え食品表示</a:t>
            </a: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（分別生産流通管理済）</a:t>
            </a: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、</a:t>
            </a:r>
            <a:endParaRPr lang="en-US" altLang="ja-JP" sz="16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　　　　　</a:t>
            </a: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食品添加物表示</a:t>
            </a: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（不使用・無添加表示の禁止）</a:t>
            </a:r>
            <a:endParaRPr lang="en-US" altLang="ja-JP" sz="16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　　　　  最初から表示が必要ないとされたゲノム編集食品</a:t>
            </a:r>
            <a:endParaRPr lang="en-US" altLang="ja-JP" sz="16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ja-JP" altLang="en-US" sz="1600" kern="100" dirty="0">
                <a:latin typeface="+mn-ea"/>
                <a:cs typeface="Times New Roman" panose="02020603050405020304" pitchFamily="18" charset="0"/>
              </a:rPr>
              <a:t>　　　　　</a:t>
            </a:r>
            <a:r>
              <a:rPr lang="ja-JP" altLang="ja-JP" sz="1600" kern="100" dirty="0">
                <a:latin typeface="+mn-ea"/>
                <a:cs typeface="Times New Roman" panose="02020603050405020304" pitchFamily="18" charset="0"/>
              </a:rPr>
              <a:t>野放しのままの健康食品の表示</a:t>
            </a:r>
            <a:endParaRPr lang="en-US" altLang="ja-JP" sz="1600" kern="100" dirty="0">
              <a:latin typeface="+mn-ea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defRPr/>
            </a:pPr>
            <a:endParaRPr lang="ja-JP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24CBF-4BD9-211B-D6E0-46A20EA34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CC4E48-62D5-04A7-9953-A30D19A4F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kumimoji="1" lang="en-US" altLang="ja-JP" dirty="0"/>
            </a:br>
            <a:r>
              <a:rPr lang="ja-JP" altLang="en-US" dirty="0"/>
              <a:t>ジャガイモをめぐる状況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89780CB-F535-42AE-7BF7-F68ABC951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3599" y="2052115"/>
            <a:ext cx="7796540" cy="3997829"/>
          </a:xfrm>
        </p:spPr>
        <p:txBody>
          <a:bodyPr>
            <a:normAutofit fontScale="85000" lnSpcReduction="10000"/>
          </a:bodyPr>
          <a:lstStyle/>
          <a:p>
            <a:r>
              <a:rPr lang="ja-JP" altLang="ja-JP" dirty="0"/>
              <a:t>米国トランプ政権が、日本政府に対してジャガイモの全面輸入解禁を迫</a:t>
            </a:r>
            <a:r>
              <a:rPr lang="ja-JP" altLang="en-US" dirty="0"/>
              <a:t>る</a:t>
            </a:r>
            <a:endParaRPr lang="en-US" altLang="ja-JP" dirty="0"/>
          </a:p>
          <a:p>
            <a:r>
              <a:rPr lang="ja-JP" altLang="ja-JP" dirty="0"/>
              <a:t>高市政権もそれを受け入れようとしている</a:t>
            </a:r>
            <a:endParaRPr lang="en-US" altLang="ja-JP" dirty="0"/>
          </a:p>
          <a:p>
            <a:r>
              <a:rPr lang="ja-JP" altLang="ja-JP" dirty="0"/>
              <a:t>これまでも米国政府の圧力で、少しずつ輸入の枠が広</a:t>
            </a:r>
            <a:r>
              <a:rPr lang="ja-JP" altLang="en-US" dirty="0"/>
              <a:t>げられ</a:t>
            </a:r>
            <a:r>
              <a:rPr lang="ja-JP" altLang="ja-JP" dirty="0"/>
              <a:t>ていた</a:t>
            </a:r>
            <a:endParaRPr lang="en-US" altLang="ja-JP" dirty="0"/>
          </a:p>
          <a:p>
            <a:r>
              <a:rPr lang="en-US" altLang="ja-JP" dirty="0"/>
              <a:t>2006</a:t>
            </a:r>
            <a:r>
              <a:rPr lang="ja-JP" altLang="en-US" dirty="0"/>
              <a:t>年に条件付きで輸入解禁</a:t>
            </a:r>
            <a:endParaRPr lang="en-US" altLang="ja-JP" dirty="0"/>
          </a:p>
          <a:p>
            <a:r>
              <a:rPr lang="ja-JP" altLang="en-US" dirty="0"/>
              <a:t>　　ポテトチップス用に限定、期間を２月から７月までとする、</a:t>
            </a:r>
            <a:endParaRPr lang="en-US" altLang="ja-JP" dirty="0"/>
          </a:p>
          <a:p>
            <a:r>
              <a:rPr lang="ja-JP" altLang="en-US" dirty="0"/>
              <a:t>　　輸出先からシストセンチュウ発生地域を除外</a:t>
            </a:r>
            <a:endParaRPr lang="en-US" altLang="ja-JP" dirty="0"/>
          </a:p>
          <a:p>
            <a:r>
              <a:rPr lang="ja-JP" altLang="en-US" dirty="0"/>
              <a:t>　　</a:t>
            </a:r>
            <a:r>
              <a:rPr lang="ja-JP" altLang="ja-JP" dirty="0"/>
              <a:t>土壌を完全に除去</a:t>
            </a:r>
            <a:r>
              <a:rPr lang="ja-JP" altLang="en-US" dirty="0"/>
              <a:t>、輸出時に厳重な検査</a:t>
            </a:r>
            <a:endParaRPr lang="en-US" altLang="ja-JP" dirty="0"/>
          </a:p>
          <a:p>
            <a:r>
              <a:rPr lang="ja-JP" altLang="en-US" dirty="0"/>
              <a:t>　　</a:t>
            </a:r>
            <a:r>
              <a:rPr lang="ja-JP" altLang="ja-JP" dirty="0"/>
              <a:t>密閉コンテナで輸送</a:t>
            </a:r>
            <a:r>
              <a:rPr lang="ja-JP" altLang="en-US" dirty="0"/>
              <a:t>、</a:t>
            </a:r>
            <a:r>
              <a:rPr lang="ja-JP" altLang="ja-JP" dirty="0"/>
              <a:t>加工残渣も焼却等の処理</a:t>
            </a: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7E59DCB-EA7F-4394-F020-17A0F7C62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8869" y="4659086"/>
            <a:ext cx="3283130" cy="219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40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F805E-A692-2739-A368-975D188F6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C245C9-6405-3550-DAE5-9863BA004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kumimoji="1" lang="en-US" altLang="ja-JP" dirty="0"/>
            </a:br>
            <a:r>
              <a:rPr lang="ja-JP" altLang="en-US" dirty="0"/>
              <a:t>ジャガイモをめぐる状況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DE6542C-E0F0-E0DC-4EE9-9219CC119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3599" y="2052115"/>
            <a:ext cx="7796540" cy="4279016"/>
          </a:xfrm>
        </p:spPr>
        <p:txBody>
          <a:bodyPr>
            <a:normAutofit fontScale="77500" lnSpcReduction="20000"/>
          </a:bodyPr>
          <a:lstStyle/>
          <a:p>
            <a:r>
              <a:rPr lang="en-US" altLang="ja-JP" dirty="0"/>
              <a:t>2010</a:t>
            </a:r>
            <a:r>
              <a:rPr lang="ja-JP" altLang="en-US" dirty="0"/>
              <a:t>年代に対象地域や加工施設などが徐々に拡大</a:t>
            </a:r>
            <a:endParaRPr lang="en-US" altLang="ja-JP" dirty="0"/>
          </a:p>
          <a:p>
            <a:r>
              <a:rPr lang="en-US" altLang="ja-JP" dirty="0"/>
              <a:t>2020</a:t>
            </a:r>
            <a:r>
              <a:rPr lang="ja-JP" altLang="en-US" dirty="0"/>
              <a:t>年</a:t>
            </a:r>
            <a:r>
              <a:rPr lang="en-US" altLang="ja-JP" dirty="0"/>
              <a:t>2</a:t>
            </a:r>
            <a:r>
              <a:rPr lang="ja-JP" altLang="en-US" dirty="0"/>
              <a:t>月に期間の限定が外される</a:t>
            </a:r>
            <a:endParaRPr lang="en-US" altLang="ja-JP" dirty="0"/>
          </a:p>
          <a:p>
            <a:r>
              <a:rPr lang="en-US" altLang="ja-JP" dirty="0"/>
              <a:t>2020</a:t>
            </a:r>
            <a:r>
              <a:rPr lang="ja-JP" altLang="ja-JP" dirty="0"/>
              <a:t>年</a:t>
            </a:r>
            <a:r>
              <a:rPr lang="en-US" altLang="ja-JP" dirty="0"/>
              <a:t>3</a:t>
            </a:r>
            <a:r>
              <a:rPr lang="ja-JP" altLang="ja-JP" dirty="0"/>
              <a:t>月</a:t>
            </a:r>
            <a:r>
              <a:rPr lang="en-US" altLang="ja-JP" dirty="0"/>
              <a:t>31</a:t>
            </a:r>
            <a:r>
              <a:rPr lang="ja-JP" altLang="ja-JP" dirty="0"/>
              <a:t>日、</a:t>
            </a:r>
            <a:r>
              <a:rPr lang="ja-JP" altLang="en-US" dirty="0"/>
              <a:t>米国政府は</a:t>
            </a:r>
            <a:r>
              <a:rPr lang="ja-JP" altLang="ja-JP" dirty="0"/>
              <a:t>日本</a:t>
            </a:r>
            <a:r>
              <a:rPr lang="ja-JP" altLang="en-US" dirty="0"/>
              <a:t>政府</a:t>
            </a:r>
            <a:r>
              <a:rPr lang="ja-JP" altLang="ja-JP" dirty="0"/>
              <a:t>に対して</a:t>
            </a:r>
            <a:r>
              <a:rPr lang="ja-JP" altLang="en-US" dirty="0"/>
              <a:t>生のジャガイモ</a:t>
            </a:r>
            <a:r>
              <a:rPr lang="ja-JP" altLang="ja-JP" dirty="0"/>
              <a:t>の輸入解禁を正式に要請</a:t>
            </a:r>
            <a:endParaRPr lang="en-US" altLang="ja-JP" dirty="0"/>
          </a:p>
          <a:p>
            <a:r>
              <a:rPr lang="ja-JP" altLang="en-US" dirty="0"/>
              <a:t>　　農水省が輸入解禁に向けて</a:t>
            </a:r>
            <a:r>
              <a:rPr lang="ja-JP" altLang="ja-JP" dirty="0"/>
              <a:t>植物防疫法省令の改正手続きを</a:t>
            </a:r>
            <a:r>
              <a:rPr lang="ja-JP" altLang="en-US" dirty="0"/>
              <a:t>開始</a:t>
            </a:r>
            <a:endParaRPr lang="en-US" altLang="ja-JP" dirty="0"/>
          </a:p>
          <a:p>
            <a:r>
              <a:rPr lang="ja-JP" altLang="en-US" dirty="0"/>
              <a:t>　　解禁を前提に動き始める</a:t>
            </a:r>
            <a:endParaRPr lang="en-US" altLang="ja-JP" dirty="0"/>
          </a:p>
          <a:p>
            <a:r>
              <a:rPr lang="ja-JP" altLang="en-US" sz="2100" dirty="0">
                <a:latin typeface="+mn-ea"/>
              </a:rPr>
              <a:t>このまま進むと安い米国産ジャガイモに席巻され、</a:t>
            </a:r>
            <a:r>
              <a:rPr lang="ja-JP" altLang="ja-JP" sz="2100" dirty="0">
                <a:latin typeface="+mn-ea"/>
              </a:rPr>
              <a:t>国産のジャガイモが崩壊の危機</a:t>
            </a:r>
            <a:r>
              <a:rPr lang="ja-JP" altLang="en-US" sz="2100" dirty="0">
                <a:latin typeface="+mn-ea"/>
              </a:rPr>
              <a:t>へ</a:t>
            </a:r>
            <a:endParaRPr lang="en-US" altLang="ja-JP" sz="2100" dirty="0">
              <a:latin typeface="+mn-ea"/>
            </a:endParaRPr>
          </a:p>
          <a:p>
            <a:r>
              <a:rPr lang="ja-JP" altLang="en-US" dirty="0"/>
              <a:t>　　</a:t>
            </a:r>
            <a:r>
              <a:rPr lang="ja-JP" altLang="ja-JP" dirty="0"/>
              <a:t>ポテトチップスの表示から国産の文字が消え</a:t>
            </a:r>
            <a:r>
              <a:rPr lang="ja-JP" altLang="en-US" dirty="0"/>
              <a:t>る？</a:t>
            </a:r>
            <a:endParaRPr lang="en-US" altLang="ja-JP" dirty="0"/>
          </a:p>
          <a:p>
            <a:r>
              <a:rPr lang="ja-JP" altLang="en-US" dirty="0"/>
              <a:t>　　</a:t>
            </a:r>
            <a:r>
              <a:rPr lang="ja-JP" altLang="ja-JP" dirty="0"/>
              <a:t>スーパーの店頭で並ぶ生のジャガイモ、ファーストフード店やファミリーレストラン</a:t>
            </a:r>
            <a:endParaRPr lang="en-US" altLang="ja-JP" dirty="0"/>
          </a:p>
          <a:p>
            <a:r>
              <a:rPr lang="ja-JP" altLang="en-US" dirty="0"/>
              <a:t>　　</a:t>
            </a:r>
            <a:r>
              <a:rPr lang="ja-JP" altLang="ja-JP" dirty="0"/>
              <a:t>のフライドポテトが米国産に置き変わ</a:t>
            </a:r>
            <a:r>
              <a:rPr lang="ja-JP" altLang="en-US" dirty="0"/>
              <a:t>る？</a:t>
            </a:r>
            <a:endParaRPr lang="ja-JP" altLang="ja-JP" dirty="0"/>
          </a:p>
          <a:p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93E5AEF-B483-B7D2-BB06-7B6A0DD86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36880"/>
            <a:ext cx="3160340" cy="222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060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マディソン">
  <a:themeElements>
    <a:clrScheme name="マディソン">
      <a:dk1>
        <a:sysClr val="windowText" lastClr="000000"/>
      </a:dk1>
      <a:lt1>
        <a:sysClr val="window" lastClr="FFFFFF"/>
      </a:lt1>
      <a:dk2>
        <a:srgbClr val="2C2D1F"/>
      </a:dk2>
      <a:lt2>
        <a:srgbClr val="FAF2C5"/>
      </a:lt2>
      <a:accent1>
        <a:srgbClr val="EA9736"/>
      </a:accent1>
      <a:accent2>
        <a:srgbClr val="EACF56"/>
      </a:accent2>
      <a:accent3>
        <a:srgbClr val="77D4D6"/>
      </a:accent3>
      <a:accent4>
        <a:srgbClr val="54AFDC"/>
      </a:accent4>
      <a:accent5>
        <a:srgbClr val="88C363"/>
      </a:accent5>
      <a:accent6>
        <a:srgbClr val="D9D899"/>
      </a:accent6>
      <a:hlink>
        <a:srgbClr val="A7A574"/>
      </a:hlink>
      <a:folHlink>
        <a:srgbClr val="8B887A"/>
      </a:folHlink>
    </a:clrScheme>
    <a:fontScheme name="マディソン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マディソン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9B359FC9-1E88-4883-B31D-CCECAE2A7B3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TM16401375[[fn=マディソン]]</Template>
  <TotalTime>167</TotalTime>
  <Words>1450</Words>
  <Application>Microsoft Office PowerPoint</Application>
  <PresentationFormat>ワイド画面</PresentationFormat>
  <Paragraphs>120</Paragraphs>
  <Slides>18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18</vt:i4>
      </vt:variant>
    </vt:vector>
  </HeadingPairs>
  <TitlesOfParts>
    <vt:vector size="25" baseType="lpstr">
      <vt:lpstr>ＭＳ Ｐゴシック</vt:lpstr>
      <vt:lpstr>游明朝</vt:lpstr>
      <vt:lpstr>Arial</vt:lpstr>
      <vt:lpstr>MS Shell Dlg 2</vt:lpstr>
      <vt:lpstr>Wingdings</vt:lpstr>
      <vt:lpstr>Wingdings 3</vt:lpstr>
      <vt:lpstr>マディソン</vt:lpstr>
      <vt:lpstr>誰が社会的責任を負うべきなのか？ 天笠啓祐 </vt:lpstr>
      <vt:lpstr> 食と農をめぐる状況</vt:lpstr>
      <vt:lpstr> 食と農をめぐる状況</vt:lpstr>
      <vt:lpstr> 食と農をめぐる状況</vt:lpstr>
      <vt:lpstr> 食と農をめぐる状況</vt:lpstr>
      <vt:lpstr> 食と農をめぐる状況</vt:lpstr>
      <vt:lpstr> 食と農をめぐる状況</vt:lpstr>
      <vt:lpstr> ジャガイモをめぐる状況</vt:lpstr>
      <vt:lpstr> ジャガイモをめぐる状況</vt:lpstr>
      <vt:lpstr> アグリビジネスの支配者</vt:lpstr>
      <vt:lpstr> アグリビジネスの支配者</vt:lpstr>
      <vt:lpstr> アグリビジネスの支配者</vt:lpstr>
      <vt:lpstr> アグリビジネスの支配者</vt:lpstr>
      <vt:lpstr> アグリビジネスの支配者</vt:lpstr>
      <vt:lpstr> アグリビジネスの支配者</vt:lpstr>
      <vt:lpstr> アグリビジネスの支配者</vt:lpstr>
      <vt:lpstr> なぜジャーナリズムは問題点を伝えなくなったのか？</vt:lpstr>
      <vt:lpstr> ご清聴、ありがとうございました。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KEISUKE AMAGASA</dc:creator>
  <cp:lastModifiedBy>KEISUKE AMAGASA</cp:lastModifiedBy>
  <cp:revision>11</cp:revision>
  <dcterms:created xsi:type="dcterms:W3CDTF">2025-10-07T04:17:05Z</dcterms:created>
  <dcterms:modified xsi:type="dcterms:W3CDTF">2026-09-16T07:19:24Z</dcterms:modified>
</cp:coreProperties>
</file>