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1110" r:id="rId2"/>
    <p:sldId id="1010" r:id="rId3"/>
    <p:sldId id="1128" r:id="rId4"/>
    <p:sldId id="1116" r:id="rId5"/>
    <p:sldId id="1097" r:id="rId6"/>
    <p:sldId id="1059" r:id="rId7"/>
    <p:sldId id="1120" r:id="rId8"/>
    <p:sldId id="1091" r:id="rId9"/>
    <p:sldId id="1092" r:id="rId10"/>
    <p:sldId id="1062" r:id="rId11"/>
    <p:sldId id="1065" r:id="rId12"/>
    <p:sldId id="1129" r:id="rId13"/>
    <p:sldId id="1130" r:id="rId14"/>
    <p:sldId id="1131" r:id="rId15"/>
    <p:sldId id="1138" r:id="rId16"/>
    <p:sldId id="1141" r:id="rId17"/>
    <p:sldId id="1140" r:id="rId18"/>
    <p:sldId id="1139" r:id="rId1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CC"/>
    <a:srgbClr val="FF6600"/>
    <a:srgbClr val="993300"/>
    <a:srgbClr val="CC6600"/>
    <a:srgbClr val="CC0099"/>
    <a:srgbClr val="CC00FF"/>
    <a:srgbClr val="CC66FF"/>
    <a:srgbClr val="3366FF"/>
    <a:srgbClr val="0066FF"/>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52B2A9-E8DC-4FAD-BCAF-0287824FF4E7}" v="67" dt="2026-09-14T02:11:29.5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3447" autoAdjust="0"/>
  </p:normalViewPr>
  <p:slideViewPr>
    <p:cSldViewPr snapToGrid="0">
      <p:cViewPr varScale="1">
        <p:scale>
          <a:sx n="60" d="100"/>
          <a:sy n="60" d="100"/>
        </p:scale>
        <p:origin x="800" y="44"/>
      </p:cViewPr>
      <p:guideLst/>
    </p:cSldViewPr>
  </p:slideViewPr>
  <p:notesTextViewPr>
    <p:cViewPr>
      <p:scale>
        <a:sx n="3" d="2"/>
        <a:sy n="3" d="2"/>
      </p:scale>
      <p:origin x="0" y="0"/>
    </p:cViewPr>
  </p:notesTextViewPr>
  <p:sorterViewPr>
    <p:cViewPr>
      <p:scale>
        <a:sx n="85" d="100"/>
        <a:sy n="85" d="100"/>
      </p:scale>
      <p:origin x="0" y="-102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inomiya Nariyoshi" userId="be6d416b793e0a3a" providerId="LiveId" clId="{B0A2095D-E75D-4087-878C-EDF67AE0F615}"/>
    <pc:docChg chg="modSld">
      <pc:chgData name="Shinomiya Nariyoshi" userId="be6d416b793e0a3a" providerId="LiveId" clId="{B0A2095D-E75D-4087-878C-EDF67AE0F615}" dt="2026-09-14T02:11:29.518" v="85" actId="20577"/>
      <pc:docMkLst>
        <pc:docMk/>
      </pc:docMkLst>
      <pc:sldChg chg="modSp mod">
        <pc:chgData name="Shinomiya Nariyoshi" userId="be6d416b793e0a3a" providerId="LiveId" clId="{B0A2095D-E75D-4087-878C-EDF67AE0F615}" dt="2026-09-14T02:05:36.107" v="38" actId="1076"/>
        <pc:sldMkLst>
          <pc:docMk/>
          <pc:sldMk cId="3943701800" sldId="1091"/>
        </pc:sldMkLst>
        <pc:spChg chg="mod">
          <ac:chgData name="Shinomiya Nariyoshi" userId="be6d416b793e0a3a" providerId="LiveId" clId="{B0A2095D-E75D-4087-878C-EDF67AE0F615}" dt="2026-09-14T02:05:36.107" v="38" actId="1076"/>
          <ac:spMkLst>
            <pc:docMk/>
            <pc:sldMk cId="3943701800" sldId="1091"/>
            <ac:spMk id="5" creationId="{8FE45015-E27C-810E-AEB2-2A4C4AF8F884}"/>
          </ac:spMkLst>
        </pc:spChg>
      </pc:sldChg>
      <pc:sldChg chg="modSp mod">
        <pc:chgData name="Shinomiya Nariyoshi" userId="be6d416b793e0a3a" providerId="LiveId" clId="{B0A2095D-E75D-4087-878C-EDF67AE0F615}" dt="2026-09-14T02:06:12.950" v="39" actId="207"/>
        <pc:sldMkLst>
          <pc:docMk/>
          <pc:sldMk cId="2406442334" sldId="1092"/>
        </pc:sldMkLst>
        <pc:spChg chg="mod">
          <ac:chgData name="Shinomiya Nariyoshi" userId="be6d416b793e0a3a" providerId="LiveId" clId="{B0A2095D-E75D-4087-878C-EDF67AE0F615}" dt="2026-09-14T02:06:12.950" v="39" actId="207"/>
          <ac:spMkLst>
            <pc:docMk/>
            <pc:sldMk cId="2406442334" sldId="1092"/>
            <ac:spMk id="5" creationId="{5665769C-C3D9-F62C-FA57-EE1A19E8DACB}"/>
          </ac:spMkLst>
        </pc:spChg>
      </pc:sldChg>
      <pc:sldChg chg="modSp mod">
        <pc:chgData name="Shinomiya Nariyoshi" userId="be6d416b793e0a3a" providerId="LiveId" clId="{B0A2095D-E75D-4087-878C-EDF67AE0F615}" dt="2026-09-14T02:11:29.518" v="85" actId="20577"/>
        <pc:sldMkLst>
          <pc:docMk/>
          <pc:sldMk cId="3936041228" sldId="1138"/>
        </pc:sldMkLst>
        <pc:spChg chg="mod">
          <ac:chgData name="Shinomiya Nariyoshi" userId="be6d416b793e0a3a" providerId="LiveId" clId="{B0A2095D-E75D-4087-878C-EDF67AE0F615}" dt="2026-09-14T02:11:29.518" v="85" actId="20577"/>
          <ac:spMkLst>
            <pc:docMk/>
            <pc:sldMk cId="3936041228" sldId="1138"/>
            <ac:spMk id="11" creationId="{DD2A4097-1B7D-6DBF-31D3-285E289AFC4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0"/>
          <c:tx>
            <c:strRef>
              <c:f>Sheet1!$D$1</c:f>
              <c:strCache>
                <c:ptCount val="1"/>
                <c:pt idx="0">
                  <c:v>pathogenicity modulation</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Sheet1!$A$4:$A$39</c:f>
              <c:numCache>
                <c:formatCode>General</c:formatCode>
                <c:ptCount val="36"/>
                <c:pt idx="0">
                  <c:v>2025</c:v>
                </c:pt>
                <c:pt idx="1">
                  <c:v>2024</c:v>
                </c:pt>
                <c:pt idx="2">
                  <c:v>2023</c:v>
                </c:pt>
                <c:pt idx="3">
                  <c:v>2022</c:v>
                </c:pt>
                <c:pt idx="4">
                  <c:v>2021</c:v>
                </c:pt>
                <c:pt idx="5">
                  <c:v>2020</c:v>
                </c:pt>
                <c:pt idx="6">
                  <c:v>2019</c:v>
                </c:pt>
                <c:pt idx="7">
                  <c:v>2018</c:v>
                </c:pt>
                <c:pt idx="8">
                  <c:v>2017</c:v>
                </c:pt>
                <c:pt idx="9">
                  <c:v>2016</c:v>
                </c:pt>
                <c:pt idx="10">
                  <c:v>2015</c:v>
                </c:pt>
                <c:pt idx="11">
                  <c:v>2014</c:v>
                </c:pt>
                <c:pt idx="12">
                  <c:v>2013</c:v>
                </c:pt>
                <c:pt idx="13">
                  <c:v>2012</c:v>
                </c:pt>
                <c:pt idx="14">
                  <c:v>2011</c:v>
                </c:pt>
                <c:pt idx="15">
                  <c:v>2010</c:v>
                </c:pt>
                <c:pt idx="16">
                  <c:v>2009</c:v>
                </c:pt>
                <c:pt idx="17">
                  <c:v>2008</c:v>
                </c:pt>
                <c:pt idx="18">
                  <c:v>2007</c:v>
                </c:pt>
                <c:pt idx="19">
                  <c:v>2006</c:v>
                </c:pt>
                <c:pt idx="20">
                  <c:v>2005</c:v>
                </c:pt>
                <c:pt idx="21">
                  <c:v>2004</c:v>
                </c:pt>
                <c:pt idx="22">
                  <c:v>2003</c:v>
                </c:pt>
                <c:pt idx="23">
                  <c:v>2002</c:v>
                </c:pt>
                <c:pt idx="24">
                  <c:v>2001</c:v>
                </c:pt>
                <c:pt idx="25">
                  <c:v>2000</c:v>
                </c:pt>
                <c:pt idx="26">
                  <c:v>1999</c:v>
                </c:pt>
                <c:pt idx="27">
                  <c:v>1998</c:v>
                </c:pt>
                <c:pt idx="28">
                  <c:v>1997</c:v>
                </c:pt>
                <c:pt idx="29">
                  <c:v>1996</c:v>
                </c:pt>
                <c:pt idx="30">
                  <c:v>1995</c:v>
                </c:pt>
                <c:pt idx="31">
                  <c:v>1994</c:v>
                </c:pt>
                <c:pt idx="32">
                  <c:v>1993</c:v>
                </c:pt>
                <c:pt idx="33">
                  <c:v>1992</c:v>
                </c:pt>
                <c:pt idx="34">
                  <c:v>1991</c:v>
                </c:pt>
                <c:pt idx="35">
                  <c:v>1990</c:v>
                </c:pt>
              </c:numCache>
            </c:numRef>
          </c:cat>
          <c:val>
            <c:numRef>
              <c:f>Sheet1!$D$4:$D$39</c:f>
              <c:numCache>
                <c:formatCode>General</c:formatCode>
                <c:ptCount val="36"/>
                <c:pt idx="0">
                  <c:v>6339</c:v>
                </c:pt>
                <c:pt idx="1">
                  <c:v>3656</c:v>
                </c:pt>
                <c:pt idx="2">
                  <c:v>3110</c:v>
                </c:pt>
                <c:pt idx="3">
                  <c:v>3269</c:v>
                </c:pt>
                <c:pt idx="4">
                  <c:v>3656</c:v>
                </c:pt>
                <c:pt idx="5">
                  <c:v>3377</c:v>
                </c:pt>
                <c:pt idx="6">
                  <c:v>2850</c:v>
                </c:pt>
                <c:pt idx="7">
                  <c:v>2663</c:v>
                </c:pt>
                <c:pt idx="8">
                  <c:v>2531</c:v>
                </c:pt>
                <c:pt idx="9">
                  <c:v>2424</c:v>
                </c:pt>
                <c:pt idx="10">
                  <c:v>2176</c:v>
                </c:pt>
                <c:pt idx="11">
                  <c:v>2142</c:v>
                </c:pt>
                <c:pt idx="12">
                  <c:v>1991</c:v>
                </c:pt>
                <c:pt idx="13">
                  <c:v>1875</c:v>
                </c:pt>
                <c:pt idx="14">
                  <c:v>1570</c:v>
                </c:pt>
                <c:pt idx="15">
                  <c:v>1380</c:v>
                </c:pt>
                <c:pt idx="16">
                  <c:v>1155</c:v>
                </c:pt>
                <c:pt idx="17">
                  <c:v>1029</c:v>
                </c:pt>
                <c:pt idx="18">
                  <c:v>907</c:v>
                </c:pt>
                <c:pt idx="19">
                  <c:v>841</c:v>
                </c:pt>
                <c:pt idx="20">
                  <c:v>714</c:v>
                </c:pt>
                <c:pt idx="21">
                  <c:v>603</c:v>
                </c:pt>
                <c:pt idx="22">
                  <c:v>534</c:v>
                </c:pt>
                <c:pt idx="23">
                  <c:v>484</c:v>
                </c:pt>
                <c:pt idx="24">
                  <c:v>462</c:v>
                </c:pt>
                <c:pt idx="25">
                  <c:v>392</c:v>
                </c:pt>
                <c:pt idx="26">
                  <c:v>338</c:v>
                </c:pt>
                <c:pt idx="27">
                  <c:v>265</c:v>
                </c:pt>
                <c:pt idx="28">
                  <c:v>241</c:v>
                </c:pt>
                <c:pt idx="29">
                  <c:v>224</c:v>
                </c:pt>
                <c:pt idx="30">
                  <c:v>193</c:v>
                </c:pt>
                <c:pt idx="31">
                  <c:v>181</c:v>
                </c:pt>
                <c:pt idx="32">
                  <c:v>173</c:v>
                </c:pt>
                <c:pt idx="33">
                  <c:v>192</c:v>
                </c:pt>
                <c:pt idx="34">
                  <c:v>118</c:v>
                </c:pt>
                <c:pt idx="35">
                  <c:v>113</c:v>
                </c:pt>
              </c:numCache>
            </c:numRef>
          </c:val>
          <c:smooth val="0"/>
          <c:extLst>
            <c:ext xmlns:c16="http://schemas.microsoft.com/office/drawing/2014/chart" uri="{C3380CC4-5D6E-409C-BE32-E72D297353CC}">
              <c16:uniqueId val="{00000000-0910-4754-BC67-B2B7BFF508FB}"/>
            </c:ext>
          </c:extLst>
        </c:ser>
        <c:ser>
          <c:idx val="2"/>
          <c:order val="1"/>
          <c:tx>
            <c:strRef>
              <c:f>Sheet1!$C$1</c:f>
              <c:strCache>
                <c:ptCount val="1"/>
                <c:pt idx="0">
                  <c:v> high throughput sequencing</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Sheet1!$A$4:$A$39</c:f>
              <c:numCache>
                <c:formatCode>General</c:formatCode>
                <c:ptCount val="36"/>
                <c:pt idx="0">
                  <c:v>2025</c:v>
                </c:pt>
                <c:pt idx="1">
                  <c:v>2024</c:v>
                </c:pt>
                <c:pt idx="2">
                  <c:v>2023</c:v>
                </c:pt>
                <c:pt idx="3">
                  <c:v>2022</c:v>
                </c:pt>
                <c:pt idx="4">
                  <c:v>2021</c:v>
                </c:pt>
                <c:pt idx="5">
                  <c:v>2020</c:v>
                </c:pt>
                <c:pt idx="6">
                  <c:v>2019</c:v>
                </c:pt>
                <c:pt idx="7">
                  <c:v>2018</c:v>
                </c:pt>
                <c:pt idx="8">
                  <c:v>2017</c:v>
                </c:pt>
                <c:pt idx="9">
                  <c:v>2016</c:v>
                </c:pt>
                <c:pt idx="10">
                  <c:v>2015</c:v>
                </c:pt>
                <c:pt idx="11">
                  <c:v>2014</c:v>
                </c:pt>
                <c:pt idx="12">
                  <c:v>2013</c:v>
                </c:pt>
                <c:pt idx="13">
                  <c:v>2012</c:v>
                </c:pt>
                <c:pt idx="14">
                  <c:v>2011</c:v>
                </c:pt>
                <c:pt idx="15">
                  <c:v>2010</c:v>
                </c:pt>
                <c:pt idx="16">
                  <c:v>2009</c:v>
                </c:pt>
                <c:pt idx="17">
                  <c:v>2008</c:v>
                </c:pt>
                <c:pt idx="18">
                  <c:v>2007</c:v>
                </c:pt>
                <c:pt idx="19">
                  <c:v>2006</c:v>
                </c:pt>
                <c:pt idx="20">
                  <c:v>2005</c:v>
                </c:pt>
                <c:pt idx="21">
                  <c:v>2004</c:v>
                </c:pt>
                <c:pt idx="22">
                  <c:v>2003</c:v>
                </c:pt>
                <c:pt idx="23">
                  <c:v>2002</c:v>
                </c:pt>
                <c:pt idx="24">
                  <c:v>2001</c:v>
                </c:pt>
                <c:pt idx="25">
                  <c:v>2000</c:v>
                </c:pt>
                <c:pt idx="26">
                  <c:v>1999</c:v>
                </c:pt>
                <c:pt idx="27">
                  <c:v>1998</c:v>
                </c:pt>
                <c:pt idx="28">
                  <c:v>1997</c:v>
                </c:pt>
                <c:pt idx="29">
                  <c:v>1996</c:v>
                </c:pt>
                <c:pt idx="30">
                  <c:v>1995</c:v>
                </c:pt>
                <c:pt idx="31">
                  <c:v>1994</c:v>
                </c:pt>
                <c:pt idx="32">
                  <c:v>1993</c:v>
                </c:pt>
                <c:pt idx="33">
                  <c:v>1992</c:v>
                </c:pt>
                <c:pt idx="34">
                  <c:v>1991</c:v>
                </c:pt>
                <c:pt idx="35">
                  <c:v>1990</c:v>
                </c:pt>
              </c:numCache>
            </c:numRef>
          </c:cat>
          <c:val>
            <c:numRef>
              <c:f>Sheet1!$C$4:$C$39</c:f>
              <c:numCache>
                <c:formatCode>General</c:formatCode>
                <c:ptCount val="36"/>
                <c:pt idx="0">
                  <c:v>9194</c:v>
                </c:pt>
                <c:pt idx="1">
                  <c:v>8786</c:v>
                </c:pt>
                <c:pt idx="2">
                  <c:v>7424</c:v>
                </c:pt>
                <c:pt idx="3">
                  <c:v>8992</c:v>
                </c:pt>
                <c:pt idx="4">
                  <c:v>11849</c:v>
                </c:pt>
                <c:pt idx="5">
                  <c:v>11495</c:v>
                </c:pt>
                <c:pt idx="6">
                  <c:v>10027</c:v>
                </c:pt>
                <c:pt idx="7">
                  <c:v>8288</c:v>
                </c:pt>
                <c:pt idx="8">
                  <c:v>7589</c:v>
                </c:pt>
                <c:pt idx="9">
                  <c:v>7319</c:v>
                </c:pt>
                <c:pt idx="10">
                  <c:v>6201</c:v>
                </c:pt>
                <c:pt idx="11">
                  <c:v>4813</c:v>
                </c:pt>
                <c:pt idx="12">
                  <c:v>3596</c:v>
                </c:pt>
                <c:pt idx="13">
                  <c:v>2497</c:v>
                </c:pt>
                <c:pt idx="14">
                  <c:v>1597</c:v>
                </c:pt>
                <c:pt idx="15">
                  <c:v>835</c:v>
                </c:pt>
                <c:pt idx="16">
                  <c:v>511</c:v>
                </c:pt>
                <c:pt idx="17">
                  <c:v>343</c:v>
                </c:pt>
                <c:pt idx="18">
                  <c:v>235</c:v>
                </c:pt>
                <c:pt idx="19">
                  <c:v>176</c:v>
                </c:pt>
                <c:pt idx="20">
                  <c:v>162</c:v>
                </c:pt>
                <c:pt idx="21">
                  <c:v>146</c:v>
                </c:pt>
                <c:pt idx="22">
                  <c:v>116</c:v>
                </c:pt>
                <c:pt idx="23">
                  <c:v>128</c:v>
                </c:pt>
                <c:pt idx="24">
                  <c:v>104</c:v>
                </c:pt>
                <c:pt idx="25">
                  <c:v>86</c:v>
                </c:pt>
                <c:pt idx="26">
                  <c:v>49</c:v>
                </c:pt>
                <c:pt idx="27">
                  <c:v>32</c:v>
                </c:pt>
                <c:pt idx="28">
                  <c:v>23</c:v>
                </c:pt>
                <c:pt idx="29">
                  <c:v>10</c:v>
                </c:pt>
                <c:pt idx="30">
                  <c:v>12</c:v>
                </c:pt>
                <c:pt idx="31">
                  <c:v>13</c:v>
                </c:pt>
                <c:pt idx="32">
                  <c:v>5</c:v>
                </c:pt>
                <c:pt idx="33">
                  <c:v>5</c:v>
                </c:pt>
                <c:pt idx="34">
                  <c:v>1</c:v>
                </c:pt>
                <c:pt idx="35">
                  <c:v>2</c:v>
                </c:pt>
              </c:numCache>
            </c:numRef>
          </c:val>
          <c:smooth val="0"/>
          <c:extLst>
            <c:ext xmlns:c16="http://schemas.microsoft.com/office/drawing/2014/chart" uri="{C3380CC4-5D6E-409C-BE32-E72D297353CC}">
              <c16:uniqueId val="{00000001-0910-4754-BC67-B2B7BFF508FB}"/>
            </c:ext>
          </c:extLst>
        </c:ser>
        <c:ser>
          <c:idx val="3"/>
          <c:order val="2"/>
          <c:tx>
            <c:strRef>
              <c:f>Sheet1!$B$1</c:f>
              <c:strCache>
                <c:ptCount val="1"/>
                <c:pt idx="0">
                  <c:v>synthetic biology</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Sheet1!$A$4:$A$39</c:f>
              <c:numCache>
                <c:formatCode>General</c:formatCode>
                <c:ptCount val="36"/>
                <c:pt idx="0">
                  <c:v>2025</c:v>
                </c:pt>
                <c:pt idx="1">
                  <c:v>2024</c:v>
                </c:pt>
                <c:pt idx="2">
                  <c:v>2023</c:v>
                </c:pt>
                <c:pt idx="3">
                  <c:v>2022</c:v>
                </c:pt>
                <c:pt idx="4">
                  <c:v>2021</c:v>
                </c:pt>
                <c:pt idx="5">
                  <c:v>2020</c:v>
                </c:pt>
                <c:pt idx="6">
                  <c:v>2019</c:v>
                </c:pt>
                <c:pt idx="7">
                  <c:v>2018</c:v>
                </c:pt>
                <c:pt idx="8">
                  <c:v>2017</c:v>
                </c:pt>
                <c:pt idx="9">
                  <c:v>2016</c:v>
                </c:pt>
                <c:pt idx="10">
                  <c:v>2015</c:v>
                </c:pt>
                <c:pt idx="11">
                  <c:v>2014</c:v>
                </c:pt>
                <c:pt idx="12">
                  <c:v>2013</c:v>
                </c:pt>
                <c:pt idx="13">
                  <c:v>2012</c:v>
                </c:pt>
                <c:pt idx="14">
                  <c:v>2011</c:v>
                </c:pt>
                <c:pt idx="15">
                  <c:v>2010</c:v>
                </c:pt>
                <c:pt idx="16">
                  <c:v>2009</c:v>
                </c:pt>
                <c:pt idx="17">
                  <c:v>2008</c:v>
                </c:pt>
                <c:pt idx="18">
                  <c:v>2007</c:v>
                </c:pt>
                <c:pt idx="19">
                  <c:v>2006</c:v>
                </c:pt>
                <c:pt idx="20">
                  <c:v>2005</c:v>
                </c:pt>
                <c:pt idx="21">
                  <c:v>2004</c:v>
                </c:pt>
                <c:pt idx="22">
                  <c:v>2003</c:v>
                </c:pt>
                <c:pt idx="23">
                  <c:v>2002</c:v>
                </c:pt>
                <c:pt idx="24">
                  <c:v>2001</c:v>
                </c:pt>
                <c:pt idx="25">
                  <c:v>2000</c:v>
                </c:pt>
                <c:pt idx="26">
                  <c:v>1999</c:v>
                </c:pt>
                <c:pt idx="27">
                  <c:v>1998</c:v>
                </c:pt>
                <c:pt idx="28">
                  <c:v>1997</c:v>
                </c:pt>
                <c:pt idx="29">
                  <c:v>1996</c:v>
                </c:pt>
                <c:pt idx="30">
                  <c:v>1995</c:v>
                </c:pt>
                <c:pt idx="31">
                  <c:v>1994</c:v>
                </c:pt>
                <c:pt idx="32">
                  <c:v>1993</c:v>
                </c:pt>
                <c:pt idx="33">
                  <c:v>1992</c:v>
                </c:pt>
                <c:pt idx="34">
                  <c:v>1991</c:v>
                </c:pt>
                <c:pt idx="35">
                  <c:v>1990</c:v>
                </c:pt>
              </c:numCache>
            </c:numRef>
          </c:cat>
          <c:val>
            <c:numRef>
              <c:f>Sheet1!$B$4:$B$39</c:f>
              <c:numCache>
                <c:formatCode>General</c:formatCode>
                <c:ptCount val="36"/>
                <c:pt idx="0">
                  <c:v>8295</c:v>
                </c:pt>
                <c:pt idx="1">
                  <c:v>6873</c:v>
                </c:pt>
                <c:pt idx="2">
                  <c:v>6210</c:v>
                </c:pt>
                <c:pt idx="3">
                  <c:v>6220</c:v>
                </c:pt>
                <c:pt idx="4">
                  <c:v>6011</c:v>
                </c:pt>
                <c:pt idx="5">
                  <c:v>5470</c:v>
                </c:pt>
                <c:pt idx="6">
                  <c:v>4771</c:v>
                </c:pt>
                <c:pt idx="7">
                  <c:v>4446</c:v>
                </c:pt>
                <c:pt idx="8">
                  <c:v>4200</c:v>
                </c:pt>
                <c:pt idx="9">
                  <c:v>3961</c:v>
                </c:pt>
                <c:pt idx="10">
                  <c:v>3499</c:v>
                </c:pt>
                <c:pt idx="11">
                  <c:v>2901</c:v>
                </c:pt>
                <c:pt idx="12">
                  <c:v>2078</c:v>
                </c:pt>
                <c:pt idx="13">
                  <c:v>1829</c:v>
                </c:pt>
                <c:pt idx="14">
                  <c:v>1427</c:v>
                </c:pt>
                <c:pt idx="15">
                  <c:v>1197</c:v>
                </c:pt>
                <c:pt idx="16">
                  <c:v>1056</c:v>
                </c:pt>
                <c:pt idx="17">
                  <c:v>896</c:v>
                </c:pt>
                <c:pt idx="18">
                  <c:v>870</c:v>
                </c:pt>
                <c:pt idx="19">
                  <c:v>751</c:v>
                </c:pt>
                <c:pt idx="20">
                  <c:v>694</c:v>
                </c:pt>
                <c:pt idx="21">
                  <c:v>576</c:v>
                </c:pt>
                <c:pt idx="22">
                  <c:v>536</c:v>
                </c:pt>
                <c:pt idx="23">
                  <c:v>546</c:v>
                </c:pt>
                <c:pt idx="24">
                  <c:v>493</c:v>
                </c:pt>
                <c:pt idx="25">
                  <c:v>523</c:v>
                </c:pt>
                <c:pt idx="26">
                  <c:v>474</c:v>
                </c:pt>
                <c:pt idx="27">
                  <c:v>492</c:v>
                </c:pt>
                <c:pt idx="28">
                  <c:v>453</c:v>
                </c:pt>
                <c:pt idx="29">
                  <c:v>451</c:v>
                </c:pt>
                <c:pt idx="30">
                  <c:v>438</c:v>
                </c:pt>
                <c:pt idx="31">
                  <c:v>437</c:v>
                </c:pt>
                <c:pt idx="32">
                  <c:v>448</c:v>
                </c:pt>
                <c:pt idx="33">
                  <c:v>442</c:v>
                </c:pt>
                <c:pt idx="34">
                  <c:v>403</c:v>
                </c:pt>
                <c:pt idx="35">
                  <c:v>426</c:v>
                </c:pt>
              </c:numCache>
            </c:numRef>
          </c:val>
          <c:smooth val="0"/>
          <c:extLst>
            <c:ext xmlns:c16="http://schemas.microsoft.com/office/drawing/2014/chart" uri="{C3380CC4-5D6E-409C-BE32-E72D297353CC}">
              <c16:uniqueId val="{00000002-0910-4754-BC67-B2B7BFF508FB}"/>
            </c:ext>
          </c:extLst>
        </c:ser>
        <c:ser>
          <c:idx val="4"/>
          <c:order val="3"/>
          <c:tx>
            <c:strRef>
              <c:f>Sheet1!$E$1</c:f>
              <c:strCache>
                <c:ptCount val="1"/>
                <c:pt idx="0">
                  <c:v>genome editing</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f>Sheet1!$A$4:$A$39</c:f>
              <c:numCache>
                <c:formatCode>General</c:formatCode>
                <c:ptCount val="36"/>
                <c:pt idx="0">
                  <c:v>2025</c:v>
                </c:pt>
                <c:pt idx="1">
                  <c:v>2024</c:v>
                </c:pt>
                <c:pt idx="2">
                  <c:v>2023</c:v>
                </c:pt>
                <c:pt idx="3">
                  <c:v>2022</c:v>
                </c:pt>
                <c:pt idx="4">
                  <c:v>2021</c:v>
                </c:pt>
                <c:pt idx="5">
                  <c:v>2020</c:v>
                </c:pt>
                <c:pt idx="6">
                  <c:v>2019</c:v>
                </c:pt>
                <c:pt idx="7">
                  <c:v>2018</c:v>
                </c:pt>
                <c:pt idx="8">
                  <c:v>2017</c:v>
                </c:pt>
                <c:pt idx="9">
                  <c:v>2016</c:v>
                </c:pt>
                <c:pt idx="10">
                  <c:v>2015</c:v>
                </c:pt>
                <c:pt idx="11">
                  <c:v>2014</c:v>
                </c:pt>
                <c:pt idx="12">
                  <c:v>2013</c:v>
                </c:pt>
                <c:pt idx="13">
                  <c:v>2012</c:v>
                </c:pt>
                <c:pt idx="14">
                  <c:v>2011</c:v>
                </c:pt>
                <c:pt idx="15">
                  <c:v>2010</c:v>
                </c:pt>
                <c:pt idx="16">
                  <c:v>2009</c:v>
                </c:pt>
                <c:pt idx="17">
                  <c:v>2008</c:v>
                </c:pt>
                <c:pt idx="18">
                  <c:v>2007</c:v>
                </c:pt>
                <c:pt idx="19">
                  <c:v>2006</c:v>
                </c:pt>
                <c:pt idx="20">
                  <c:v>2005</c:v>
                </c:pt>
                <c:pt idx="21">
                  <c:v>2004</c:v>
                </c:pt>
                <c:pt idx="22">
                  <c:v>2003</c:v>
                </c:pt>
                <c:pt idx="23">
                  <c:v>2002</c:v>
                </c:pt>
                <c:pt idx="24">
                  <c:v>2001</c:v>
                </c:pt>
                <c:pt idx="25">
                  <c:v>2000</c:v>
                </c:pt>
                <c:pt idx="26">
                  <c:v>1999</c:v>
                </c:pt>
                <c:pt idx="27">
                  <c:v>1998</c:v>
                </c:pt>
                <c:pt idx="28">
                  <c:v>1997</c:v>
                </c:pt>
                <c:pt idx="29">
                  <c:v>1996</c:v>
                </c:pt>
                <c:pt idx="30">
                  <c:v>1995</c:v>
                </c:pt>
                <c:pt idx="31">
                  <c:v>1994</c:v>
                </c:pt>
                <c:pt idx="32">
                  <c:v>1993</c:v>
                </c:pt>
                <c:pt idx="33">
                  <c:v>1992</c:v>
                </c:pt>
                <c:pt idx="34">
                  <c:v>1991</c:v>
                </c:pt>
                <c:pt idx="35">
                  <c:v>1990</c:v>
                </c:pt>
              </c:numCache>
            </c:numRef>
          </c:cat>
          <c:val>
            <c:numRef>
              <c:f>Sheet1!$E$4:$E$39</c:f>
              <c:numCache>
                <c:formatCode>General</c:formatCode>
                <c:ptCount val="36"/>
                <c:pt idx="0">
                  <c:v>6950</c:v>
                </c:pt>
                <c:pt idx="1">
                  <c:v>5703</c:v>
                </c:pt>
                <c:pt idx="2">
                  <c:v>5294</c:v>
                </c:pt>
                <c:pt idx="3">
                  <c:v>5232</c:v>
                </c:pt>
                <c:pt idx="4">
                  <c:v>5078</c:v>
                </c:pt>
                <c:pt idx="5">
                  <c:v>4573</c:v>
                </c:pt>
                <c:pt idx="6">
                  <c:v>4144</c:v>
                </c:pt>
                <c:pt idx="7">
                  <c:v>3479</c:v>
                </c:pt>
                <c:pt idx="8">
                  <c:v>2786</c:v>
                </c:pt>
                <c:pt idx="9">
                  <c:v>2061</c:v>
                </c:pt>
                <c:pt idx="10">
                  <c:v>1311</c:v>
                </c:pt>
                <c:pt idx="11">
                  <c:v>853</c:v>
                </c:pt>
                <c:pt idx="12">
                  <c:v>487</c:v>
                </c:pt>
                <c:pt idx="13">
                  <c:v>323</c:v>
                </c:pt>
                <c:pt idx="14">
                  <c:v>269</c:v>
                </c:pt>
                <c:pt idx="15">
                  <c:v>212</c:v>
                </c:pt>
                <c:pt idx="16">
                  <c:v>193</c:v>
                </c:pt>
                <c:pt idx="17">
                  <c:v>189</c:v>
                </c:pt>
                <c:pt idx="18">
                  <c:v>160</c:v>
                </c:pt>
                <c:pt idx="19">
                  <c:v>159</c:v>
                </c:pt>
                <c:pt idx="20">
                  <c:v>129</c:v>
                </c:pt>
                <c:pt idx="21">
                  <c:v>139</c:v>
                </c:pt>
                <c:pt idx="22">
                  <c:v>106</c:v>
                </c:pt>
                <c:pt idx="23">
                  <c:v>105</c:v>
                </c:pt>
                <c:pt idx="24">
                  <c:v>103</c:v>
                </c:pt>
                <c:pt idx="25">
                  <c:v>84</c:v>
                </c:pt>
                <c:pt idx="26">
                  <c:v>85</c:v>
                </c:pt>
                <c:pt idx="27">
                  <c:v>86</c:v>
                </c:pt>
                <c:pt idx="28">
                  <c:v>83</c:v>
                </c:pt>
                <c:pt idx="29">
                  <c:v>83</c:v>
                </c:pt>
                <c:pt idx="30">
                  <c:v>64</c:v>
                </c:pt>
                <c:pt idx="31">
                  <c:v>81</c:v>
                </c:pt>
                <c:pt idx="32">
                  <c:v>53</c:v>
                </c:pt>
                <c:pt idx="33">
                  <c:v>49</c:v>
                </c:pt>
                <c:pt idx="34">
                  <c:v>35</c:v>
                </c:pt>
                <c:pt idx="35">
                  <c:v>27</c:v>
                </c:pt>
              </c:numCache>
            </c:numRef>
          </c:val>
          <c:smooth val="0"/>
          <c:extLst>
            <c:ext xmlns:c16="http://schemas.microsoft.com/office/drawing/2014/chart" uri="{C3380CC4-5D6E-409C-BE32-E72D297353CC}">
              <c16:uniqueId val="{00000003-0910-4754-BC67-B2B7BFF508FB}"/>
            </c:ext>
          </c:extLst>
        </c:ser>
        <c:dLbls>
          <c:showLegendKey val="0"/>
          <c:showVal val="0"/>
          <c:showCatName val="0"/>
          <c:showSerName val="0"/>
          <c:showPercent val="0"/>
          <c:showBubbleSize val="0"/>
        </c:dLbls>
        <c:marker val="1"/>
        <c:smooth val="0"/>
        <c:axId val="360659408"/>
        <c:axId val="360648608"/>
      </c:lineChart>
      <c:dateAx>
        <c:axId val="360659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lang="ja-JP"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ja-JP"/>
          </a:p>
        </c:txPr>
        <c:crossAx val="360648608"/>
        <c:crossesAt val="0"/>
        <c:auto val="0"/>
        <c:lblOffset val="100"/>
        <c:baseTimeUnit val="days"/>
      </c:dateAx>
      <c:valAx>
        <c:axId val="360648608"/>
        <c:scaling>
          <c:orientation val="minMax"/>
        </c:scaling>
        <c:delete val="0"/>
        <c:axPos val="l"/>
        <c:majorGridlines>
          <c:spPr>
            <a:ln w="9525" cap="flat" cmpd="sng" algn="ctr">
              <a:solidFill>
                <a:schemeClr val="accent1">
                  <a:alpha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ja-JP"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ja-JP"/>
          </a:p>
        </c:txPr>
        <c:crossAx val="360659408"/>
        <c:crosses val="autoZero"/>
        <c:crossBetween val="between"/>
        <c:majorUnit val="1000"/>
        <c:minorUnit val="500"/>
      </c:valAx>
      <c:spPr>
        <a:noFill/>
        <a:ln>
          <a:noFill/>
        </a:ln>
        <a:effectLst/>
      </c:spPr>
    </c:plotArea>
    <c:legend>
      <c:legendPos val="b"/>
      <c:overlay val="0"/>
      <c:spPr>
        <a:noFill/>
        <a:ln>
          <a:noFill/>
        </a:ln>
        <a:effectLst/>
      </c:spPr>
      <c:txPr>
        <a:bodyPr rot="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2200" b="0" i="0" u="none" strike="noStrike" kern="1200" spc="0" baseline="0">
                <a:solidFill>
                  <a:srgbClr val="FF0000"/>
                </a:solidFill>
                <a:latin typeface="Arial" panose="020B0604020202020204" pitchFamily="34" charset="0"/>
                <a:ea typeface="+mn-ea"/>
                <a:cs typeface="Arial" panose="020B0604020202020204" pitchFamily="34" charset="0"/>
              </a:defRPr>
            </a:pPr>
            <a:r>
              <a:rPr lang="en-US" altLang="ja-JP" sz="2200" dirty="0">
                <a:solidFill>
                  <a:srgbClr val="FF0000"/>
                </a:solidFill>
                <a:latin typeface="Arial" panose="020B0604020202020204" pitchFamily="34" charset="0"/>
                <a:cs typeface="Arial" panose="020B0604020202020204" pitchFamily="34" charset="0"/>
              </a:rPr>
              <a:t>AI protein design</a:t>
            </a:r>
            <a:endParaRPr lang="ja-JP" altLang="en-US" sz="2200" dirty="0">
              <a:solidFill>
                <a:srgbClr val="FF0000"/>
              </a:solidFill>
              <a:latin typeface="Arial" panose="020B0604020202020204" pitchFamily="34" charset="0"/>
              <a:cs typeface="Arial" panose="020B0604020202020204" pitchFamily="34" charset="0"/>
            </a:endParaRPr>
          </a:p>
        </c:rich>
      </c:tx>
      <c:layout>
        <c:manualLayout>
          <c:xMode val="edge"/>
          <c:yMode val="edge"/>
          <c:x val="0.20936656963608344"/>
          <c:y val="0.37470334938592026"/>
        </c:manualLayout>
      </c:layout>
      <c:overlay val="0"/>
      <c:spPr>
        <a:noFill/>
        <a:ln>
          <a:noFill/>
        </a:ln>
        <a:effectLst/>
      </c:spPr>
      <c:txPr>
        <a:bodyPr rot="0" spcFirstLastPara="1" vertOverflow="ellipsis" vert="horz" wrap="square" anchor="ctr" anchorCtr="1"/>
        <a:lstStyle/>
        <a:p>
          <a:pPr>
            <a:defRPr lang="ja-JP" sz="2200" b="0" i="0" u="none" strike="noStrike" kern="1200" spc="0" baseline="0">
              <a:solidFill>
                <a:srgbClr val="FF0000"/>
              </a:solidFill>
              <a:latin typeface="Arial" panose="020B0604020202020204" pitchFamily="34" charset="0"/>
              <a:ea typeface="+mn-ea"/>
              <a:cs typeface="Arial" panose="020B0604020202020204" pitchFamily="34" charset="0"/>
            </a:defRPr>
          </a:pPr>
          <a:endParaRPr lang="ja-JP" altLang="en-US"/>
        </a:p>
      </c:txPr>
    </c:title>
    <c:autoTitleDeleted val="0"/>
    <c:plotArea>
      <c:layout/>
      <c:lineChart>
        <c:grouping val="stacked"/>
        <c:varyColors val="0"/>
        <c:ser>
          <c:idx val="0"/>
          <c:order val="0"/>
          <c:spPr>
            <a:ln w="28575" cap="rnd">
              <a:solidFill>
                <a:srgbClr val="FF0000"/>
              </a:solidFill>
              <a:round/>
            </a:ln>
            <a:effectLst/>
          </c:spPr>
          <c:marker>
            <c:symbol val="circle"/>
            <c:size val="5"/>
            <c:spPr>
              <a:solidFill>
                <a:srgbClr val="FF0000"/>
              </a:solidFill>
              <a:ln w="9525">
                <a:solidFill>
                  <a:srgbClr val="FF0000"/>
                </a:solidFill>
              </a:ln>
              <a:effectLst/>
            </c:spPr>
          </c:marker>
          <c:cat>
            <c:numRef>
              <c:f>PubMed_Timeline_Results_by_Year!$A$3:$A$39</c:f>
              <c:numCache>
                <c:formatCode>General</c:formatCode>
                <c:ptCount val="37"/>
                <c:pt idx="0">
                  <c:v>2026</c:v>
                </c:pt>
                <c:pt idx="1">
                  <c:v>2025</c:v>
                </c:pt>
                <c:pt idx="2">
                  <c:v>2024</c:v>
                </c:pt>
                <c:pt idx="3">
                  <c:v>2023</c:v>
                </c:pt>
                <c:pt idx="4">
                  <c:v>2022</c:v>
                </c:pt>
                <c:pt idx="5">
                  <c:v>2021</c:v>
                </c:pt>
                <c:pt idx="6">
                  <c:v>2020</c:v>
                </c:pt>
                <c:pt idx="7">
                  <c:v>2019</c:v>
                </c:pt>
                <c:pt idx="8">
                  <c:v>2018</c:v>
                </c:pt>
                <c:pt idx="9">
                  <c:v>2017</c:v>
                </c:pt>
                <c:pt idx="10">
                  <c:v>2016</c:v>
                </c:pt>
                <c:pt idx="11">
                  <c:v>2015</c:v>
                </c:pt>
                <c:pt idx="12">
                  <c:v>2014</c:v>
                </c:pt>
                <c:pt idx="13">
                  <c:v>2013</c:v>
                </c:pt>
                <c:pt idx="14">
                  <c:v>2012</c:v>
                </c:pt>
                <c:pt idx="15">
                  <c:v>2011</c:v>
                </c:pt>
                <c:pt idx="16">
                  <c:v>2010</c:v>
                </c:pt>
                <c:pt idx="17">
                  <c:v>2009</c:v>
                </c:pt>
                <c:pt idx="18">
                  <c:v>2008</c:v>
                </c:pt>
                <c:pt idx="19">
                  <c:v>2007</c:v>
                </c:pt>
                <c:pt idx="20">
                  <c:v>2006</c:v>
                </c:pt>
                <c:pt idx="21">
                  <c:v>2005</c:v>
                </c:pt>
                <c:pt idx="22">
                  <c:v>2004</c:v>
                </c:pt>
                <c:pt idx="23">
                  <c:v>2003</c:v>
                </c:pt>
                <c:pt idx="24">
                  <c:v>2002</c:v>
                </c:pt>
                <c:pt idx="25">
                  <c:v>2001</c:v>
                </c:pt>
                <c:pt idx="26">
                  <c:v>2000</c:v>
                </c:pt>
                <c:pt idx="27">
                  <c:v>1999</c:v>
                </c:pt>
                <c:pt idx="28">
                  <c:v>1998</c:v>
                </c:pt>
                <c:pt idx="29">
                  <c:v>1997</c:v>
                </c:pt>
                <c:pt idx="30">
                  <c:v>1996</c:v>
                </c:pt>
                <c:pt idx="31">
                  <c:v>1995</c:v>
                </c:pt>
                <c:pt idx="32">
                  <c:v>1994</c:v>
                </c:pt>
                <c:pt idx="33">
                  <c:v>1993</c:v>
                </c:pt>
                <c:pt idx="34">
                  <c:v>1992</c:v>
                </c:pt>
                <c:pt idx="35">
                  <c:v>1991</c:v>
                </c:pt>
                <c:pt idx="36">
                  <c:v>1990</c:v>
                </c:pt>
              </c:numCache>
            </c:numRef>
          </c:cat>
          <c:val>
            <c:numRef>
              <c:f>PubMed_Timeline_Results_by_Year!$B$4:$B$39</c:f>
              <c:numCache>
                <c:formatCode>General</c:formatCode>
                <c:ptCount val="36"/>
                <c:pt idx="0">
                  <c:v>5611</c:v>
                </c:pt>
                <c:pt idx="1">
                  <c:v>3804</c:v>
                </c:pt>
                <c:pt idx="2">
                  <c:v>1546</c:v>
                </c:pt>
                <c:pt idx="3">
                  <c:v>1806</c:v>
                </c:pt>
                <c:pt idx="4">
                  <c:v>4092</c:v>
                </c:pt>
                <c:pt idx="5">
                  <c:v>4234</c:v>
                </c:pt>
                <c:pt idx="6">
                  <c:v>3932</c:v>
                </c:pt>
                <c:pt idx="7">
                  <c:v>3839</c:v>
                </c:pt>
                <c:pt idx="8">
                  <c:v>3795</c:v>
                </c:pt>
                <c:pt idx="9">
                  <c:v>3621</c:v>
                </c:pt>
                <c:pt idx="10">
                  <c:v>3702</c:v>
                </c:pt>
                <c:pt idx="11">
                  <c:v>3511</c:v>
                </c:pt>
                <c:pt idx="12">
                  <c:v>3426</c:v>
                </c:pt>
                <c:pt idx="13">
                  <c:v>3198</c:v>
                </c:pt>
                <c:pt idx="14">
                  <c:v>3133</c:v>
                </c:pt>
                <c:pt idx="15">
                  <c:v>2731</c:v>
                </c:pt>
                <c:pt idx="16">
                  <c:v>2627</c:v>
                </c:pt>
                <c:pt idx="17">
                  <c:v>2488</c:v>
                </c:pt>
                <c:pt idx="18">
                  <c:v>2245</c:v>
                </c:pt>
                <c:pt idx="19">
                  <c:v>1983</c:v>
                </c:pt>
                <c:pt idx="20">
                  <c:v>1855</c:v>
                </c:pt>
                <c:pt idx="21">
                  <c:v>1671</c:v>
                </c:pt>
                <c:pt idx="22">
                  <c:v>1654</c:v>
                </c:pt>
                <c:pt idx="23">
                  <c:v>1447</c:v>
                </c:pt>
                <c:pt idx="24">
                  <c:v>1094</c:v>
                </c:pt>
                <c:pt idx="25">
                  <c:v>975</c:v>
                </c:pt>
                <c:pt idx="26">
                  <c:v>832</c:v>
                </c:pt>
                <c:pt idx="27">
                  <c:v>712</c:v>
                </c:pt>
                <c:pt idx="28">
                  <c:v>633</c:v>
                </c:pt>
                <c:pt idx="29">
                  <c:v>572</c:v>
                </c:pt>
                <c:pt idx="30">
                  <c:v>583</c:v>
                </c:pt>
                <c:pt idx="31">
                  <c:v>500</c:v>
                </c:pt>
                <c:pt idx="32">
                  <c:v>406</c:v>
                </c:pt>
                <c:pt idx="33">
                  <c:v>353</c:v>
                </c:pt>
                <c:pt idx="34">
                  <c:v>260</c:v>
                </c:pt>
                <c:pt idx="35">
                  <c:v>187</c:v>
                </c:pt>
              </c:numCache>
            </c:numRef>
          </c:val>
          <c:smooth val="0"/>
          <c:extLst>
            <c:ext xmlns:c16="http://schemas.microsoft.com/office/drawing/2014/chart" uri="{C3380CC4-5D6E-409C-BE32-E72D297353CC}">
              <c16:uniqueId val="{00000000-940D-439F-8CA6-78407F6D3A43}"/>
            </c:ext>
          </c:extLst>
        </c:ser>
        <c:dLbls>
          <c:showLegendKey val="0"/>
          <c:showVal val="0"/>
          <c:showCatName val="0"/>
          <c:showSerName val="0"/>
          <c:showPercent val="0"/>
          <c:showBubbleSize val="0"/>
        </c:dLbls>
        <c:marker val="1"/>
        <c:smooth val="0"/>
        <c:axId val="688972832"/>
        <c:axId val="397450952"/>
      </c:lineChart>
      <c:catAx>
        <c:axId val="688972832"/>
        <c:scaling>
          <c:orientation val="maxMin"/>
        </c:scaling>
        <c:delete val="1"/>
        <c:axPos val="b"/>
        <c:numFmt formatCode="General" sourceLinked="1"/>
        <c:majorTickMark val="none"/>
        <c:minorTickMark val="none"/>
        <c:tickLblPos val="nextTo"/>
        <c:crossAx val="397450952"/>
        <c:crosses val="autoZero"/>
        <c:auto val="0"/>
        <c:lblAlgn val="ctr"/>
        <c:lblOffset val="100"/>
        <c:noMultiLvlLbl val="0"/>
      </c:catAx>
      <c:valAx>
        <c:axId val="397450952"/>
        <c:scaling>
          <c:orientation val="minMax"/>
        </c:scaling>
        <c:delete val="1"/>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688972832"/>
        <c:crosses val="autoZero"/>
        <c:crossBetween val="between"/>
      </c:val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FF6C45-AABE-41D1-9792-1F64BEAECD33}" type="datetimeFigureOut">
              <a:rPr kumimoji="1" lang="ja-JP" altLang="en-US" smtClean="0"/>
              <a:t>2026/9/14</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6B33D5-CCC8-4C74-863A-0168E31B6A51}" type="slidenum">
              <a:rPr kumimoji="1" lang="ja-JP" altLang="en-US" smtClean="0"/>
              <a:t>‹#›</a:t>
            </a:fld>
            <a:endParaRPr kumimoji="1" lang="ja-JP" altLang="en-US"/>
          </a:p>
        </p:txBody>
      </p:sp>
    </p:spTree>
    <p:extLst>
      <p:ext uri="{BB962C8B-B14F-4D97-AF65-F5344CB8AC3E}">
        <p14:creationId xmlns:p14="http://schemas.microsoft.com/office/powerpoint/2010/main" val="340565607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25678104-B952-489F-98DC-8D41F35E8F69}" type="slidenum">
              <a:rPr lang="en-US" altLang="ja-JP" smtClean="0"/>
              <a:pPr>
                <a:defRPr/>
              </a:pPr>
              <a:t>2</a:t>
            </a:fld>
            <a:endParaRPr lang="en-US" altLang="ja-JP"/>
          </a:p>
        </p:txBody>
      </p:sp>
    </p:spTree>
    <p:extLst>
      <p:ext uri="{BB962C8B-B14F-4D97-AF65-F5344CB8AC3E}">
        <p14:creationId xmlns:p14="http://schemas.microsoft.com/office/powerpoint/2010/main" val="2372218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F79F2-350C-9157-C11D-60828E2F9E6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44BB44A-DF30-16C2-7595-FF38F854457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4D51060-8AC0-9F59-819A-C44406F5274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63C2F082-0F5D-B292-1753-7201028BBDA1}"/>
              </a:ext>
            </a:extLst>
          </p:cNvPr>
          <p:cNvSpPr>
            <a:spLocks noGrp="1"/>
          </p:cNvSpPr>
          <p:nvPr>
            <p:ph type="sldNum" sz="quarter" idx="10"/>
          </p:nvPr>
        </p:nvSpPr>
        <p:spPr/>
        <p:txBody>
          <a:bodyPr/>
          <a:lstStyle/>
          <a:p>
            <a:pPr>
              <a:defRPr/>
            </a:pPr>
            <a:fld id="{25678104-B952-489F-98DC-8D41F35E8F69}" type="slidenum">
              <a:rPr lang="en-US" altLang="ja-JP" smtClean="0"/>
              <a:pPr>
                <a:defRPr/>
              </a:pPr>
              <a:t>3</a:t>
            </a:fld>
            <a:endParaRPr lang="en-US" altLang="ja-JP"/>
          </a:p>
        </p:txBody>
      </p:sp>
    </p:spTree>
    <p:extLst>
      <p:ext uri="{BB962C8B-B14F-4D97-AF65-F5344CB8AC3E}">
        <p14:creationId xmlns:p14="http://schemas.microsoft.com/office/powerpoint/2010/main" val="3565049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スライド イメージ プレースホルダ 1"/>
          <p:cNvSpPr>
            <a:spLocks noGrp="1" noRot="1" noChangeAspect="1" noTextEdit="1"/>
          </p:cNvSpPr>
          <p:nvPr>
            <p:ph type="sldImg"/>
          </p:nvPr>
        </p:nvSpPr>
        <p:spPr>
          <a:ln/>
        </p:spPr>
      </p:sp>
      <p:sp>
        <p:nvSpPr>
          <p:cNvPr id="91139" name="ノート プレースホル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dirty="0">
              <a:latin typeface="Times" pitchFamily="18" charset="0"/>
              <a:ea typeface="ＭＳ Ｐ明朝" charset="-128"/>
            </a:endParaRPr>
          </a:p>
        </p:txBody>
      </p:sp>
      <p:sp>
        <p:nvSpPr>
          <p:cNvPr id="91140" name="スライド番号プレースホル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kumimoji="1" sz="1200">
                <a:solidFill>
                  <a:schemeClr val="tx1"/>
                </a:solidFill>
                <a:latin typeface="Times" pitchFamily="18" charset="0"/>
                <a:ea typeface="Osaka" charset="-128"/>
              </a:defRPr>
            </a:lvl1pPr>
            <a:lvl2pPr marL="742950" indent="-285750" eaLnBrk="0" hangingPunct="0">
              <a:spcBef>
                <a:spcPct val="30000"/>
              </a:spcBef>
              <a:defRPr kumimoji="1" sz="1200">
                <a:solidFill>
                  <a:schemeClr val="tx1"/>
                </a:solidFill>
                <a:latin typeface="Times" pitchFamily="18" charset="0"/>
                <a:ea typeface="Osaka" charset="-128"/>
              </a:defRPr>
            </a:lvl2pPr>
            <a:lvl3pPr marL="1143000" indent="-228600" eaLnBrk="0" hangingPunct="0">
              <a:spcBef>
                <a:spcPct val="30000"/>
              </a:spcBef>
              <a:defRPr kumimoji="1" sz="1200">
                <a:solidFill>
                  <a:schemeClr val="tx1"/>
                </a:solidFill>
                <a:latin typeface="Times" pitchFamily="18" charset="0"/>
                <a:ea typeface="Osaka" charset="-128"/>
              </a:defRPr>
            </a:lvl3pPr>
            <a:lvl4pPr marL="1600200" indent="-228600" eaLnBrk="0" hangingPunct="0">
              <a:spcBef>
                <a:spcPct val="30000"/>
              </a:spcBef>
              <a:defRPr kumimoji="1" sz="1200">
                <a:solidFill>
                  <a:schemeClr val="tx1"/>
                </a:solidFill>
                <a:latin typeface="Times" pitchFamily="18" charset="0"/>
                <a:ea typeface="Osaka" charset="-128"/>
              </a:defRPr>
            </a:lvl4pPr>
            <a:lvl5pPr marL="2057400" indent="-228600" eaLnBrk="0" hangingPunct="0">
              <a:spcBef>
                <a:spcPct val="30000"/>
              </a:spcBef>
              <a:defRPr kumimoji="1" sz="1200">
                <a:solidFill>
                  <a:schemeClr val="tx1"/>
                </a:solidFill>
                <a:latin typeface="Times" pitchFamily="18" charset="0"/>
                <a:ea typeface="Osaka" charset="-128"/>
              </a:defRPr>
            </a:lvl5pPr>
            <a:lvl6pPr marL="2514600" indent="-228600" eaLnBrk="0" fontAlgn="base" hangingPunct="0">
              <a:spcBef>
                <a:spcPct val="30000"/>
              </a:spcBef>
              <a:spcAft>
                <a:spcPct val="0"/>
              </a:spcAft>
              <a:defRPr kumimoji="1" sz="1200">
                <a:solidFill>
                  <a:schemeClr val="tx1"/>
                </a:solidFill>
                <a:latin typeface="Times" pitchFamily="18" charset="0"/>
                <a:ea typeface="Osaka" charset="-128"/>
              </a:defRPr>
            </a:lvl6pPr>
            <a:lvl7pPr marL="2971800" indent="-228600" eaLnBrk="0" fontAlgn="base" hangingPunct="0">
              <a:spcBef>
                <a:spcPct val="30000"/>
              </a:spcBef>
              <a:spcAft>
                <a:spcPct val="0"/>
              </a:spcAft>
              <a:defRPr kumimoji="1" sz="1200">
                <a:solidFill>
                  <a:schemeClr val="tx1"/>
                </a:solidFill>
                <a:latin typeface="Times" pitchFamily="18" charset="0"/>
                <a:ea typeface="Osaka" charset="-128"/>
              </a:defRPr>
            </a:lvl7pPr>
            <a:lvl8pPr marL="3429000" indent="-228600" eaLnBrk="0" fontAlgn="base" hangingPunct="0">
              <a:spcBef>
                <a:spcPct val="30000"/>
              </a:spcBef>
              <a:spcAft>
                <a:spcPct val="0"/>
              </a:spcAft>
              <a:defRPr kumimoji="1" sz="1200">
                <a:solidFill>
                  <a:schemeClr val="tx1"/>
                </a:solidFill>
                <a:latin typeface="Times" pitchFamily="18" charset="0"/>
                <a:ea typeface="Osaka" charset="-128"/>
              </a:defRPr>
            </a:lvl8pPr>
            <a:lvl9pPr marL="3886200" indent="-228600" eaLnBrk="0" fontAlgn="base" hangingPunct="0">
              <a:spcBef>
                <a:spcPct val="30000"/>
              </a:spcBef>
              <a:spcAft>
                <a:spcPct val="0"/>
              </a:spcAft>
              <a:defRPr kumimoji="1" sz="1200">
                <a:solidFill>
                  <a:schemeClr val="tx1"/>
                </a:solidFill>
                <a:latin typeface="Times" pitchFamily="18" charset="0"/>
                <a:ea typeface="Osaka" charset="-128"/>
              </a:defRPr>
            </a:lvl9pPr>
          </a:lstStyle>
          <a:p>
            <a:pPr eaLnBrk="1" hangingPunct="1">
              <a:spcBef>
                <a:spcPct val="0"/>
              </a:spcBef>
            </a:pPr>
            <a:fld id="{124E402A-1E0A-43D8-9F7B-881DA09E2F0E}" type="slidenum">
              <a:rPr lang="ja-JP" altLang="en-US" smtClean="0">
                <a:ea typeface="ＭＳ Ｐゴシック" charset="-128"/>
              </a:rPr>
              <a:pPr eaLnBrk="1" hangingPunct="1">
                <a:spcBef>
                  <a:spcPct val="0"/>
                </a:spcBef>
              </a:pPr>
              <a:t>5</a:t>
            </a:fld>
            <a:endParaRPr lang="ja-JP" altLang="en-US">
              <a:ea typeface="ＭＳ Ｐゴシック" charset="-128"/>
            </a:endParaRPr>
          </a:p>
        </p:txBody>
      </p:sp>
    </p:spTree>
    <p:extLst>
      <p:ext uri="{BB962C8B-B14F-4D97-AF65-F5344CB8AC3E}">
        <p14:creationId xmlns:p14="http://schemas.microsoft.com/office/powerpoint/2010/main" val="2128125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C66B33D5-CCC8-4C74-863A-0168E31B6A51}" type="slidenum">
              <a:rPr kumimoji="1" lang="ja-JP" altLang="en-US" smtClean="0"/>
              <a:t>6</a:t>
            </a:fld>
            <a:endParaRPr kumimoji="1" lang="ja-JP" altLang="en-US"/>
          </a:p>
        </p:txBody>
      </p:sp>
    </p:spTree>
    <p:extLst>
      <p:ext uri="{BB962C8B-B14F-4D97-AF65-F5344CB8AC3E}">
        <p14:creationId xmlns:p14="http://schemas.microsoft.com/office/powerpoint/2010/main" val="3438491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66B33D5-CCC8-4C74-863A-0168E31B6A51}" type="slidenum">
              <a:rPr kumimoji="1" lang="ja-JP" altLang="en-US" smtClean="0"/>
              <a:t>8</a:t>
            </a:fld>
            <a:endParaRPr kumimoji="1" lang="ja-JP" altLang="en-US"/>
          </a:p>
        </p:txBody>
      </p:sp>
    </p:spTree>
    <p:extLst>
      <p:ext uri="{BB962C8B-B14F-4D97-AF65-F5344CB8AC3E}">
        <p14:creationId xmlns:p14="http://schemas.microsoft.com/office/powerpoint/2010/main" val="1388553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66B33D5-CCC8-4C74-863A-0168E31B6A51}" type="slidenum">
              <a:rPr kumimoji="1" lang="ja-JP" altLang="en-US" smtClean="0"/>
              <a:t>9</a:t>
            </a:fld>
            <a:endParaRPr kumimoji="1" lang="ja-JP" altLang="en-US"/>
          </a:p>
        </p:txBody>
      </p:sp>
    </p:spTree>
    <p:extLst>
      <p:ext uri="{BB962C8B-B14F-4D97-AF65-F5344CB8AC3E}">
        <p14:creationId xmlns:p14="http://schemas.microsoft.com/office/powerpoint/2010/main" val="3098917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3233D9A-2DAD-4C87-991B-280681D5826B}" type="slidenum">
              <a:rPr kumimoji="1" lang="ja-JP" altLang="en-US" smtClean="0"/>
              <a:t>11</a:t>
            </a:fld>
            <a:endParaRPr kumimoji="1" lang="ja-JP" altLang="en-US"/>
          </a:p>
        </p:txBody>
      </p:sp>
    </p:spTree>
    <p:extLst>
      <p:ext uri="{BB962C8B-B14F-4D97-AF65-F5344CB8AC3E}">
        <p14:creationId xmlns:p14="http://schemas.microsoft.com/office/powerpoint/2010/main" val="39939413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p:txBody>
      </p:sp>
      <p:sp>
        <p:nvSpPr>
          <p:cNvPr id="4" name="スライド番号プレースホルダー 3"/>
          <p:cNvSpPr>
            <a:spLocks noGrp="1"/>
          </p:cNvSpPr>
          <p:nvPr>
            <p:ph type="sldNum" sz="quarter" idx="5"/>
          </p:nvPr>
        </p:nvSpPr>
        <p:spPr/>
        <p:txBody>
          <a:bodyPr/>
          <a:lstStyle/>
          <a:p>
            <a:fld id="{283916EF-FE0E-49C3-B91B-FE72CFB33093}" type="slidenum">
              <a:rPr kumimoji="1" lang="ja-JP" altLang="en-US" smtClean="0"/>
              <a:t>18</a:t>
            </a:fld>
            <a:endParaRPr kumimoji="1" lang="ja-JP" altLang="en-US"/>
          </a:p>
        </p:txBody>
      </p:sp>
    </p:spTree>
    <p:extLst>
      <p:ext uri="{BB962C8B-B14F-4D97-AF65-F5344CB8AC3E}">
        <p14:creationId xmlns:p14="http://schemas.microsoft.com/office/powerpoint/2010/main" val="3172911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CBD08347-260B-4770-A109-3321085B7923}" type="datetimeFigureOut">
              <a:rPr kumimoji="1" lang="ja-JP" altLang="en-US" smtClean="0"/>
              <a:t>2026/9/14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4A195D3-D9E7-4C94-817F-F940237EA371}" type="slidenum">
              <a:rPr kumimoji="1" lang="ja-JP" altLang="en-US" smtClean="0"/>
              <a:t>‹#›</a:t>
            </a:fld>
            <a:endParaRPr kumimoji="1" lang="ja-JP" altLang="en-US"/>
          </a:p>
        </p:txBody>
      </p:sp>
    </p:spTree>
    <p:extLst>
      <p:ext uri="{BB962C8B-B14F-4D97-AF65-F5344CB8AC3E}">
        <p14:creationId xmlns:p14="http://schemas.microsoft.com/office/powerpoint/2010/main" val="3579003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BD08347-260B-4770-A109-3321085B7923}" type="datetimeFigureOut">
              <a:rPr kumimoji="1" lang="ja-JP" altLang="en-US" smtClean="0"/>
              <a:t>2026/9/14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4A195D3-D9E7-4C94-817F-F940237EA371}" type="slidenum">
              <a:rPr kumimoji="1" lang="ja-JP" altLang="en-US" smtClean="0"/>
              <a:t>‹#›</a:t>
            </a:fld>
            <a:endParaRPr kumimoji="1" lang="ja-JP" altLang="en-US"/>
          </a:p>
        </p:txBody>
      </p:sp>
    </p:spTree>
    <p:extLst>
      <p:ext uri="{BB962C8B-B14F-4D97-AF65-F5344CB8AC3E}">
        <p14:creationId xmlns:p14="http://schemas.microsoft.com/office/powerpoint/2010/main" val="3960325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BD08347-260B-4770-A109-3321085B7923}" type="datetimeFigureOut">
              <a:rPr kumimoji="1" lang="ja-JP" altLang="en-US" smtClean="0"/>
              <a:t>2026/9/14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4A195D3-D9E7-4C94-817F-F940237EA371}" type="slidenum">
              <a:rPr kumimoji="1" lang="ja-JP" altLang="en-US" smtClean="0"/>
              <a:t>‹#›</a:t>
            </a:fld>
            <a:endParaRPr kumimoji="1" lang="ja-JP" altLang="en-US"/>
          </a:p>
        </p:txBody>
      </p:sp>
    </p:spTree>
    <p:extLst>
      <p:ext uri="{BB962C8B-B14F-4D97-AF65-F5344CB8AC3E}">
        <p14:creationId xmlns:p14="http://schemas.microsoft.com/office/powerpoint/2010/main" val="3696927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BD08347-260B-4770-A109-3321085B7923}" type="datetimeFigureOut">
              <a:rPr kumimoji="1" lang="ja-JP" altLang="en-US" smtClean="0"/>
              <a:t>2026/9/14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4A195D3-D9E7-4C94-817F-F940237EA371}" type="slidenum">
              <a:rPr kumimoji="1" lang="ja-JP" altLang="en-US" smtClean="0"/>
              <a:t>‹#›</a:t>
            </a:fld>
            <a:endParaRPr kumimoji="1" lang="ja-JP" altLang="en-US"/>
          </a:p>
        </p:txBody>
      </p:sp>
    </p:spTree>
    <p:extLst>
      <p:ext uri="{BB962C8B-B14F-4D97-AF65-F5344CB8AC3E}">
        <p14:creationId xmlns:p14="http://schemas.microsoft.com/office/powerpoint/2010/main" val="3951857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CBD08347-260B-4770-A109-3321085B7923}" type="datetimeFigureOut">
              <a:rPr kumimoji="1" lang="ja-JP" altLang="en-US" smtClean="0"/>
              <a:t>2026/9/14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4A195D3-D9E7-4C94-817F-F940237EA371}" type="slidenum">
              <a:rPr kumimoji="1" lang="ja-JP" altLang="en-US" smtClean="0"/>
              <a:t>‹#›</a:t>
            </a:fld>
            <a:endParaRPr kumimoji="1" lang="ja-JP" altLang="en-US"/>
          </a:p>
        </p:txBody>
      </p:sp>
    </p:spTree>
    <p:extLst>
      <p:ext uri="{BB962C8B-B14F-4D97-AF65-F5344CB8AC3E}">
        <p14:creationId xmlns:p14="http://schemas.microsoft.com/office/powerpoint/2010/main" val="1487703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CBD08347-260B-4770-A109-3321085B7923}" type="datetimeFigureOut">
              <a:rPr kumimoji="1" lang="ja-JP" altLang="en-US" smtClean="0"/>
              <a:t>2026/9/14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4A195D3-D9E7-4C94-817F-F940237EA371}" type="slidenum">
              <a:rPr kumimoji="1" lang="ja-JP" altLang="en-US" smtClean="0"/>
              <a:t>‹#›</a:t>
            </a:fld>
            <a:endParaRPr kumimoji="1" lang="ja-JP" altLang="en-US"/>
          </a:p>
        </p:txBody>
      </p:sp>
    </p:spTree>
    <p:extLst>
      <p:ext uri="{BB962C8B-B14F-4D97-AF65-F5344CB8AC3E}">
        <p14:creationId xmlns:p14="http://schemas.microsoft.com/office/powerpoint/2010/main" val="4248340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D08347-260B-4770-A109-3321085B7923}" type="datetimeFigureOut">
              <a:rPr kumimoji="1" lang="ja-JP" altLang="en-US" smtClean="0"/>
              <a:t>2026/9/14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4A195D3-D9E7-4C94-817F-F940237EA371}" type="slidenum">
              <a:rPr kumimoji="1" lang="ja-JP" altLang="en-US" smtClean="0"/>
              <a:t>‹#›</a:t>
            </a:fld>
            <a:endParaRPr kumimoji="1" lang="ja-JP" altLang="en-US"/>
          </a:p>
        </p:txBody>
      </p:sp>
    </p:spTree>
    <p:extLst>
      <p:ext uri="{BB962C8B-B14F-4D97-AF65-F5344CB8AC3E}">
        <p14:creationId xmlns:p14="http://schemas.microsoft.com/office/powerpoint/2010/main" val="1405705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CBD08347-260B-4770-A109-3321085B7923}" type="datetimeFigureOut">
              <a:rPr kumimoji="1" lang="ja-JP" altLang="en-US" smtClean="0"/>
              <a:t>2026/9/14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4A195D3-D9E7-4C94-817F-F940237EA371}" type="slidenum">
              <a:rPr kumimoji="1" lang="ja-JP" altLang="en-US" smtClean="0"/>
              <a:t>‹#›</a:t>
            </a:fld>
            <a:endParaRPr kumimoji="1" lang="ja-JP" altLang="en-US"/>
          </a:p>
        </p:txBody>
      </p:sp>
    </p:spTree>
    <p:extLst>
      <p:ext uri="{BB962C8B-B14F-4D97-AF65-F5344CB8AC3E}">
        <p14:creationId xmlns:p14="http://schemas.microsoft.com/office/powerpoint/2010/main" val="2535407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BD08347-260B-4770-A109-3321085B7923}" type="datetimeFigureOut">
              <a:rPr kumimoji="1" lang="ja-JP" altLang="en-US" smtClean="0"/>
              <a:t>2026/9/14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4A195D3-D9E7-4C94-817F-F940237EA371}" type="slidenum">
              <a:rPr kumimoji="1" lang="ja-JP" altLang="en-US" smtClean="0"/>
              <a:t>‹#›</a:t>
            </a:fld>
            <a:endParaRPr kumimoji="1" lang="ja-JP" altLang="en-US"/>
          </a:p>
        </p:txBody>
      </p:sp>
    </p:spTree>
    <p:extLst>
      <p:ext uri="{BB962C8B-B14F-4D97-AF65-F5344CB8AC3E}">
        <p14:creationId xmlns:p14="http://schemas.microsoft.com/office/powerpoint/2010/main" val="2811839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BD08347-260B-4770-A109-3321085B7923}" type="datetimeFigureOut">
              <a:rPr kumimoji="1" lang="ja-JP" altLang="en-US" smtClean="0"/>
              <a:t>2026/9/14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4A195D3-D9E7-4C94-817F-F940237EA371}" type="slidenum">
              <a:rPr kumimoji="1" lang="ja-JP" altLang="en-US" smtClean="0"/>
              <a:t>‹#›</a:t>
            </a:fld>
            <a:endParaRPr kumimoji="1" lang="ja-JP" altLang="en-US"/>
          </a:p>
        </p:txBody>
      </p:sp>
    </p:spTree>
    <p:extLst>
      <p:ext uri="{BB962C8B-B14F-4D97-AF65-F5344CB8AC3E}">
        <p14:creationId xmlns:p14="http://schemas.microsoft.com/office/powerpoint/2010/main" val="3187113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BD08347-260B-4770-A109-3321085B7923}" type="datetimeFigureOut">
              <a:rPr kumimoji="1" lang="ja-JP" altLang="en-US" smtClean="0"/>
              <a:t>2026/9/14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4A195D3-D9E7-4C94-817F-F940237EA371}" type="slidenum">
              <a:rPr kumimoji="1" lang="ja-JP" altLang="en-US" smtClean="0"/>
              <a:t>‹#›</a:t>
            </a:fld>
            <a:endParaRPr kumimoji="1" lang="ja-JP" altLang="en-US"/>
          </a:p>
        </p:txBody>
      </p:sp>
    </p:spTree>
    <p:extLst>
      <p:ext uri="{BB962C8B-B14F-4D97-AF65-F5344CB8AC3E}">
        <p14:creationId xmlns:p14="http://schemas.microsoft.com/office/powerpoint/2010/main" val="4089784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D08347-260B-4770-A109-3321085B7923}" type="datetimeFigureOut">
              <a:rPr kumimoji="1" lang="ja-JP" altLang="en-US" smtClean="0"/>
              <a:t>2026/9/14</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A195D3-D9E7-4C94-817F-F940237EA371}" type="slidenum">
              <a:rPr kumimoji="1" lang="ja-JP" altLang="en-US" smtClean="0"/>
              <a:t>‹#›</a:t>
            </a:fld>
            <a:endParaRPr kumimoji="1" lang="ja-JP" altLang="en-US"/>
          </a:p>
        </p:txBody>
      </p:sp>
    </p:spTree>
    <p:extLst>
      <p:ext uri="{BB962C8B-B14F-4D97-AF65-F5344CB8AC3E}">
        <p14:creationId xmlns:p14="http://schemas.microsoft.com/office/powerpoint/2010/main" val="13777106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hyperlink" Target="https://www.yodosha.co.jp/jikkenigaku/articles/index.html?ci=632600"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1126/science.aec2657" TargetMode="External"/><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s://www.anthropic.com/threat-intelligence-report-september-2026#biological-misuse-sep-26"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png"/><Relationship Id="rId10" Type="http://schemas.openxmlformats.org/officeDocument/2006/relationships/image" Target="../media/image30.jpeg"/><Relationship Id="rId4" Type="http://schemas.openxmlformats.org/officeDocument/2006/relationships/image" Target="../media/image24.png"/><Relationship Id="rId9"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www.liebertonline.com/doi/abs/10.1089/153871303769201815"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emf"/><Relationship Id="rId4" Type="http://schemas.openxmlformats.org/officeDocument/2006/relationships/image" Target="../media/image4.emf"/></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テキスト が含まれている画像&#10;&#10;AI 生成コンテンツは誤りを含む可能性があります。">
            <a:extLst>
              <a:ext uri="{FF2B5EF4-FFF2-40B4-BE49-F238E27FC236}">
                <a16:creationId xmlns:a16="http://schemas.microsoft.com/office/drawing/2014/main" id="{4E5856D7-4CF2-5CF1-90B3-602E191862EB}"/>
              </a:ext>
            </a:extLst>
          </p:cNvPr>
          <p:cNvPicPr>
            <a:picLocks noChangeAspect="1"/>
          </p:cNvPicPr>
          <p:nvPr/>
        </p:nvPicPr>
        <p:blipFill>
          <a:blip r:embed="rId2"/>
          <a:stretch>
            <a:fillRect/>
          </a:stretch>
        </p:blipFill>
        <p:spPr>
          <a:xfrm>
            <a:off x="7252519" y="366829"/>
            <a:ext cx="4825894" cy="6124341"/>
          </a:xfrm>
          <a:prstGeom prst="rect">
            <a:avLst/>
          </a:prstGeom>
        </p:spPr>
      </p:pic>
      <p:sp>
        <p:nvSpPr>
          <p:cNvPr id="8" name="Text Box 2">
            <a:extLst>
              <a:ext uri="{FF2B5EF4-FFF2-40B4-BE49-F238E27FC236}">
                <a16:creationId xmlns:a16="http://schemas.microsoft.com/office/drawing/2014/main" id="{A0F74A25-72A7-CF39-6AE8-908B69218277}"/>
              </a:ext>
            </a:extLst>
          </p:cNvPr>
          <p:cNvSpPr txBox="1">
            <a:spLocks noChangeArrowheads="1"/>
          </p:cNvSpPr>
          <p:nvPr/>
        </p:nvSpPr>
        <p:spPr bwMode="auto">
          <a:xfrm>
            <a:off x="351049" y="2765038"/>
            <a:ext cx="7089881" cy="1446550"/>
          </a:xfrm>
          <a:prstGeom prst="rect">
            <a:avLst/>
          </a:prstGeom>
          <a:noFill/>
          <a:ln w="12700" cap="sq">
            <a:noFill/>
            <a:miter lim="800000"/>
            <a:headEnd type="none" w="sm" len="sm"/>
            <a:tailEnd type="none" w="sm" len="sm"/>
          </a:ln>
        </p:spPr>
        <p:txBody>
          <a:bodyPr wrap="square">
            <a:spAutoFit/>
          </a:bodyPr>
          <a:lstStyle/>
          <a:p>
            <a:r>
              <a:rPr lang="ja-JP" altLang="en-US" sz="4400" dirty="0">
                <a:solidFill>
                  <a:srgbClr val="0066CC"/>
                </a:solidFill>
                <a:latin typeface="BIZ UDPゴシック" panose="020B0400000000000000" pitchFamily="50" charset="-128"/>
                <a:ea typeface="BIZ UDPゴシック" panose="020B0400000000000000" pitchFamily="50" charset="-128"/>
              </a:rPr>
              <a:t>最近のバイオテクノロジーと</a:t>
            </a:r>
            <a:r>
              <a:rPr lang="en-US" altLang="ja-JP" sz="4400" dirty="0">
                <a:solidFill>
                  <a:srgbClr val="0066CC"/>
                </a:solidFill>
                <a:latin typeface="BIZ UDPゴシック" panose="020B0400000000000000" pitchFamily="50" charset="-128"/>
                <a:ea typeface="BIZ UDPゴシック" panose="020B0400000000000000" pitchFamily="50" charset="-128"/>
              </a:rPr>
              <a:t>AI</a:t>
            </a:r>
            <a:r>
              <a:rPr lang="ja-JP" altLang="en-US" sz="4400" dirty="0">
                <a:solidFill>
                  <a:srgbClr val="0066CC"/>
                </a:solidFill>
                <a:latin typeface="BIZ UDPゴシック" panose="020B0400000000000000" pitchFamily="50" charset="-128"/>
                <a:ea typeface="BIZ UDPゴシック" panose="020B0400000000000000" pitchFamily="50" charset="-128"/>
              </a:rPr>
              <a:t>の発展に伴う懸念事項 </a:t>
            </a:r>
            <a:endParaRPr lang="ja-JP" altLang="ja-JP" sz="44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endParaRPr>
          </a:p>
        </p:txBody>
      </p:sp>
      <p:sp>
        <p:nvSpPr>
          <p:cNvPr id="9" name="Text Box 4">
            <a:extLst>
              <a:ext uri="{FF2B5EF4-FFF2-40B4-BE49-F238E27FC236}">
                <a16:creationId xmlns:a16="http://schemas.microsoft.com/office/drawing/2014/main" id="{50975D50-0BD8-726C-E92A-2A4C098E2D9A}"/>
              </a:ext>
            </a:extLst>
          </p:cNvPr>
          <p:cNvSpPr txBox="1">
            <a:spLocks noChangeArrowheads="1"/>
          </p:cNvSpPr>
          <p:nvPr/>
        </p:nvSpPr>
        <p:spPr bwMode="auto">
          <a:xfrm>
            <a:off x="351048" y="5268478"/>
            <a:ext cx="6038321" cy="861774"/>
          </a:xfrm>
          <a:prstGeom prst="rect">
            <a:avLst/>
          </a:prstGeom>
          <a:noFill/>
          <a:ln w="9525">
            <a:noFill/>
            <a:miter lim="800000"/>
            <a:headEnd/>
            <a:tailEnd/>
          </a:ln>
        </p:spPr>
        <p:txBody>
          <a:bodyPr wrap="square">
            <a:spAutoFit/>
          </a:bodyPr>
          <a:lstStyle/>
          <a:p>
            <a:pPr>
              <a:defRPr/>
            </a:pPr>
            <a:r>
              <a:rPr lang="ja-JP" altLang="en-US" sz="22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国立健康危機管理研究機構・国立感染症研究所</a:t>
            </a:r>
            <a:endParaRPr lang="en-US" altLang="ja-JP" sz="2200" dirty="0">
              <a:solidFill>
                <a:srgbClr val="0066CC"/>
              </a:solidFill>
              <a:latin typeface="Arial" panose="020B0604020202020204" pitchFamily="34" charset="0"/>
              <a:ea typeface="BIZ UDPゴシック" panose="020B0400000000000000" pitchFamily="50" charset="-128"/>
              <a:cs typeface="Arial" panose="020B0604020202020204" pitchFamily="34" charset="0"/>
            </a:endParaRPr>
          </a:p>
          <a:p>
            <a:pPr>
              <a:defRPr/>
            </a:pPr>
            <a:r>
              <a:rPr lang="ja-JP" altLang="en-US" sz="28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四ノ宮成祥</a:t>
            </a:r>
            <a:endParaRPr lang="en-US" altLang="ja-JP" sz="2800" dirty="0">
              <a:solidFill>
                <a:srgbClr val="0066CC"/>
              </a:solidFill>
              <a:latin typeface="Arial" panose="020B0604020202020204" pitchFamily="34" charset="0"/>
              <a:ea typeface="BIZ UDPゴシック" panose="020B0400000000000000" pitchFamily="50" charset="-128"/>
              <a:cs typeface="Arial" panose="020B0604020202020204" pitchFamily="34" charset="0"/>
            </a:endParaRPr>
          </a:p>
        </p:txBody>
      </p:sp>
      <p:sp>
        <p:nvSpPr>
          <p:cNvPr id="10" name="Text Box 6">
            <a:extLst>
              <a:ext uri="{FF2B5EF4-FFF2-40B4-BE49-F238E27FC236}">
                <a16:creationId xmlns:a16="http://schemas.microsoft.com/office/drawing/2014/main" id="{92CBB77B-3F76-E10D-8218-8280B4E3F8E9}"/>
              </a:ext>
            </a:extLst>
          </p:cNvPr>
          <p:cNvSpPr txBox="1">
            <a:spLocks noChangeArrowheads="1"/>
          </p:cNvSpPr>
          <p:nvPr/>
        </p:nvSpPr>
        <p:spPr bwMode="auto">
          <a:xfrm>
            <a:off x="351049" y="277286"/>
            <a:ext cx="6644111"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pitchFamily="18" charset="0"/>
                <a:ea typeface="ＭＳ Ｐゴシック" pitchFamily="50" charset="-128"/>
              </a:defRPr>
            </a:lvl1pPr>
            <a:lvl2pPr marL="742950" indent="-285750" eaLnBrk="0" hangingPunct="0">
              <a:defRPr kumimoji="1" sz="2400">
                <a:solidFill>
                  <a:schemeClr val="tx1"/>
                </a:solidFill>
                <a:latin typeface="Times" pitchFamily="18" charset="0"/>
                <a:ea typeface="ＭＳ Ｐゴシック" pitchFamily="50" charset="-128"/>
              </a:defRPr>
            </a:lvl2pPr>
            <a:lvl3pPr marL="1143000" indent="-228600" eaLnBrk="0" hangingPunct="0">
              <a:defRPr kumimoji="1" sz="2400">
                <a:solidFill>
                  <a:schemeClr val="tx1"/>
                </a:solidFill>
                <a:latin typeface="Times" pitchFamily="18" charset="0"/>
                <a:ea typeface="ＭＳ Ｐゴシック" pitchFamily="50" charset="-128"/>
              </a:defRPr>
            </a:lvl3pPr>
            <a:lvl4pPr marL="1600200" indent="-228600" eaLnBrk="0" hangingPunct="0">
              <a:defRPr kumimoji="1" sz="2400">
                <a:solidFill>
                  <a:schemeClr val="tx1"/>
                </a:solidFill>
                <a:latin typeface="Times" pitchFamily="18" charset="0"/>
                <a:ea typeface="ＭＳ Ｐゴシック" pitchFamily="50" charset="-128"/>
              </a:defRPr>
            </a:lvl4pPr>
            <a:lvl5pPr marL="2057400" indent="-228600" eaLnBrk="0" hangingPunct="0">
              <a:defRPr kumimoji="1" sz="2400">
                <a:solidFill>
                  <a:schemeClr val="tx1"/>
                </a:solidFill>
                <a:latin typeface="Times" pitchFamily="18" charset="0"/>
                <a:ea typeface="ＭＳ Ｐゴシック" pitchFamily="50" charset="-128"/>
              </a:defRPr>
            </a:lvl5pPr>
            <a:lvl6pPr marL="2514600" indent="-228600" eaLnBrk="0" fontAlgn="base" hangingPunct="0">
              <a:spcBef>
                <a:spcPct val="0"/>
              </a:spcBef>
              <a:spcAft>
                <a:spcPct val="0"/>
              </a:spcAft>
              <a:defRPr kumimoji="1" sz="2400">
                <a:solidFill>
                  <a:schemeClr val="tx1"/>
                </a:solidFill>
                <a:latin typeface="Times" pitchFamily="18" charset="0"/>
                <a:ea typeface="ＭＳ Ｐゴシック" pitchFamily="50" charset="-128"/>
              </a:defRPr>
            </a:lvl6pPr>
            <a:lvl7pPr marL="2971800" indent="-228600" eaLnBrk="0" fontAlgn="base" hangingPunct="0">
              <a:spcBef>
                <a:spcPct val="0"/>
              </a:spcBef>
              <a:spcAft>
                <a:spcPct val="0"/>
              </a:spcAft>
              <a:defRPr kumimoji="1" sz="2400">
                <a:solidFill>
                  <a:schemeClr val="tx1"/>
                </a:solidFill>
                <a:latin typeface="Times" pitchFamily="18" charset="0"/>
                <a:ea typeface="ＭＳ Ｐゴシック" pitchFamily="50" charset="-128"/>
              </a:defRPr>
            </a:lvl7pPr>
            <a:lvl8pPr marL="3429000" indent="-228600" eaLnBrk="0" fontAlgn="base" hangingPunct="0">
              <a:spcBef>
                <a:spcPct val="0"/>
              </a:spcBef>
              <a:spcAft>
                <a:spcPct val="0"/>
              </a:spcAft>
              <a:defRPr kumimoji="1" sz="2400">
                <a:solidFill>
                  <a:schemeClr val="tx1"/>
                </a:solidFill>
                <a:latin typeface="Times" pitchFamily="18" charset="0"/>
                <a:ea typeface="ＭＳ Ｐゴシック" pitchFamily="50" charset="-128"/>
              </a:defRPr>
            </a:lvl8pPr>
            <a:lvl9pPr marL="3886200" indent="-228600" eaLnBrk="0" fontAlgn="base" hangingPunct="0">
              <a:spcBef>
                <a:spcPct val="0"/>
              </a:spcBef>
              <a:spcAft>
                <a:spcPct val="0"/>
              </a:spcAft>
              <a:defRPr kumimoji="1" sz="2400">
                <a:solidFill>
                  <a:schemeClr val="tx1"/>
                </a:solidFill>
                <a:latin typeface="Times" pitchFamily="18" charset="0"/>
                <a:ea typeface="ＭＳ Ｐゴシック" pitchFamily="50" charset="-128"/>
              </a:defRPr>
            </a:lvl9pPr>
          </a:lstStyle>
          <a:p>
            <a:pPr eaLnBrk="1" hangingPunct="1"/>
            <a:r>
              <a:rPr lang="ja-JP" altLang="en-US" dirty="0">
                <a:solidFill>
                  <a:schemeClr val="accent2">
                    <a:lumMod val="75000"/>
                  </a:schemeClr>
                </a:solidFill>
                <a:latin typeface="BIZ UDPゴシック" panose="020B0400000000000000" pitchFamily="50" charset="-128"/>
                <a:ea typeface="BIZ UDPゴシック" panose="020B0400000000000000" pitchFamily="50" charset="-128"/>
              </a:rPr>
              <a:t>ゲノム問題検討会議</a:t>
            </a:r>
            <a:endParaRPr lang="ja-JP" altLang="en-US" dirty="0"/>
          </a:p>
          <a:p>
            <a:r>
              <a:rPr lang="ja-JP" altLang="en-US" dirty="0">
                <a:solidFill>
                  <a:schemeClr val="accent6">
                    <a:lumMod val="75000"/>
                  </a:schemeClr>
                </a:solidFill>
                <a:latin typeface="BIZ UDPゴシック" panose="020B0400000000000000" pitchFamily="50" charset="-128"/>
                <a:ea typeface="BIZ UDPゴシック" panose="020B0400000000000000" pitchFamily="50" charset="-128"/>
              </a:rPr>
              <a:t>急速に進む科学技術</a:t>
            </a:r>
            <a:r>
              <a:rPr lang="en-US" altLang="ja-JP" dirty="0">
                <a:solidFill>
                  <a:schemeClr val="accent6">
                    <a:lumMod val="75000"/>
                  </a:schemeClr>
                </a:solidFill>
                <a:latin typeface="BIZ UDPゴシック" panose="020B0400000000000000" pitchFamily="50" charset="-128"/>
                <a:ea typeface="BIZ UDPゴシック" panose="020B0400000000000000" pitchFamily="50" charset="-128"/>
              </a:rPr>
              <a:t>――</a:t>
            </a:r>
            <a:r>
              <a:rPr lang="ja-JP" altLang="en-US" dirty="0">
                <a:solidFill>
                  <a:schemeClr val="accent6">
                    <a:lumMod val="75000"/>
                  </a:schemeClr>
                </a:solidFill>
                <a:latin typeface="BIZ UDPゴシック" panose="020B0400000000000000" pitchFamily="50" charset="-128"/>
                <a:ea typeface="BIZ UDPゴシック" panose="020B0400000000000000" pitchFamily="50" charset="-128"/>
              </a:rPr>
              <a:t>その社会的責任を問う </a:t>
            </a:r>
          </a:p>
          <a:p>
            <a:r>
              <a:rPr lang="en-US" altLang="ja-JP" dirty="0" err="1">
                <a:solidFill>
                  <a:schemeClr val="accent6">
                    <a:lumMod val="75000"/>
                  </a:schemeClr>
                </a:solidFill>
                <a:latin typeface="Arial" panose="020B0604020202020204" pitchFamily="34" charset="0"/>
                <a:ea typeface="BIZ UDPゴシック" panose="020B0400000000000000" pitchFamily="50" charset="-128"/>
                <a:cs typeface="Arial" panose="020B0604020202020204" pitchFamily="34" charset="0"/>
              </a:rPr>
              <a:t>AⅠ</a:t>
            </a:r>
            <a:r>
              <a:rPr lang="ja-JP" altLang="en-US" dirty="0">
                <a:solidFill>
                  <a:schemeClr val="accent6">
                    <a:lumMod val="75000"/>
                  </a:schemeClr>
                </a:solidFill>
                <a:latin typeface="BIZ UDPゴシック" panose="020B0400000000000000" pitchFamily="50" charset="-128"/>
                <a:ea typeface="BIZ UDPゴシック" panose="020B0400000000000000" pitchFamily="50" charset="-128"/>
              </a:rPr>
              <a:t>、半導体、ゲノム編集、そして食と農 </a:t>
            </a:r>
            <a:endParaRPr lang="en-US" altLang="ja-JP" dirty="0">
              <a:solidFill>
                <a:schemeClr val="accent6">
                  <a:lumMod val="75000"/>
                </a:schemeClr>
              </a:solidFill>
              <a:latin typeface="BIZ UDPゴシック" panose="020B0400000000000000" pitchFamily="50" charset="-128"/>
              <a:ea typeface="BIZ UDPゴシック" panose="020B0400000000000000" pitchFamily="50" charset="-128"/>
              <a:cs typeface="Arial" panose="020B0604020202020204" pitchFamily="34" charset="0"/>
            </a:endParaRPr>
          </a:p>
          <a:p>
            <a:pPr eaLnBrk="1" hangingPunct="1"/>
            <a:r>
              <a:rPr lang="ja-JP" altLang="en-US" sz="1800" dirty="0">
                <a:latin typeface="BIZ UDPゴシック" panose="020B0400000000000000" pitchFamily="50" charset="-128"/>
                <a:ea typeface="BIZ UDPゴシック" panose="020B0400000000000000" pitchFamily="50" charset="-128"/>
                <a:cs typeface="Arial" panose="020B0604020202020204" pitchFamily="34" charset="0"/>
              </a:rPr>
              <a:t>日時：　</a:t>
            </a:r>
            <a:r>
              <a:rPr lang="ja-JP" altLang="en-US" sz="1800" dirty="0">
                <a:latin typeface="BIZ UDPゴシック" panose="020B0400000000000000" pitchFamily="50" charset="-128"/>
                <a:ea typeface="BIZ UDPゴシック" panose="020B0400000000000000" pitchFamily="50" charset="-128"/>
              </a:rPr>
              <a:t>２０２６</a:t>
            </a:r>
            <a:r>
              <a:rPr lang="ja-JP" altLang="ja-JP" sz="1800" dirty="0">
                <a:latin typeface="BIZ UDPゴシック" panose="020B0400000000000000" pitchFamily="50" charset="-128"/>
                <a:ea typeface="BIZ UDPゴシック" panose="020B0400000000000000" pitchFamily="50" charset="-128"/>
              </a:rPr>
              <a:t>年</a:t>
            </a:r>
            <a:r>
              <a:rPr lang="ja-JP" altLang="en-US" sz="1800" dirty="0">
                <a:latin typeface="BIZ UDPゴシック" panose="020B0400000000000000" pitchFamily="50" charset="-128"/>
                <a:ea typeface="BIZ UDPゴシック" panose="020B0400000000000000" pitchFamily="50" charset="-128"/>
              </a:rPr>
              <a:t>９</a:t>
            </a:r>
            <a:r>
              <a:rPr lang="ja-JP" altLang="ja-JP" sz="1800" dirty="0">
                <a:latin typeface="BIZ UDPゴシック" panose="020B0400000000000000" pitchFamily="50" charset="-128"/>
                <a:ea typeface="BIZ UDPゴシック" panose="020B0400000000000000" pitchFamily="50" charset="-128"/>
              </a:rPr>
              <a:t>月</a:t>
            </a:r>
            <a:r>
              <a:rPr lang="en-US" altLang="ja-JP" sz="1800" dirty="0">
                <a:latin typeface="BIZ UDPゴシック" panose="020B0400000000000000" pitchFamily="50" charset="-128"/>
                <a:ea typeface="BIZ UDPゴシック" panose="020B0400000000000000" pitchFamily="50" charset="-128"/>
              </a:rPr>
              <a:t>2</a:t>
            </a:r>
            <a:r>
              <a:rPr lang="ja-JP" altLang="en-US" sz="1800" dirty="0">
                <a:latin typeface="BIZ UDPゴシック" panose="020B0400000000000000" pitchFamily="50" charset="-128"/>
                <a:ea typeface="BIZ UDPゴシック" panose="020B0400000000000000" pitchFamily="50" charset="-128"/>
              </a:rPr>
              <a:t>０</a:t>
            </a:r>
            <a:r>
              <a:rPr lang="ja-JP" altLang="ja-JP" sz="1800" dirty="0">
                <a:latin typeface="BIZ UDPゴシック" panose="020B0400000000000000" pitchFamily="50" charset="-128"/>
                <a:ea typeface="BIZ UDPゴシック" panose="020B0400000000000000" pitchFamily="50" charset="-128"/>
              </a:rPr>
              <a:t>日（</a:t>
            </a:r>
            <a:r>
              <a:rPr lang="ja-JP" altLang="en-US" sz="1800" dirty="0">
                <a:latin typeface="BIZ UDPゴシック" panose="020B0400000000000000" pitchFamily="50" charset="-128"/>
                <a:ea typeface="BIZ UDPゴシック" panose="020B0400000000000000" pitchFamily="50" charset="-128"/>
              </a:rPr>
              <a:t>日</a:t>
            </a:r>
            <a:r>
              <a:rPr lang="ja-JP" altLang="ja-JP" sz="1800" dirty="0">
                <a:latin typeface="BIZ UDPゴシック" panose="020B0400000000000000" pitchFamily="50" charset="-128"/>
                <a:ea typeface="BIZ UDPゴシック" panose="020B0400000000000000" pitchFamily="50" charset="-128"/>
              </a:rPr>
              <a:t>）</a:t>
            </a:r>
            <a:r>
              <a:rPr lang="en-US" altLang="ja-JP" sz="1800" dirty="0">
                <a:latin typeface="BIZ UDPゴシック" panose="020B0400000000000000" pitchFamily="50" charset="-128"/>
                <a:ea typeface="BIZ UDPゴシック" panose="020B0400000000000000" pitchFamily="50" charset="-128"/>
              </a:rPr>
              <a:t> 1</a:t>
            </a:r>
            <a:r>
              <a:rPr lang="ja-JP" altLang="en-US" sz="1800" dirty="0">
                <a:latin typeface="BIZ UDPゴシック" panose="020B0400000000000000" pitchFamily="50" charset="-128"/>
                <a:ea typeface="BIZ UDPゴシック" panose="020B0400000000000000" pitchFamily="50" charset="-128"/>
              </a:rPr>
              <a:t>３</a:t>
            </a:r>
            <a:r>
              <a:rPr lang="en-US" altLang="ja-JP" sz="1800" dirty="0">
                <a:latin typeface="BIZ UDPゴシック" panose="020B0400000000000000" pitchFamily="50" charset="-128"/>
                <a:ea typeface="BIZ UDPゴシック" panose="020B0400000000000000" pitchFamily="50" charset="-128"/>
              </a:rPr>
              <a:t>:</a:t>
            </a:r>
            <a:r>
              <a:rPr lang="ja-JP" altLang="en-US" sz="1800" dirty="0">
                <a:latin typeface="BIZ UDPゴシック" panose="020B0400000000000000" pitchFamily="50" charset="-128"/>
                <a:ea typeface="BIZ UDPゴシック" panose="020B0400000000000000" pitchFamily="50" charset="-128"/>
              </a:rPr>
              <a:t>３０</a:t>
            </a:r>
            <a:r>
              <a:rPr lang="en-US" altLang="ja-JP" sz="1800" dirty="0">
                <a:latin typeface="BIZ UDPゴシック" panose="020B0400000000000000" pitchFamily="50" charset="-128"/>
                <a:ea typeface="BIZ UDPゴシック" panose="020B0400000000000000" pitchFamily="50" charset="-128"/>
              </a:rPr>
              <a:t> – 16:</a:t>
            </a:r>
            <a:r>
              <a:rPr lang="ja-JP" altLang="en-US" sz="1800" dirty="0">
                <a:latin typeface="BIZ UDPゴシック" panose="020B0400000000000000" pitchFamily="50" charset="-128"/>
                <a:ea typeface="BIZ UDPゴシック" panose="020B0400000000000000" pitchFamily="50" charset="-128"/>
              </a:rPr>
              <a:t>３０</a:t>
            </a:r>
            <a:endParaRPr lang="en-US" altLang="ja-JP" sz="1800" dirty="0">
              <a:latin typeface="BIZ UDPゴシック" panose="020B0400000000000000" pitchFamily="50" charset="-128"/>
              <a:ea typeface="BIZ UDPゴシック" panose="020B0400000000000000" pitchFamily="50" charset="-128"/>
              <a:cs typeface="Arial" panose="020B0604020202020204" pitchFamily="34" charset="0"/>
            </a:endParaRPr>
          </a:p>
          <a:p>
            <a:r>
              <a:rPr lang="ja-JP" altLang="en-US" sz="1800" dirty="0">
                <a:latin typeface="BIZ UDPゴシック" panose="020B0400000000000000" pitchFamily="50" charset="-128"/>
                <a:ea typeface="BIZ UDPゴシック" panose="020B0400000000000000" pitchFamily="50" charset="-128"/>
                <a:cs typeface="Arial" panose="020B0604020202020204" pitchFamily="34" charset="0"/>
              </a:rPr>
              <a:t>場所：　</a:t>
            </a:r>
            <a:r>
              <a:rPr lang="zh-TW" altLang="en-US" sz="1800" dirty="0">
                <a:latin typeface="BIZ UDPゴシック" panose="020B0400000000000000" pitchFamily="50" charset="-128"/>
                <a:ea typeface="BIZ UDPゴシック" panose="020B0400000000000000" pitchFamily="50" charset="-128"/>
              </a:rPr>
              <a:t>東京都江戸東京博物館 会議室</a:t>
            </a:r>
            <a:endParaRPr lang="en-US" altLang="ja-JP" sz="1800" dirty="0">
              <a:latin typeface="BIZ UDPゴシック" panose="020B0400000000000000" pitchFamily="50" charset="-128"/>
              <a:ea typeface="BIZ UDPゴシック" panose="020B0400000000000000" pitchFamily="50" charset="-128"/>
            </a:endParaRPr>
          </a:p>
          <a:p>
            <a:r>
              <a:rPr lang="ja-JP" altLang="en-US" sz="1800" dirty="0">
                <a:latin typeface="BIZ UDPゴシック" panose="020B0400000000000000" pitchFamily="50" charset="-128"/>
                <a:ea typeface="BIZ UDPゴシック" panose="020B0400000000000000" pitchFamily="50" charset="-128"/>
              </a:rPr>
              <a:t>　　　　　（</a:t>
            </a:r>
            <a:r>
              <a:rPr lang="zh-TW" altLang="en-US" sz="1800" dirty="0">
                <a:latin typeface="BIZ UDPゴシック" panose="020B0400000000000000" pitchFamily="50" charset="-128"/>
                <a:ea typeface="BIZ UDPゴシック" panose="020B0400000000000000" pitchFamily="50" charset="-128"/>
              </a:rPr>
              <a:t>〒</a:t>
            </a:r>
            <a:r>
              <a:rPr lang="en-US" altLang="zh-TW" sz="1600" dirty="0">
                <a:latin typeface="BIZ UDPゴシック" panose="020B0400000000000000" pitchFamily="50" charset="-128"/>
                <a:ea typeface="BIZ UDPゴシック" panose="020B0400000000000000" pitchFamily="50" charset="-128"/>
              </a:rPr>
              <a:t>130-0015</a:t>
            </a:r>
            <a:r>
              <a:rPr lang="en-US" altLang="zh-TW" sz="1800" dirty="0">
                <a:latin typeface="BIZ UDPゴシック" panose="020B0400000000000000" pitchFamily="50" charset="-128"/>
                <a:ea typeface="BIZ UDPゴシック" panose="020B0400000000000000" pitchFamily="50" charset="-128"/>
              </a:rPr>
              <a:t> </a:t>
            </a:r>
            <a:r>
              <a:rPr lang="zh-TW" altLang="en-US" sz="1800" dirty="0">
                <a:latin typeface="BIZ UDPゴシック" panose="020B0400000000000000" pitchFamily="50" charset="-128"/>
                <a:ea typeface="BIZ UDPゴシック" panose="020B0400000000000000" pitchFamily="50" charset="-128"/>
              </a:rPr>
              <a:t>東京都墨田区横網</a:t>
            </a:r>
            <a:r>
              <a:rPr lang="en-US" altLang="zh-TW" sz="1800" dirty="0">
                <a:latin typeface="BIZ UDPゴシック" panose="020B0400000000000000" pitchFamily="50" charset="-128"/>
                <a:ea typeface="BIZ UDPゴシック" panose="020B0400000000000000" pitchFamily="50" charset="-128"/>
              </a:rPr>
              <a:t>1-4-1</a:t>
            </a:r>
            <a:r>
              <a:rPr lang="ja-JP" altLang="en-US" sz="1800" dirty="0">
                <a:latin typeface="BIZ UDPゴシック" panose="020B0400000000000000" pitchFamily="50" charset="-128"/>
                <a:ea typeface="BIZ UDPゴシック" panose="020B0400000000000000" pitchFamily="50" charset="-128"/>
              </a:rPr>
              <a:t>）</a:t>
            </a:r>
            <a:endParaRPr lang="en-US" altLang="zh-TW" sz="1800" dirty="0">
              <a:latin typeface="BIZ UDPゴシック" panose="020B0400000000000000" pitchFamily="50" charset="-128"/>
              <a:ea typeface="BIZ UDPゴシック" panose="020B0400000000000000" pitchFamily="50" charset="-128"/>
              <a:cs typeface="Arial" panose="020B0604020202020204" pitchFamily="34" charset="0"/>
            </a:endParaRPr>
          </a:p>
        </p:txBody>
      </p:sp>
      <p:sp>
        <p:nvSpPr>
          <p:cNvPr id="11" name="スライド番号プレースホルダー 1">
            <a:extLst>
              <a:ext uri="{FF2B5EF4-FFF2-40B4-BE49-F238E27FC236}">
                <a16:creationId xmlns:a16="http://schemas.microsoft.com/office/drawing/2014/main" id="{7DC95A74-9048-1B4F-942F-35595D5AC0C3}"/>
              </a:ext>
            </a:extLst>
          </p:cNvPr>
          <p:cNvSpPr txBox="1">
            <a:spLocks/>
          </p:cNvSpPr>
          <p:nvPr/>
        </p:nvSpPr>
        <p:spPr>
          <a:xfrm>
            <a:off x="10014663" y="6355918"/>
            <a:ext cx="2063750" cy="457200"/>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A1FAC9C0-085C-4BB2-8CDC-980698F296F6}" type="slidenum">
              <a:rPr lang="en-US" altLang="ja-JP" sz="1800" b="1" smtClean="0">
                <a:solidFill>
                  <a:schemeClr val="bg1">
                    <a:lumMod val="50000"/>
                  </a:schemeClr>
                </a:solidFill>
                <a:latin typeface="Arial" panose="020B0604020202020204" pitchFamily="34" charset="0"/>
                <a:cs typeface="Arial" panose="020B0604020202020204" pitchFamily="34" charset="0"/>
              </a:rPr>
              <a:pPr>
                <a:defRPr/>
              </a:pPr>
              <a:t>1</a:t>
            </a:fld>
            <a:endParaRPr lang="en-US" altLang="ja-JP" sz="1800" b="1"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0066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FD089403-3412-CEF8-7258-40ED3DF0BD26}"/>
              </a:ext>
            </a:extLst>
          </p:cNvPr>
          <p:cNvGrpSpPr/>
          <p:nvPr/>
        </p:nvGrpSpPr>
        <p:grpSpPr>
          <a:xfrm>
            <a:off x="187385" y="891901"/>
            <a:ext cx="7383600" cy="5146435"/>
            <a:chOff x="540960" y="234315"/>
            <a:chExt cx="10467975" cy="7296270"/>
          </a:xfrm>
        </p:grpSpPr>
        <p:pic>
          <p:nvPicPr>
            <p:cNvPr id="3" name="図 2">
              <a:extLst>
                <a:ext uri="{FF2B5EF4-FFF2-40B4-BE49-F238E27FC236}">
                  <a16:creationId xmlns:a16="http://schemas.microsoft.com/office/drawing/2014/main" id="{AF12AE83-DA8B-7820-7AC8-E194F339EF2E}"/>
                </a:ext>
              </a:extLst>
            </p:cNvPr>
            <p:cNvPicPr>
              <a:picLocks noChangeAspect="1"/>
            </p:cNvPicPr>
            <p:nvPr/>
          </p:nvPicPr>
          <p:blipFill>
            <a:blip r:embed="rId2"/>
            <a:stretch>
              <a:fillRect/>
            </a:stretch>
          </p:blipFill>
          <p:spPr>
            <a:xfrm>
              <a:off x="577215" y="234315"/>
              <a:ext cx="10420350" cy="4743450"/>
            </a:xfrm>
            <a:prstGeom prst="rect">
              <a:avLst/>
            </a:prstGeom>
          </p:spPr>
        </p:pic>
        <p:pic>
          <p:nvPicPr>
            <p:cNvPr id="5" name="図 4">
              <a:extLst>
                <a:ext uri="{FF2B5EF4-FFF2-40B4-BE49-F238E27FC236}">
                  <a16:creationId xmlns:a16="http://schemas.microsoft.com/office/drawing/2014/main" id="{CD89F0A3-71FF-ADAA-E9F7-A94A2245CC63}"/>
                </a:ext>
              </a:extLst>
            </p:cNvPr>
            <p:cNvPicPr>
              <a:picLocks noChangeAspect="1"/>
            </p:cNvPicPr>
            <p:nvPr/>
          </p:nvPicPr>
          <p:blipFill>
            <a:blip r:embed="rId3"/>
            <a:stretch>
              <a:fillRect/>
            </a:stretch>
          </p:blipFill>
          <p:spPr>
            <a:xfrm>
              <a:off x="540960" y="4958835"/>
              <a:ext cx="10467975" cy="2571750"/>
            </a:xfrm>
            <a:prstGeom prst="rect">
              <a:avLst/>
            </a:prstGeom>
          </p:spPr>
        </p:pic>
      </p:grpSp>
      <p:sp>
        <p:nvSpPr>
          <p:cNvPr id="9" name="テキスト ボックス 8">
            <a:extLst>
              <a:ext uri="{FF2B5EF4-FFF2-40B4-BE49-F238E27FC236}">
                <a16:creationId xmlns:a16="http://schemas.microsoft.com/office/drawing/2014/main" id="{15C3708A-7C9B-63C5-5368-4077D4FF7E23}"/>
              </a:ext>
            </a:extLst>
          </p:cNvPr>
          <p:cNvSpPr txBox="1"/>
          <p:nvPr/>
        </p:nvSpPr>
        <p:spPr>
          <a:xfrm>
            <a:off x="495390" y="245570"/>
            <a:ext cx="6542176" cy="707886"/>
          </a:xfrm>
          <a:prstGeom prst="rect">
            <a:avLst/>
          </a:prstGeom>
          <a:noFill/>
        </p:spPr>
        <p:txBody>
          <a:bodyPr wrap="none" rtlCol="0">
            <a:spAutoFit/>
          </a:bodyPr>
          <a:lstStyle/>
          <a:p>
            <a:r>
              <a:rPr kumimoji="1" lang="ja-JP" altLang="en-US" sz="4000" dirty="0">
                <a:solidFill>
                  <a:srgbClr val="0066CC"/>
                </a:solidFill>
                <a:latin typeface="BIZ UDPゴシック" panose="020B0400000000000000" pitchFamily="50" charset="-128"/>
                <a:ea typeface="BIZ UDPゴシック" panose="020B0400000000000000" pitchFamily="50" charset="-128"/>
              </a:rPr>
              <a:t>新型コロナウイルスの由来？</a:t>
            </a:r>
          </a:p>
        </p:txBody>
      </p:sp>
      <p:sp>
        <p:nvSpPr>
          <p:cNvPr id="10" name="テキスト ボックス 9">
            <a:extLst>
              <a:ext uri="{FF2B5EF4-FFF2-40B4-BE49-F238E27FC236}">
                <a16:creationId xmlns:a16="http://schemas.microsoft.com/office/drawing/2014/main" id="{DCEDCBEB-4584-18E5-EDA5-126D3DBCB050}"/>
              </a:ext>
            </a:extLst>
          </p:cNvPr>
          <p:cNvSpPr txBox="1"/>
          <p:nvPr/>
        </p:nvSpPr>
        <p:spPr>
          <a:xfrm>
            <a:off x="303473" y="6130255"/>
            <a:ext cx="4805738" cy="461665"/>
          </a:xfrm>
          <a:prstGeom prst="rect">
            <a:avLst/>
          </a:prstGeom>
          <a:noFill/>
        </p:spPr>
        <p:txBody>
          <a:bodyPr wrap="square" rtlCol="0">
            <a:spAutoFit/>
          </a:bodyPr>
          <a:lstStyle/>
          <a:p>
            <a:r>
              <a:rPr kumimoji="1" lang="en-US" altLang="ja-JP" sz="1200" dirty="0" err="1">
                <a:latin typeface="+mn-ea"/>
                <a:cs typeface="Arial" panose="020B0604020202020204" pitchFamily="34" charset="0"/>
              </a:rPr>
              <a:t>Lytras</a:t>
            </a:r>
            <a:r>
              <a:rPr kumimoji="1" lang="en-US" altLang="ja-JP" sz="1200" dirty="0">
                <a:latin typeface="+mn-ea"/>
                <a:cs typeface="Arial" panose="020B0604020202020204" pitchFamily="34" charset="0"/>
              </a:rPr>
              <a:t> S, Xia W, Hughes J, Jiang X, Robertson DL. The animal origin of SARS-CoV-2. Science. 2021 Aug 27;373(6558):968-970.</a:t>
            </a:r>
            <a:endParaRPr kumimoji="1" lang="ja-JP" altLang="en-US" sz="1200" dirty="0">
              <a:latin typeface="+mn-ea"/>
              <a:cs typeface="Arial" panose="020B0604020202020204" pitchFamily="34" charset="0"/>
            </a:endParaRPr>
          </a:p>
        </p:txBody>
      </p:sp>
      <p:sp>
        <p:nvSpPr>
          <p:cNvPr id="19" name="テキスト ボックス 18">
            <a:extLst>
              <a:ext uri="{FF2B5EF4-FFF2-40B4-BE49-F238E27FC236}">
                <a16:creationId xmlns:a16="http://schemas.microsoft.com/office/drawing/2014/main" id="{C6073667-15EB-B216-4A75-5E960320A69B}"/>
              </a:ext>
            </a:extLst>
          </p:cNvPr>
          <p:cNvSpPr txBox="1"/>
          <p:nvPr/>
        </p:nvSpPr>
        <p:spPr>
          <a:xfrm>
            <a:off x="7354015" y="3698734"/>
            <a:ext cx="766557" cy="338554"/>
          </a:xfrm>
          <a:prstGeom prst="rect">
            <a:avLst/>
          </a:prstGeom>
          <a:noFill/>
        </p:spPr>
        <p:txBody>
          <a:bodyPr wrap="none" rtlCol="0">
            <a:spAutoFit/>
          </a:bodyPr>
          <a:lstStyle/>
          <a:p>
            <a:r>
              <a:rPr lang="en-US" altLang="ja-JP" sz="1600" b="0" i="0" dirty="0">
                <a:solidFill>
                  <a:srgbClr val="202122"/>
                </a:solidFill>
                <a:effectLst/>
                <a:latin typeface="Arial" panose="020B0604020202020204" pitchFamily="34" charset="0"/>
              </a:rPr>
              <a:t>93.3%</a:t>
            </a:r>
            <a:endParaRPr kumimoji="1" lang="ja-JP" altLang="en-US" sz="1600" dirty="0"/>
          </a:p>
        </p:txBody>
      </p:sp>
      <p:sp>
        <p:nvSpPr>
          <p:cNvPr id="20" name="テキスト ボックス 19">
            <a:extLst>
              <a:ext uri="{FF2B5EF4-FFF2-40B4-BE49-F238E27FC236}">
                <a16:creationId xmlns:a16="http://schemas.microsoft.com/office/drawing/2014/main" id="{55668C76-70FB-E222-9E62-BE9727EE1D1A}"/>
              </a:ext>
            </a:extLst>
          </p:cNvPr>
          <p:cNvSpPr txBox="1"/>
          <p:nvPr/>
        </p:nvSpPr>
        <p:spPr>
          <a:xfrm>
            <a:off x="7335061" y="3493991"/>
            <a:ext cx="880369" cy="338554"/>
          </a:xfrm>
          <a:prstGeom prst="rect">
            <a:avLst/>
          </a:prstGeom>
          <a:noFill/>
        </p:spPr>
        <p:txBody>
          <a:bodyPr wrap="none" rtlCol="0">
            <a:spAutoFit/>
          </a:bodyPr>
          <a:lstStyle/>
          <a:p>
            <a:r>
              <a:rPr lang="en-US" altLang="ja-JP" sz="1600" b="0" i="0" dirty="0">
                <a:solidFill>
                  <a:srgbClr val="202122"/>
                </a:solidFill>
                <a:effectLst/>
                <a:latin typeface="Arial" panose="020B0604020202020204" pitchFamily="34" charset="0"/>
              </a:rPr>
              <a:t>94.48%</a:t>
            </a:r>
            <a:endParaRPr kumimoji="1" lang="ja-JP" altLang="en-US" sz="1600" dirty="0"/>
          </a:p>
        </p:txBody>
      </p:sp>
      <p:sp>
        <p:nvSpPr>
          <p:cNvPr id="21" name="テキスト ボックス 20">
            <a:extLst>
              <a:ext uri="{FF2B5EF4-FFF2-40B4-BE49-F238E27FC236}">
                <a16:creationId xmlns:a16="http://schemas.microsoft.com/office/drawing/2014/main" id="{171400C5-CB9F-14CB-586D-DF363F69DC85}"/>
              </a:ext>
            </a:extLst>
          </p:cNvPr>
          <p:cNvSpPr txBox="1"/>
          <p:nvPr/>
        </p:nvSpPr>
        <p:spPr>
          <a:xfrm>
            <a:off x="7354015" y="3982040"/>
            <a:ext cx="766557" cy="338554"/>
          </a:xfrm>
          <a:prstGeom prst="rect">
            <a:avLst/>
          </a:prstGeom>
          <a:noFill/>
        </p:spPr>
        <p:txBody>
          <a:bodyPr wrap="none" rtlCol="0">
            <a:spAutoFit/>
          </a:bodyPr>
          <a:lstStyle/>
          <a:p>
            <a:r>
              <a:rPr kumimoji="1" lang="en-US" altLang="ja-JP" sz="1600" dirty="0">
                <a:latin typeface="Arial" panose="020B0604020202020204" pitchFamily="34" charset="0"/>
                <a:cs typeface="Arial" panose="020B0604020202020204" pitchFamily="34" charset="0"/>
              </a:rPr>
              <a:t>96.1%</a:t>
            </a:r>
            <a:endParaRPr kumimoji="1" lang="ja-JP" altLang="en-US" sz="1600" dirty="0">
              <a:latin typeface="Arial" panose="020B0604020202020204" pitchFamily="34" charset="0"/>
              <a:cs typeface="Arial" panose="020B0604020202020204" pitchFamily="34" charset="0"/>
            </a:endParaRPr>
          </a:p>
        </p:txBody>
      </p:sp>
      <p:sp>
        <p:nvSpPr>
          <p:cNvPr id="15" name="テキスト ボックス 14">
            <a:extLst>
              <a:ext uri="{FF2B5EF4-FFF2-40B4-BE49-F238E27FC236}">
                <a16:creationId xmlns:a16="http://schemas.microsoft.com/office/drawing/2014/main" id="{2AB124F5-34DF-A168-2392-D8AC5D2A0594}"/>
              </a:ext>
            </a:extLst>
          </p:cNvPr>
          <p:cNvSpPr txBox="1"/>
          <p:nvPr/>
        </p:nvSpPr>
        <p:spPr>
          <a:xfrm>
            <a:off x="5019392" y="5730620"/>
            <a:ext cx="3446136" cy="1015663"/>
          </a:xfrm>
          <a:prstGeom prst="rect">
            <a:avLst/>
          </a:prstGeom>
          <a:noFill/>
        </p:spPr>
        <p:txBody>
          <a:bodyPr wrap="square" rtlCol="0">
            <a:spAutoFit/>
          </a:bodyPr>
          <a:lstStyle/>
          <a:p>
            <a:pPr algn="just">
              <a:lnSpc>
                <a:spcPts val="2400"/>
              </a:lnSpc>
            </a:pPr>
            <a:r>
              <a:rPr kumimoji="1" lang="ja-JP" altLang="en-US" sz="2200" dirty="0">
                <a:solidFill>
                  <a:schemeClr val="accent6">
                    <a:lumMod val="75000"/>
                  </a:schemeClr>
                </a:solidFill>
                <a:latin typeface="Arial" panose="020B0604020202020204" pitchFamily="34" charset="0"/>
                <a:ea typeface="BIZ UDPゴシック" panose="020B0400000000000000" pitchFamily="50" charset="-128"/>
                <a:cs typeface="Arial" panose="020B0604020202020204" pitchFamily="34" charset="0"/>
              </a:rPr>
              <a:t>スパイクタンパクに</a:t>
            </a:r>
            <a:r>
              <a:rPr kumimoji="1" lang="ja-JP" altLang="en-US"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フリン切断部位</a:t>
            </a:r>
            <a:r>
              <a:rPr lang="ja-JP" altLang="en-US"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a:t>
            </a:r>
            <a:r>
              <a:rPr lang="en-US" altLang="ja-JP"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PRRAR</a:t>
            </a:r>
            <a:r>
              <a:rPr lang="ja-JP" altLang="en-US"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a:t>
            </a:r>
            <a:r>
              <a:rPr kumimoji="1" lang="ja-JP" altLang="en-US" sz="2200" dirty="0">
                <a:solidFill>
                  <a:schemeClr val="accent6">
                    <a:lumMod val="75000"/>
                  </a:schemeClr>
                </a:solidFill>
                <a:latin typeface="Arial" panose="020B0604020202020204" pitchFamily="34" charset="0"/>
                <a:ea typeface="BIZ UDPゴシック" panose="020B0400000000000000" pitchFamily="50" charset="-128"/>
                <a:cs typeface="Arial" panose="020B0604020202020204" pitchFamily="34" charset="0"/>
              </a:rPr>
              <a:t>を持つのは</a:t>
            </a:r>
            <a:r>
              <a:rPr kumimoji="1" lang="en-US" altLang="ja-JP"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SARS-CoV-2</a:t>
            </a:r>
            <a:r>
              <a:rPr kumimoji="1" lang="ja-JP" altLang="en-US" sz="2200" dirty="0">
                <a:solidFill>
                  <a:schemeClr val="accent6">
                    <a:lumMod val="75000"/>
                  </a:schemeClr>
                </a:solidFill>
                <a:latin typeface="Arial" panose="020B0604020202020204" pitchFamily="34" charset="0"/>
                <a:ea typeface="BIZ UDPゴシック" panose="020B0400000000000000" pitchFamily="50" charset="-128"/>
                <a:cs typeface="Arial" panose="020B0604020202020204" pitchFamily="34" charset="0"/>
              </a:rPr>
              <a:t>だけ</a:t>
            </a:r>
          </a:p>
        </p:txBody>
      </p:sp>
      <p:grpSp>
        <p:nvGrpSpPr>
          <p:cNvPr id="24" name="グループ化 23">
            <a:extLst>
              <a:ext uri="{FF2B5EF4-FFF2-40B4-BE49-F238E27FC236}">
                <a16:creationId xmlns:a16="http://schemas.microsoft.com/office/drawing/2014/main" id="{83FDDD9F-D8B5-0B6F-5107-203C89BA69DC}"/>
              </a:ext>
            </a:extLst>
          </p:cNvPr>
          <p:cNvGrpSpPr/>
          <p:nvPr/>
        </p:nvGrpSpPr>
        <p:grpSpPr>
          <a:xfrm>
            <a:off x="4183380" y="3092296"/>
            <a:ext cx="3170636" cy="490055"/>
            <a:chOff x="4183380" y="3092296"/>
            <a:chExt cx="3170636" cy="490055"/>
          </a:xfrm>
        </p:grpSpPr>
        <p:sp>
          <p:nvSpPr>
            <p:cNvPr id="7" name="正方形/長方形 6">
              <a:extLst>
                <a:ext uri="{FF2B5EF4-FFF2-40B4-BE49-F238E27FC236}">
                  <a16:creationId xmlns:a16="http://schemas.microsoft.com/office/drawing/2014/main" id="{2A3C1AAC-3B7E-074A-3DDE-2401CD7B138B}"/>
                </a:ext>
              </a:extLst>
            </p:cNvPr>
            <p:cNvSpPr/>
            <p:nvPr/>
          </p:nvSpPr>
          <p:spPr>
            <a:xfrm>
              <a:off x="4183380" y="3092296"/>
              <a:ext cx="811530" cy="27432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20EF4096-D524-D681-5F3F-062ACC1FF87F}"/>
                </a:ext>
              </a:extLst>
            </p:cNvPr>
            <p:cNvSpPr/>
            <p:nvPr/>
          </p:nvSpPr>
          <p:spPr>
            <a:xfrm>
              <a:off x="5375928" y="3349261"/>
              <a:ext cx="1978088" cy="23309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5" name="グループ化 24">
            <a:extLst>
              <a:ext uri="{FF2B5EF4-FFF2-40B4-BE49-F238E27FC236}">
                <a16:creationId xmlns:a16="http://schemas.microsoft.com/office/drawing/2014/main" id="{76B38EE3-8F9B-1215-FFC6-B2B97DB568E7}"/>
              </a:ext>
            </a:extLst>
          </p:cNvPr>
          <p:cNvGrpSpPr/>
          <p:nvPr/>
        </p:nvGrpSpPr>
        <p:grpSpPr>
          <a:xfrm>
            <a:off x="2769986" y="180042"/>
            <a:ext cx="9144190" cy="4069620"/>
            <a:chOff x="2769986" y="180042"/>
            <a:chExt cx="9144190" cy="4069620"/>
          </a:xfrm>
        </p:grpSpPr>
        <p:grpSp>
          <p:nvGrpSpPr>
            <p:cNvPr id="14" name="グループ化 13">
              <a:extLst>
                <a:ext uri="{FF2B5EF4-FFF2-40B4-BE49-F238E27FC236}">
                  <a16:creationId xmlns:a16="http://schemas.microsoft.com/office/drawing/2014/main" id="{63D8086A-E1B7-CFE2-2442-9CEC57B7267C}"/>
                </a:ext>
              </a:extLst>
            </p:cNvPr>
            <p:cNvGrpSpPr/>
            <p:nvPr/>
          </p:nvGrpSpPr>
          <p:grpSpPr>
            <a:xfrm>
              <a:off x="2769986" y="180042"/>
              <a:ext cx="9144190" cy="3744030"/>
              <a:chOff x="2932048" y="373424"/>
              <a:chExt cx="9144190" cy="3744030"/>
            </a:xfrm>
          </p:grpSpPr>
          <p:grpSp>
            <p:nvGrpSpPr>
              <p:cNvPr id="4" name="グループ化 3">
                <a:extLst>
                  <a:ext uri="{FF2B5EF4-FFF2-40B4-BE49-F238E27FC236}">
                    <a16:creationId xmlns:a16="http://schemas.microsoft.com/office/drawing/2014/main" id="{0E99058E-8C76-E22E-26AA-5E2AE9F0872F}"/>
                  </a:ext>
                </a:extLst>
              </p:cNvPr>
              <p:cNvGrpSpPr/>
              <p:nvPr/>
            </p:nvGrpSpPr>
            <p:grpSpPr>
              <a:xfrm>
                <a:off x="7432979" y="373424"/>
                <a:ext cx="4643259" cy="1516724"/>
                <a:chOff x="7432979" y="373424"/>
                <a:chExt cx="4643259" cy="1516724"/>
              </a:xfrm>
            </p:grpSpPr>
            <p:sp>
              <p:nvSpPr>
                <p:cNvPr id="12" name="テキスト ボックス 11">
                  <a:extLst>
                    <a:ext uri="{FF2B5EF4-FFF2-40B4-BE49-F238E27FC236}">
                      <a16:creationId xmlns:a16="http://schemas.microsoft.com/office/drawing/2014/main" id="{806894C8-A361-86A8-920A-6058973558CA}"/>
                    </a:ext>
                  </a:extLst>
                </p:cNvPr>
                <p:cNvSpPr txBox="1"/>
                <p:nvPr/>
              </p:nvSpPr>
              <p:spPr>
                <a:xfrm>
                  <a:off x="7998262" y="812930"/>
                  <a:ext cx="4077976" cy="1077218"/>
                </a:xfrm>
                <a:prstGeom prst="rect">
                  <a:avLst/>
                </a:prstGeom>
                <a:noFill/>
              </p:spPr>
              <p:txBody>
                <a:bodyPr wrap="square" rtlCol="0">
                  <a:spAutoFit/>
                </a:bodyPr>
                <a:lstStyle/>
                <a:p>
                  <a:r>
                    <a:rPr lang="en-US" altLang="ja-JP" sz="2400" i="0" dirty="0">
                      <a:solidFill>
                        <a:srgbClr val="00B050"/>
                      </a:solidFill>
                      <a:effectLst/>
                      <a:latin typeface="Arial" panose="020B0604020202020204" pitchFamily="34" charset="0"/>
                      <a:ea typeface="BIZ UDPゴシック" panose="020B0400000000000000" pitchFamily="50" charset="-128"/>
                      <a:cs typeface="Arial" panose="020B0604020202020204" pitchFamily="34" charset="0"/>
                    </a:rPr>
                    <a:t>RaTG13</a:t>
                  </a:r>
                  <a:r>
                    <a:rPr lang="ja-JP" altLang="en-US" sz="2400" dirty="0">
                      <a:solidFill>
                        <a:srgbClr val="00B050"/>
                      </a:solidFill>
                      <a:latin typeface="Arial" panose="020B0604020202020204" pitchFamily="34" charset="0"/>
                      <a:ea typeface="BIZ UDPゴシック" panose="020B0400000000000000" pitchFamily="50" charset="-128"/>
                      <a:cs typeface="Arial" panose="020B0604020202020204" pitchFamily="34" charset="0"/>
                    </a:rPr>
                    <a:t>（</a:t>
                  </a:r>
                  <a:r>
                    <a:rPr lang="en-US" altLang="ja-JP" sz="2400" dirty="0">
                      <a:solidFill>
                        <a:srgbClr val="00B050"/>
                      </a:solidFill>
                      <a:latin typeface="Arial" panose="020B0604020202020204" pitchFamily="34" charset="0"/>
                      <a:ea typeface="BIZ UDPゴシック" panose="020B0400000000000000" pitchFamily="50" charset="-128"/>
                      <a:cs typeface="Arial" panose="020B0604020202020204" pitchFamily="34" charset="0"/>
                    </a:rPr>
                    <a:t>96.1%</a:t>
                  </a:r>
                  <a:r>
                    <a:rPr lang="ja-JP" altLang="en-US" sz="2400" dirty="0">
                      <a:solidFill>
                        <a:srgbClr val="00B050"/>
                      </a:solidFill>
                      <a:latin typeface="Arial" panose="020B0604020202020204" pitchFamily="34" charset="0"/>
                      <a:ea typeface="BIZ UDPゴシック" panose="020B0400000000000000" pitchFamily="50" charset="-128"/>
                      <a:cs typeface="Arial" panose="020B0604020202020204" pitchFamily="34" charset="0"/>
                    </a:rPr>
                    <a:t>）</a:t>
                  </a:r>
                  <a:endParaRPr lang="en-US" altLang="ja-JP" sz="2400" i="0" dirty="0">
                    <a:solidFill>
                      <a:srgbClr val="00B050"/>
                    </a:solidFill>
                    <a:effectLst/>
                    <a:latin typeface="Arial" panose="020B0604020202020204" pitchFamily="34" charset="0"/>
                    <a:ea typeface="BIZ UDPゴシック" panose="020B0400000000000000" pitchFamily="50" charset="-128"/>
                    <a:cs typeface="Arial" panose="020B0604020202020204" pitchFamily="34" charset="0"/>
                  </a:endParaRPr>
                </a:p>
                <a:p>
                  <a:r>
                    <a:rPr lang="ja-JP" altLang="en-US" sz="2000" b="0" i="0" dirty="0">
                      <a:solidFill>
                        <a:srgbClr val="333333"/>
                      </a:solidFill>
                      <a:effectLst/>
                      <a:latin typeface="Arial" panose="020B0604020202020204" pitchFamily="34" charset="0"/>
                      <a:ea typeface="BIZ UDPゴシック" panose="020B0400000000000000" pitchFamily="50" charset="-128"/>
                      <a:cs typeface="Arial" panose="020B0604020202020204" pitchFamily="34" charset="0"/>
                    </a:rPr>
                    <a:t>（武漢ウイルス研究所保有、</a:t>
                  </a:r>
                  <a:r>
                    <a:rPr lang="en-US" altLang="ja-JP" sz="2000" b="0" i="0" dirty="0">
                      <a:solidFill>
                        <a:srgbClr val="333333"/>
                      </a:solidFill>
                      <a:effectLst/>
                      <a:latin typeface="Arial" panose="020B0604020202020204" pitchFamily="34" charset="0"/>
                      <a:ea typeface="BIZ UDPゴシック" panose="020B0400000000000000" pitchFamily="50" charset="-128"/>
                      <a:cs typeface="Arial" panose="020B0604020202020204" pitchFamily="34" charset="0"/>
                    </a:rPr>
                    <a:t>2013</a:t>
                  </a:r>
                  <a:r>
                    <a:rPr lang="ja-JP" altLang="en-US" sz="2000" b="0" i="0" dirty="0">
                      <a:solidFill>
                        <a:srgbClr val="333333"/>
                      </a:solidFill>
                      <a:effectLst/>
                      <a:latin typeface="Arial" panose="020B0604020202020204" pitchFamily="34" charset="0"/>
                      <a:ea typeface="BIZ UDPゴシック" panose="020B0400000000000000" pitchFamily="50" charset="-128"/>
                      <a:cs typeface="Arial" panose="020B0604020202020204" pitchFamily="34" charset="0"/>
                    </a:rPr>
                    <a:t>年にキクガシラコウモリ</a:t>
                  </a:r>
                  <a:r>
                    <a:rPr lang="ja-JP" altLang="en-US" sz="2000" dirty="0">
                      <a:solidFill>
                        <a:srgbClr val="333333"/>
                      </a:solidFill>
                      <a:latin typeface="Arial" panose="020B0604020202020204" pitchFamily="34" charset="0"/>
                      <a:ea typeface="BIZ UDPゴシック" panose="020B0400000000000000" pitchFamily="50" charset="-128"/>
                      <a:cs typeface="Arial" panose="020B0604020202020204" pitchFamily="34" charset="0"/>
                    </a:rPr>
                    <a:t>から</a:t>
                  </a:r>
                  <a:r>
                    <a:rPr lang="ja-JP" altLang="en-US" sz="2000" b="0" i="0" dirty="0">
                      <a:solidFill>
                        <a:srgbClr val="333333"/>
                      </a:solidFill>
                      <a:effectLst/>
                      <a:latin typeface="Arial" panose="020B0604020202020204" pitchFamily="34" charset="0"/>
                      <a:ea typeface="BIZ UDPゴシック" panose="020B0400000000000000" pitchFamily="50" charset="-128"/>
                      <a:cs typeface="Arial" panose="020B0604020202020204" pitchFamily="34" charset="0"/>
                    </a:rPr>
                    <a:t>発見）</a:t>
                  </a:r>
                  <a:endParaRPr lang="en-US" altLang="ja-JP" sz="2000" dirty="0">
                    <a:solidFill>
                      <a:srgbClr val="333333"/>
                    </a:solidFill>
                    <a:latin typeface="Arial" panose="020B0604020202020204" pitchFamily="34" charset="0"/>
                    <a:ea typeface="BIZ UDPゴシック" panose="020B0400000000000000" pitchFamily="50" charset="-128"/>
                    <a:cs typeface="Arial" panose="020B0604020202020204" pitchFamily="34" charset="0"/>
                  </a:endParaRPr>
                </a:p>
              </p:txBody>
            </p:sp>
            <p:sp>
              <p:nvSpPr>
                <p:cNvPr id="2" name="テキスト ボックス 1">
                  <a:extLst>
                    <a:ext uri="{FF2B5EF4-FFF2-40B4-BE49-F238E27FC236}">
                      <a16:creationId xmlns:a16="http://schemas.microsoft.com/office/drawing/2014/main" id="{3034E384-D061-C2BA-AB89-9A3A0A8BE546}"/>
                    </a:ext>
                  </a:extLst>
                </p:cNvPr>
                <p:cNvSpPr txBox="1"/>
                <p:nvPr/>
              </p:nvSpPr>
              <p:spPr>
                <a:xfrm>
                  <a:off x="7432979" y="373424"/>
                  <a:ext cx="4643259" cy="461665"/>
                </a:xfrm>
                <a:prstGeom prst="rect">
                  <a:avLst/>
                </a:prstGeom>
                <a:noFill/>
              </p:spPr>
              <p:txBody>
                <a:bodyPr wrap="none" rtlCol="0">
                  <a:spAutoFit/>
                </a:bodyPr>
                <a:lstStyle/>
                <a:p>
                  <a:r>
                    <a:rPr kumimoji="1" lang="en-US" altLang="ja-JP"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SARS-CoV-2</a:t>
                  </a:r>
                  <a:r>
                    <a:rPr kumimoji="1" lang="ja-JP" altLang="en-US" sz="2400" dirty="0">
                      <a:solidFill>
                        <a:srgbClr val="FF0000"/>
                      </a:solidFill>
                      <a:latin typeface="BIZ UDPゴシック" panose="020B0400000000000000" pitchFamily="50" charset="-128"/>
                      <a:ea typeface="BIZ UDPゴシック" panose="020B0400000000000000" pitchFamily="50" charset="-128"/>
                    </a:rPr>
                    <a:t>とのゲノムの相同性</a:t>
                  </a:r>
                </a:p>
              </p:txBody>
            </p:sp>
          </p:grpSp>
          <p:sp>
            <p:nvSpPr>
              <p:cNvPr id="11" name="正方形/長方形 10">
                <a:extLst>
                  <a:ext uri="{FF2B5EF4-FFF2-40B4-BE49-F238E27FC236}">
                    <a16:creationId xmlns:a16="http://schemas.microsoft.com/office/drawing/2014/main" id="{340FCB06-8F88-1142-9FA0-5A4776792F9B}"/>
                  </a:ext>
                </a:extLst>
              </p:cNvPr>
              <p:cNvSpPr/>
              <p:nvPr/>
            </p:nvSpPr>
            <p:spPr>
              <a:xfrm>
                <a:off x="2932048" y="3843134"/>
                <a:ext cx="811530" cy="274320"/>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3" name="正方形/長方形 22">
              <a:extLst>
                <a:ext uri="{FF2B5EF4-FFF2-40B4-BE49-F238E27FC236}">
                  <a16:creationId xmlns:a16="http://schemas.microsoft.com/office/drawing/2014/main" id="{546EFCCF-6F81-C30E-70C2-634DA41D8AF4}"/>
                </a:ext>
              </a:extLst>
            </p:cNvPr>
            <p:cNvSpPr/>
            <p:nvPr/>
          </p:nvSpPr>
          <p:spPr>
            <a:xfrm>
              <a:off x="5358341" y="4016572"/>
              <a:ext cx="1978088" cy="233090"/>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8" name="スライド番号プレースホルダー 5">
            <a:extLst>
              <a:ext uri="{FF2B5EF4-FFF2-40B4-BE49-F238E27FC236}">
                <a16:creationId xmlns:a16="http://schemas.microsoft.com/office/drawing/2014/main" id="{5C4F19D3-BC20-DE52-3B7E-5DC4FA5B7460}"/>
              </a:ext>
            </a:extLst>
          </p:cNvPr>
          <p:cNvSpPr>
            <a:spLocks noGrp="1"/>
          </p:cNvSpPr>
          <p:nvPr>
            <p:ph type="sldNum" sz="quarter" idx="12"/>
          </p:nvPr>
        </p:nvSpPr>
        <p:spPr>
          <a:xfrm>
            <a:off x="9342700" y="6401345"/>
            <a:ext cx="2743200" cy="365125"/>
          </a:xfrm>
        </p:spPr>
        <p:txBody>
          <a:bodyPr/>
          <a:lstStyle/>
          <a:p>
            <a:fld id="{76BB34C5-7150-4B15-ABEB-53495ED0737E}" type="slidenum">
              <a:rPr kumimoji="1" lang="ja-JP" altLang="en-US" sz="1800" b="1" smtClean="0">
                <a:latin typeface="Arial" panose="020B0604020202020204" pitchFamily="34" charset="0"/>
                <a:cs typeface="Arial" panose="020B0604020202020204" pitchFamily="34" charset="0"/>
              </a:rPr>
              <a:t>10</a:t>
            </a:fld>
            <a:endParaRPr kumimoji="1" lang="ja-JP" altLang="en-US" sz="1800" b="1" dirty="0">
              <a:latin typeface="Arial" panose="020B0604020202020204" pitchFamily="34" charset="0"/>
              <a:cs typeface="Arial" panose="020B0604020202020204" pitchFamily="34" charset="0"/>
            </a:endParaRPr>
          </a:p>
        </p:txBody>
      </p:sp>
      <p:sp>
        <p:nvSpPr>
          <p:cNvPr id="16" name="テキスト ボックス 15">
            <a:extLst>
              <a:ext uri="{FF2B5EF4-FFF2-40B4-BE49-F238E27FC236}">
                <a16:creationId xmlns:a16="http://schemas.microsoft.com/office/drawing/2014/main" id="{78EE5695-8E0C-1D59-6D48-8612171DA786}"/>
              </a:ext>
            </a:extLst>
          </p:cNvPr>
          <p:cNvSpPr txBox="1"/>
          <p:nvPr/>
        </p:nvSpPr>
        <p:spPr>
          <a:xfrm>
            <a:off x="8617034" y="5566141"/>
            <a:ext cx="2940553" cy="1200329"/>
          </a:xfrm>
          <a:prstGeom prst="rect">
            <a:avLst/>
          </a:prstGeom>
          <a:noFill/>
          <a:ln w="38100">
            <a:solidFill>
              <a:srgbClr val="0066CC"/>
            </a:solidFill>
          </a:ln>
        </p:spPr>
        <p:txBody>
          <a:bodyPr wrap="square" rtlCol="0">
            <a:spAutoFit/>
          </a:bodyPr>
          <a:lstStyle/>
          <a:p>
            <a:pPr algn="just"/>
            <a:r>
              <a:rPr lang="ja-JP" altLang="ja-JP" dirty="0">
                <a:solidFill>
                  <a:srgbClr val="0066CC"/>
                </a:solidFill>
                <a:latin typeface="BIZ UDPゴシック" panose="020B0400000000000000" pitchFamily="50" charset="-128"/>
                <a:ea typeface="BIZ UDPゴシック" panose="020B0400000000000000" pitchFamily="50" charset="-128"/>
              </a:rPr>
              <a:t>サルベコウイルス亜属の既知の配列</a:t>
            </a:r>
            <a:r>
              <a:rPr lang="en-US" altLang="ja-JP" dirty="0">
                <a:solidFill>
                  <a:srgbClr val="0066CC"/>
                </a:solidFill>
                <a:latin typeface="BIZ UDPゴシック" panose="020B0400000000000000" pitchFamily="50" charset="-128"/>
                <a:ea typeface="BIZ UDPゴシック" panose="020B0400000000000000" pitchFamily="50" charset="-128"/>
              </a:rPr>
              <a:t>1,500</a:t>
            </a:r>
            <a:r>
              <a:rPr lang="ja-JP" altLang="ja-JP" dirty="0">
                <a:solidFill>
                  <a:srgbClr val="0066CC"/>
                </a:solidFill>
                <a:latin typeface="BIZ UDPゴシック" panose="020B0400000000000000" pitchFamily="50" charset="-128"/>
                <a:ea typeface="BIZ UDPゴシック" panose="020B0400000000000000" pitchFamily="50" charset="-128"/>
              </a:rPr>
              <a:t>種のうち、</a:t>
            </a:r>
            <a:r>
              <a:rPr lang="ja-JP" altLang="en-US" dirty="0">
                <a:solidFill>
                  <a:srgbClr val="0066CC"/>
                </a:solidFill>
                <a:latin typeface="BIZ UDPゴシック" panose="020B0400000000000000" pitchFamily="50" charset="-128"/>
                <a:ea typeface="BIZ UDPゴシック" panose="020B0400000000000000" pitchFamily="50" charset="-128"/>
              </a:rPr>
              <a:t>フリン切断部位</a:t>
            </a:r>
            <a:r>
              <a:rPr lang="ja-JP" altLang="ja-JP" dirty="0">
                <a:solidFill>
                  <a:srgbClr val="0066CC"/>
                </a:solidFill>
                <a:latin typeface="BIZ UDPゴシック" panose="020B0400000000000000" pitchFamily="50" charset="-128"/>
                <a:ea typeface="BIZ UDPゴシック" panose="020B0400000000000000" pitchFamily="50" charset="-128"/>
              </a:rPr>
              <a:t>を持つものは</a:t>
            </a:r>
            <a:r>
              <a:rPr lang="ja-JP" altLang="en-US" dirty="0">
                <a:solidFill>
                  <a:srgbClr val="0066CC"/>
                </a:solidFill>
                <a:latin typeface="BIZ UDPゴシック" panose="020B0400000000000000" pitchFamily="50" charset="-128"/>
                <a:ea typeface="BIZ UDPゴシック" panose="020B0400000000000000" pitchFamily="50" charset="-128"/>
              </a:rPr>
              <a:t>ない</a:t>
            </a:r>
            <a:endParaRPr kumimoji="1" lang="ja-JP" altLang="en-US" dirty="0">
              <a:solidFill>
                <a:srgbClr val="0066CC"/>
              </a:solidFill>
              <a:latin typeface="BIZ UDPゴシック" panose="020B0400000000000000" pitchFamily="50" charset="-128"/>
              <a:ea typeface="BIZ UDPゴシック" panose="020B0400000000000000" pitchFamily="50" charset="-128"/>
            </a:endParaRPr>
          </a:p>
        </p:txBody>
      </p:sp>
      <p:grpSp>
        <p:nvGrpSpPr>
          <p:cNvPr id="27" name="グループ化 26">
            <a:extLst>
              <a:ext uri="{FF2B5EF4-FFF2-40B4-BE49-F238E27FC236}">
                <a16:creationId xmlns:a16="http://schemas.microsoft.com/office/drawing/2014/main" id="{FD1CD69D-A134-79CC-AFDE-59AB37C440FB}"/>
              </a:ext>
            </a:extLst>
          </p:cNvPr>
          <p:cNvGrpSpPr/>
          <p:nvPr/>
        </p:nvGrpSpPr>
        <p:grpSpPr>
          <a:xfrm>
            <a:off x="2943191" y="1714196"/>
            <a:ext cx="8970985" cy="3736309"/>
            <a:chOff x="2943191" y="1714196"/>
            <a:chExt cx="8970985" cy="3736309"/>
          </a:xfrm>
        </p:grpSpPr>
        <p:grpSp>
          <p:nvGrpSpPr>
            <p:cNvPr id="6" name="グループ化 5">
              <a:extLst>
                <a:ext uri="{FF2B5EF4-FFF2-40B4-BE49-F238E27FC236}">
                  <a16:creationId xmlns:a16="http://schemas.microsoft.com/office/drawing/2014/main" id="{79086F26-C6AB-B28E-0B70-08B7FB238E7E}"/>
                </a:ext>
              </a:extLst>
            </p:cNvPr>
            <p:cNvGrpSpPr/>
            <p:nvPr/>
          </p:nvGrpSpPr>
          <p:grpSpPr>
            <a:xfrm>
              <a:off x="8310288" y="1714196"/>
              <a:ext cx="3603888" cy="3736309"/>
              <a:chOff x="8310288" y="2263956"/>
              <a:chExt cx="3603888" cy="3736309"/>
            </a:xfrm>
          </p:grpSpPr>
          <p:sp>
            <p:nvSpPr>
              <p:cNvPr id="13" name="テキスト ボックス 12">
                <a:extLst>
                  <a:ext uri="{FF2B5EF4-FFF2-40B4-BE49-F238E27FC236}">
                    <a16:creationId xmlns:a16="http://schemas.microsoft.com/office/drawing/2014/main" id="{70CCAEFF-C3EC-3C8C-1794-5A612BA7444D}"/>
                  </a:ext>
                </a:extLst>
              </p:cNvPr>
              <p:cNvSpPr txBox="1"/>
              <p:nvPr/>
            </p:nvSpPr>
            <p:spPr>
              <a:xfrm>
                <a:off x="8310288" y="2263956"/>
                <a:ext cx="3177540" cy="2431435"/>
              </a:xfrm>
              <a:prstGeom prst="rect">
                <a:avLst/>
              </a:prstGeom>
              <a:noFill/>
            </p:spPr>
            <p:txBody>
              <a:bodyPr wrap="square" rtlCol="0">
                <a:spAutoFit/>
              </a:bodyPr>
              <a:lstStyle/>
              <a:p>
                <a:pPr algn="just"/>
                <a:r>
                  <a:rPr lang="ja-JP" altLang="en-US" sz="2000" b="1" i="0" dirty="0">
                    <a:solidFill>
                      <a:srgbClr val="00B0F0"/>
                    </a:solidFill>
                    <a:effectLst/>
                    <a:latin typeface="Arial" panose="020B0604020202020204" pitchFamily="34" charset="0"/>
                    <a:ea typeface="BIZ UDPゴシック" panose="020B0400000000000000" pitchFamily="50" charset="-128"/>
                    <a:cs typeface="Arial" panose="020B0604020202020204" pitchFamily="34" charset="0"/>
                  </a:rPr>
                  <a:t>ラオス</a:t>
                </a:r>
                <a:r>
                  <a:rPr lang="ja-JP" altLang="en-US" sz="2000" b="0" i="0" dirty="0">
                    <a:solidFill>
                      <a:srgbClr val="333333"/>
                    </a:solidFill>
                    <a:effectLst/>
                    <a:latin typeface="Arial" panose="020B0604020202020204" pitchFamily="34" charset="0"/>
                    <a:ea typeface="BIZ UDPゴシック" panose="020B0400000000000000" pitchFamily="50" charset="-128"/>
                    <a:cs typeface="Arial" panose="020B0604020202020204" pitchFamily="34" charset="0"/>
                  </a:rPr>
                  <a:t>で、全ゲノムの</a:t>
                </a:r>
                <a:r>
                  <a:rPr lang="en-US" altLang="ja-JP" sz="2000" b="0" i="0" dirty="0">
                    <a:solidFill>
                      <a:srgbClr val="333333"/>
                    </a:solidFill>
                    <a:effectLst/>
                    <a:latin typeface="Arial" panose="020B0604020202020204" pitchFamily="34" charset="0"/>
                    <a:ea typeface="BIZ UDPゴシック" panose="020B0400000000000000" pitchFamily="50" charset="-128"/>
                    <a:cs typeface="Arial" panose="020B0604020202020204" pitchFamily="34" charset="0"/>
                  </a:rPr>
                  <a:t>95%</a:t>
                </a:r>
                <a:r>
                  <a:rPr lang="ja-JP" altLang="en-US" sz="2000" b="0" i="0" dirty="0">
                    <a:solidFill>
                      <a:srgbClr val="333333"/>
                    </a:solidFill>
                    <a:effectLst/>
                    <a:latin typeface="Arial" panose="020B0604020202020204" pitchFamily="34" charset="0"/>
                    <a:ea typeface="BIZ UDPゴシック" panose="020B0400000000000000" pitchFamily="50" charset="-128"/>
                    <a:cs typeface="Arial" panose="020B0604020202020204" pitchFamily="34" charset="0"/>
                  </a:rPr>
                  <a:t>以上を</a:t>
                </a:r>
                <a:r>
                  <a:rPr lang="en-US" altLang="ja-JP" sz="2000" b="0" i="0" dirty="0">
                    <a:solidFill>
                      <a:srgbClr val="333333"/>
                    </a:solidFill>
                    <a:effectLst/>
                    <a:latin typeface="Arial" panose="020B0604020202020204" pitchFamily="34" charset="0"/>
                    <a:ea typeface="BIZ UDPゴシック" panose="020B0400000000000000" pitchFamily="50" charset="-128"/>
                    <a:cs typeface="Arial" panose="020B0604020202020204" pitchFamily="34" charset="0"/>
                  </a:rPr>
                  <a:t>SARS-CoV-2</a:t>
                </a:r>
                <a:r>
                  <a:rPr lang="ja-JP" altLang="en-US" sz="2000" b="0" i="0" dirty="0">
                    <a:solidFill>
                      <a:srgbClr val="333333"/>
                    </a:solidFill>
                    <a:effectLst/>
                    <a:latin typeface="Arial" panose="020B0604020202020204" pitchFamily="34" charset="0"/>
                    <a:ea typeface="BIZ UDPゴシック" panose="020B0400000000000000" pitchFamily="50" charset="-128"/>
                    <a:cs typeface="Arial" panose="020B0604020202020204" pitchFamily="34" charset="0"/>
                  </a:rPr>
                  <a:t>と共有している</a:t>
                </a:r>
                <a:r>
                  <a:rPr lang="en-US" altLang="ja-JP" sz="2000" b="0" i="0" dirty="0">
                    <a:solidFill>
                      <a:srgbClr val="333333"/>
                    </a:solidFill>
                    <a:effectLst/>
                    <a:latin typeface="Arial" panose="020B0604020202020204" pitchFamily="34" charset="0"/>
                    <a:ea typeface="BIZ UDPゴシック" panose="020B0400000000000000" pitchFamily="50" charset="-128"/>
                    <a:cs typeface="Arial" panose="020B0604020202020204" pitchFamily="34" charset="0"/>
                  </a:rPr>
                  <a:t>3</a:t>
                </a:r>
                <a:r>
                  <a:rPr lang="ja-JP" altLang="en-US" sz="2000" b="0" i="0" dirty="0">
                    <a:solidFill>
                      <a:srgbClr val="333333"/>
                    </a:solidFill>
                    <a:effectLst/>
                    <a:latin typeface="Arial" panose="020B0604020202020204" pitchFamily="34" charset="0"/>
                    <a:ea typeface="BIZ UDPゴシック" panose="020B0400000000000000" pitchFamily="50" charset="-128"/>
                    <a:cs typeface="Arial" panose="020B0604020202020204" pitchFamily="34" charset="0"/>
                  </a:rPr>
                  <a:t>つのウイルスを発見（</a:t>
                </a:r>
                <a:r>
                  <a:rPr lang="en-US" altLang="ja-JP" sz="2000" b="0" i="0" dirty="0">
                    <a:solidFill>
                      <a:srgbClr val="333333"/>
                    </a:solidFill>
                    <a:effectLst/>
                    <a:latin typeface="Arial" panose="020B0604020202020204" pitchFamily="34" charset="0"/>
                    <a:ea typeface="BIZ UDPゴシック" panose="020B0400000000000000" pitchFamily="50" charset="-128"/>
                    <a:cs typeface="Arial" panose="020B0604020202020204" pitchFamily="34" charset="0"/>
                  </a:rPr>
                  <a:t>2022</a:t>
                </a:r>
                <a:r>
                  <a:rPr lang="ja-JP" altLang="en-US" sz="2000" b="0" i="0" dirty="0">
                    <a:solidFill>
                      <a:srgbClr val="333333"/>
                    </a:solidFill>
                    <a:effectLst/>
                    <a:latin typeface="Arial" panose="020B0604020202020204" pitchFamily="34" charset="0"/>
                    <a:ea typeface="BIZ UDPゴシック" panose="020B0400000000000000" pitchFamily="50" charset="-128"/>
                    <a:cs typeface="Arial" panose="020B0604020202020204" pitchFamily="34" charset="0"/>
                  </a:rPr>
                  <a:t>年）</a:t>
                </a:r>
                <a:endParaRPr lang="en-US" altLang="ja-JP" sz="2000" b="0" i="0" dirty="0">
                  <a:solidFill>
                    <a:srgbClr val="333333"/>
                  </a:solidFill>
                  <a:effectLst/>
                  <a:latin typeface="Arial" panose="020B0604020202020204" pitchFamily="34" charset="0"/>
                  <a:ea typeface="BIZ UDPゴシック" panose="020B0400000000000000" pitchFamily="50" charset="-128"/>
                  <a:cs typeface="Arial" panose="020B0604020202020204" pitchFamily="34" charset="0"/>
                </a:endParaRPr>
              </a:p>
              <a:p>
                <a:pPr algn="just"/>
                <a:r>
                  <a:rPr lang="en-US" altLang="ja-JP" sz="2400" b="0" i="0" dirty="0">
                    <a:solidFill>
                      <a:srgbClr val="00B0F0"/>
                    </a:solidFill>
                    <a:effectLst/>
                    <a:latin typeface="Arial" panose="020B0604020202020204" pitchFamily="34" charset="0"/>
                    <a:ea typeface="BIZ UDPゴシック" panose="020B0400000000000000" pitchFamily="50" charset="-128"/>
                    <a:cs typeface="Arial" panose="020B0604020202020204" pitchFamily="34" charset="0"/>
                  </a:rPr>
                  <a:t>BANAL-52</a:t>
                </a:r>
                <a:r>
                  <a:rPr lang="ja-JP" altLang="en-US" sz="2400" b="0" i="0" dirty="0">
                    <a:solidFill>
                      <a:srgbClr val="00B0F0"/>
                    </a:solidFill>
                    <a:effectLst/>
                    <a:latin typeface="Arial" panose="020B0604020202020204" pitchFamily="34" charset="0"/>
                    <a:ea typeface="BIZ UDPゴシック" panose="020B0400000000000000" pitchFamily="50" charset="-128"/>
                    <a:cs typeface="Arial" panose="020B0604020202020204" pitchFamily="34" charset="0"/>
                  </a:rPr>
                  <a:t>（</a:t>
                </a:r>
                <a:r>
                  <a:rPr lang="en-US" altLang="ja-JP" sz="2400" b="0" i="0" dirty="0">
                    <a:solidFill>
                      <a:srgbClr val="00B0F0"/>
                    </a:solidFill>
                    <a:effectLst/>
                    <a:latin typeface="Arial" panose="020B0604020202020204" pitchFamily="34" charset="0"/>
                    <a:ea typeface="BIZ UDPゴシック" panose="020B0400000000000000" pitchFamily="50" charset="-128"/>
                    <a:cs typeface="Arial" panose="020B0604020202020204" pitchFamily="34" charset="0"/>
                  </a:rPr>
                  <a:t>96.8%</a:t>
                </a:r>
                <a:r>
                  <a:rPr lang="ja-JP" altLang="en-US" sz="2400" b="0" i="0" dirty="0">
                    <a:solidFill>
                      <a:srgbClr val="00B0F0"/>
                    </a:solidFill>
                    <a:effectLst/>
                    <a:latin typeface="Arial" panose="020B0604020202020204" pitchFamily="34" charset="0"/>
                    <a:ea typeface="BIZ UDPゴシック" panose="020B0400000000000000" pitchFamily="50" charset="-128"/>
                    <a:cs typeface="Arial" panose="020B0604020202020204" pitchFamily="34" charset="0"/>
                  </a:rPr>
                  <a:t>）</a:t>
                </a:r>
                <a:endParaRPr lang="en-US" altLang="ja-JP" sz="2400" b="0" i="0" dirty="0">
                  <a:solidFill>
                    <a:srgbClr val="00B0F0"/>
                  </a:solidFill>
                  <a:effectLst/>
                  <a:latin typeface="Arial" panose="020B0604020202020204" pitchFamily="34" charset="0"/>
                  <a:ea typeface="BIZ UDPゴシック" panose="020B0400000000000000" pitchFamily="50" charset="-128"/>
                  <a:cs typeface="Arial" panose="020B0604020202020204" pitchFamily="34" charset="0"/>
                </a:endParaRPr>
              </a:p>
              <a:p>
                <a:pPr algn="just"/>
                <a:r>
                  <a:rPr lang="en-US" altLang="ja-JP" sz="2400" b="0" i="0" dirty="0">
                    <a:solidFill>
                      <a:srgbClr val="333333"/>
                    </a:solidFill>
                    <a:effectLst/>
                    <a:latin typeface="Arial" panose="020B0604020202020204" pitchFamily="34" charset="0"/>
                    <a:ea typeface="BIZ UDPゴシック" panose="020B0400000000000000" pitchFamily="50" charset="-128"/>
                    <a:cs typeface="Arial" panose="020B0604020202020204" pitchFamily="34" charset="0"/>
                  </a:rPr>
                  <a:t>BANAL-103</a:t>
                </a:r>
              </a:p>
              <a:p>
                <a:pPr algn="just"/>
                <a:r>
                  <a:rPr lang="en-US" altLang="ja-JP" sz="2400" b="0" i="0" dirty="0">
                    <a:solidFill>
                      <a:srgbClr val="333333"/>
                    </a:solidFill>
                    <a:effectLst/>
                    <a:latin typeface="Arial" panose="020B0604020202020204" pitchFamily="34" charset="0"/>
                    <a:ea typeface="BIZ UDPゴシック" panose="020B0400000000000000" pitchFamily="50" charset="-128"/>
                    <a:cs typeface="Arial" panose="020B0604020202020204" pitchFamily="34" charset="0"/>
                  </a:rPr>
                  <a:t>BANAL-236</a:t>
                </a:r>
                <a:endParaRPr kumimoji="1" lang="ja-JP" altLang="en-US" sz="2400" dirty="0">
                  <a:latin typeface="Arial" panose="020B0604020202020204" pitchFamily="34" charset="0"/>
                  <a:ea typeface="BIZ UDPゴシック" panose="020B0400000000000000" pitchFamily="50" charset="-128"/>
                  <a:cs typeface="Arial" panose="020B0604020202020204" pitchFamily="34" charset="0"/>
                </a:endParaRPr>
              </a:p>
            </p:txBody>
          </p:sp>
          <p:sp>
            <p:nvSpPr>
              <p:cNvPr id="17" name="テキスト ボックス 16">
                <a:extLst>
                  <a:ext uri="{FF2B5EF4-FFF2-40B4-BE49-F238E27FC236}">
                    <a16:creationId xmlns:a16="http://schemas.microsoft.com/office/drawing/2014/main" id="{D7BA36D0-930A-E49C-F1E0-3BAA2E37D646}"/>
                  </a:ext>
                </a:extLst>
              </p:cNvPr>
              <p:cNvSpPr txBox="1"/>
              <p:nvPr/>
            </p:nvSpPr>
            <p:spPr>
              <a:xfrm>
                <a:off x="8310288" y="4615270"/>
                <a:ext cx="3603888" cy="1384995"/>
              </a:xfrm>
              <a:prstGeom prst="rect">
                <a:avLst/>
              </a:prstGeom>
              <a:noFill/>
            </p:spPr>
            <p:txBody>
              <a:bodyPr wrap="square" rtlCol="0">
                <a:spAutoFit/>
              </a:bodyPr>
              <a:lstStyle/>
              <a:p>
                <a:r>
                  <a:rPr kumimoji="1" lang="en-US" altLang="ja-JP" sz="1050" dirty="0" err="1"/>
                  <a:t>Temmam</a:t>
                </a:r>
                <a:r>
                  <a:rPr kumimoji="1" lang="en-US" altLang="ja-JP" sz="1050" dirty="0"/>
                  <a:t> S, </a:t>
                </a:r>
                <a:r>
                  <a:rPr kumimoji="1" lang="en-US" altLang="ja-JP" sz="1050" dirty="0" err="1"/>
                  <a:t>Vongphayloth</a:t>
                </a:r>
                <a:r>
                  <a:rPr kumimoji="1" lang="en-US" altLang="ja-JP" sz="1050" dirty="0"/>
                  <a:t> K, Baquero E, Munier S, Bonomi M, </a:t>
                </a:r>
                <a:r>
                  <a:rPr kumimoji="1" lang="en-US" altLang="ja-JP" sz="1050" dirty="0" err="1"/>
                  <a:t>Regnault</a:t>
                </a:r>
                <a:r>
                  <a:rPr kumimoji="1" lang="en-US" altLang="ja-JP" sz="1050" dirty="0"/>
                  <a:t> B, </a:t>
                </a:r>
                <a:r>
                  <a:rPr kumimoji="1" lang="en-US" altLang="ja-JP" sz="1050" dirty="0" err="1"/>
                  <a:t>Douangboubpha</a:t>
                </a:r>
                <a:r>
                  <a:rPr kumimoji="1" lang="en-US" altLang="ja-JP" sz="1050" dirty="0"/>
                  <a:t> B, Karami Y, Chrétien D, </a:t>
                </a:r>
                <a:r>
                  <a:rPr kumimoji="1" lang="en-US" altLang="ja-JP" sz="1050" dirty="0" err="1"/>
                  <a:t>Sanamxay</a:t>
                </a:r>
                <a:r>
                  <a:rPr kumimoji="1" lang="en-US" altLang="ja-JP" sz="1050" dirty="0"/>
                  <a:t> D, </a:t>
                </a:r>
                <a:r>
                  <a:rPr kumimoji="1" lang="en-US" altLang="ja-JP" sz="1050" dirty="0" err="1"/>
                  <a:t>Xayaphet</a:t>
                </a:r>
                <a:r>
                  <a:rPr kumimoji="1" lang="en-US" altLang="ja-JP" sz="1050" dirty="0"/>
                  <a:t> V, </a:t>
                </a:r>
                <a:r>
                  <a:rPr kumimoji="1" lang="en-US" altLang="ja-JP" sz="1050" dirty="0" err="1"/>
                  <a:t>Paphaphanh</a:t>
                </a:r>
                <a:r>
                  <a:rPr kumimoji="1" lang="en-US" altLang="ja-JP" sz="1050" dirty="0"/>
                  <a:t> P, Lacoste V, </a:t>
                </a:r>
                <a:r>
                  <a:rPr kumimoji="1" lang="en-US" altLang="ja-JP" sz="1050" dirty="0" err="1"/>
                  <a:t>Somlor</a:t>
                </a:r>
                <a:r>
                  <a:rPr kumimoji="1" lang="en-US" altLang="ja-JP" sz="1050" dirty="0"/>
                  <a:t> S, </a:t>
                </a:r>
                <a:r>
                  <a:rPr kumimoji="1" lang="en-US" altLang="ja-JP" sz="1050" dirty="0" err="1"/>
                  <a:t>Lakeomany</a:t>
                </a:r>
                <a:r>
                  <a:rPr kumimoji="1" lang="en-US" altLang="ja-JP" sz="1050" dirty="0"/>
                  <a:t> K, </a:t>
                </a:r>
                <a:r>
                  <a:rPr kumimoji="1" lang="en-US" altLang="ja-JP" sz="1050" dirty="0" err="1"/>
                  <a:t>Phommavanh</a:t>
                </a:r>
                <a:r>
                  <a:rPr kumimoji="1" lang="en-US" altLang="ja-JP" sz="1050" dirty="0"/>
                  <a:t> N, </a:t>
                </a:r>
                <a:r>
                  <a:rPr kumimoji="1" lang="en-US" altLang="ja-JP" sz="1050" dirty="0" err="1"/>
                  <a:t>Pérot</a:t>
                </a:r>
                <a:r>
                  <a:rPr kumimoji="1" lang="en-US" altLang="ja-JP" sz="1050" dirty="0"/>
                  <a:t> P, </a:t>
                </a:r>
                <a:r>
                  <a:rPr kumimoji="1" lang="en-US" altLang="ja-JP" sz="1050" dirty="0" err="1"/>
                  <a:t>Dehan</a:t>
                </a:r>
                <a:r>
                  <a:rPr kumimoji="1" lang="en-US" altLang="ja-JP" sz="1050" dirty="0"/>
                  <a:t> O, Amara F, </a:t>
                </a:r>
                <a:r>
                  <a:rPr kumimoji="1" lang="en-US" altLang="ja-JP" sz="1050" dirty="0" err="1"/>
                  <a:t>Donati</a:t>
                </a:r>
                <a:r>
                  <a:rPr kumimoji="1" lang="en-US" altLang="ja-JP" sz="1050" dirty="0"/>
                  <a:t> F, Bigot T, </a:t>
                </a:r>
                <a:r>
                  <a:rPr kumimoji="1" lang="en-US" altLang="ja-JP" sz="1050" dirty="0" err="1"/>
                  <a:t>Nilges</a:t>
                </a:r>
                <a:r>
                  <a:rPr kumimoji="1" lang="en-US" altLang="ja-JP" sz="1050" dirty="0"/>
                  <a:t> M, Rey FA, van der Werf S, Brey PT, </a:t>
                </a:r>
                <a:r>
                  <a:rPr kumimoji="1" lang="en-US" altLang="ja-JP" sz="1050" dirty="0" err="1"/>
                  <a:t>Eloit</a:t>
                </a:r>
                <a:r>
                  <a:rPr kumimoji="1" lang="en-US" altLang="ja-JP" sz="1050" dirty="0"/>
                  <a:t> M. Bat coronaviruses related to SARS-CoV-2 and infectious for human cells. Nature. 2022 Apr;604(7905):330-336. </a:t>
                </a:r>
                <a:endParaRPr kumimoji="1" lang="ja-JP" altLang="en-US" sz="1050" dirty="0"/>
              </a:p>
            </p:txBody>
          </p:sp>
        </p:grpSp>
        <p:sp>
          <p:nvSpPr>
            <p:cNvPr id="26" name="テキスト ボックス 25">
              <a:extLst>
                <a:ext uri="{FF2B5EF4-FFF2-40B4-BE49-F238E27FC236}">
                  <a16:creationId xmlns:a16="http://schemas.microsoft.com/office/drawing/2014/main" id="{08BB5D0C-FAC2-1049-7029-B64D44FD26F6}"/>
                </a:ext>
              </a:extLst>
            </p:cNvPr>
            <p:cNvSpPr txBox="1"/>
            <p:nvPr/>
          </p:nvSpPr>
          <p:spPr>
            <a:xfrm>
              <a:off x="2943191" y="4168645"/>
              <a:ext cx="840295" cy="369332"/>
            </a:xfrm>
            <a:prstGeom prst="rect">
              <a:avLst/>
            </a:prstGeom>
            <a:solidFill>
              <a:schemeClr val="bg1"/>
            </a:solidFill>
            <a:effectLst>
              <a:softEdge rad="63500"/>
            </a:effectLst>
          </p:spPr>
          <p:txBody>
            <a:bodyPr wrap="none" rtlCol="0">
              <a:spAutoFit/>
            </a:bodyPr>
            <a:lstStyle/>
            <a:p>
              <a:r>
                <a:rPr kumimoji="1" lang="ja-JP" altLang="en-US" b="1" dirty="0">
                  <a:solidFill>
                    <a:srgbClr val="00B0F0"/>
                  </a:solidFill>
                  <a:latin typeface="BIZ UDPゴシック" panose="020B0400000000000000" pitchFamily="50" charset="-128"/>
                  <a:ea typeface="BIZ UDPゴシック" panose="020B0400000000000000" pitchFamily="50" charset="-128"/>
                </a:rPr>
                <a:t>ラオス</a:t>
              </a:r>
            </a:p>
          </p:txBody>
        </p:sp>
      </p:grpSp>
    </p:spTree>
    <p:extLst>
      <p:ext uri="{BB962C8B-B14F-4D97-AF65-F5344CB8AC3E}">
        <p14:creationId xmlns:p14="http://schemas.microsoft.com/office/powerpoint/2010/main" val="3951869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D3AEA5E6-2A6A-3B5B-A49F-70FDCD498B3C}"/>
              </a:ext>
            </a:extLst>
          </p:cNvPr>
          <p:cNvSpPr/>
          <p:nvPr/>
        </p:nvSpPr>
        <p:spPr>
          <a:xfrm>
            <a:off x="0" y="0"/>
            <a:ext cx="12192000" cy="112733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テキスト ボックス 3">
            <a:extLst>
              <a:ext uri="{FF2B5EF4-FFF2-40B4-BE49-F238E27FC236}">
                <a16:creationId xmlns:a16="http://schemas.microsoft.com/office/drawing/2014/main" id="{80F7CFE2-5472-9796-7788-3CB5983753B2}"/>
              </a:ext>
            </a:extLst>
          </p:cNvPr>
          <p:cNvSpPr txBox="1"/>
          <p:nvPr/>
        </p:nvSpPr>
        <p:spPr>
          <a:xfrm>
            <a:off x="438558" y="237532"/>
            <a:ext cx="11314884" cy="707886"/>
          </a:xfrm>
          <a:prstGeom prst="rect">
            <a:avLst/>
          </a:prstGeom>
          <a:noFill/>
        </p:spPr>
        <p:txBody>
          <a:bodyPr wrap="square" rtlCol="0">
            <a:spAutoFit/>
          </a:bodyPr>
          <a:lstStyle/>
          <a:p>
            <a:pPr algn="ctr"/>
            <a:r>
              <a:rPr kumimoji="1" lang="en-US" altLang="ja-JP" sz="40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DARPA</a:t>
            </a:r>
            <a:r>
              <a:rPr kumimoji="1" lang="ja-JP" altLang="en-US" sz="40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への研究資金申請書「</a:t>
            </a:r>
            <a:r>
              <a:rPr kumimoji="1" lang="en-US" altLang="ja-JP" sz="40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Project</a:t>
            </a:r>
            <a:r>
              <a:rPr lang="ja-JP" altLang="en-US" sz="40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 </a:t>
            </a:r>
            <a:r>
              <a:rPr kumimoji="1" lang="en-US" altLang="ja-JP" sz="40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DEFUSE</a:t>
            </a:r>
            <a:r>
              <a:rPr kumimoji="1" lang="ja-JP" altLang="en-US" sz="40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a:t>
            </a:r>
          </a:p>
        </p:txBody>
      </p:sp>
      <p:sp>
        <p:nvSpPr>
          <p:cNvPr id="5" name="テキスト ボックス 4">
            <a:extLst>
              <a:ext uri="{FF2B5EF4-FFF2-40B4-BE49-F238E27FC236}">
                <a16:creationId xmlns:a16="http://schemas.microsoft.com/office/drawing/2014/main" id="{366E1EC9-F98F-30AA-B17A-FAC8E7BF5B5F}"/>
              </a:ext>
            </a:extLst>
          </p:cNvPr>
          <p:cNvSpPr txBox="1"/>
          <p:nvPr/>
        </p:nvSpPr>
        <p:spPr>
          <a:xfrm>
            <a:off x="4556374" y="1971047"/>
            <a:ext cx="6493962" cy="1138773"/>
          </a:xfrm>
          <a:prstGeom prst="rect">
            <a:avLst/>
          </a:prstGeom>
          <a:noFill/>
        </p:spPr>
        <p:txBody>
          <a:bodyPr wrap="square" rtlCol="0">
            <a:spAutoFit/>
          </a:bodyPr>
          <a:lstStyle/>
          <a:p>
            <a:r>
              <a:rPr kumimoji="1" lang="ja-JP" altLang="en-US" sz="2000" dirty="0">
                <a:latin typeface="Arial" panose="020B0604020202020204" pitchFamily="34" charset="0"/>
                <a:ea typeface="BIZ UDPゴシック" panose="020B0400000000000000" pitchFamily="50" charset="-128"/>
                <a:cs typeface="Arial" panose="020B0604020202020204" pitchFamily="34" charset="0"/>
              </a:rPr>
              <a:t>研究施設は</a:t>
            </a:r>
            <a:r>
              <a:rPr lang="en-US" altLang="ja-JP" sz="2400" dirty="0" err="1">
                <a:solidFill>
                  <a:srgbClr val="FF0000"/>
                </a:solidFill>
                <a:latin typeface="Arial" panose="020B0604020202020204" pitchFamily="34" charset="0"/>
                <a:ea typeface="BIZ UDPゴシック" panose="020B0400000000000000" pitchFamily="50" charset="-128"/>
                <a:cs typeface="Arial" panose="020B0604020202020204" pitchFamily="34" charset="0"/>
              </a:rPr>
              <a:t>EcoHealth</a:t>
            </a:r>
            <a:r>
              <a:rPr lang="en-US" altLang="ja-JP"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 Alliance</a:t>
            </a:r>
            <a:r>
              <a:rPr lang="ja-JP" altLang="en-US" sz="2000" dirty="0">
                <a:latin typeface="Arial" panose="020B0604020202020204" pitchFamily="34" charset="0"/>
                <a:ea typeface="BIZ UDPゴシック" panose="020B0400000000000000" pitchFamily="50" charset="-128"/>
                <a:cs typeface="Arial" panose="020B0604020202020204" pitchFamily="34" charset="0"/>
              </a:rPr>
              <a:t>がリード</a:t>
            </a:r>
            <a:endParaRPr lang="en-US" altLang="ja-JP" sz="2000" dirty="0">
              <a:latin typeface="Arial" panose="020B0604020202020204" pitchFamily="34" charset="0"/>
              <a:ea typeface="BIZ UDPゴシック" panose="020B0400000000000000" pitchFamily="50" charset="-128"/>
              <a:cs typeface="Arial" panose="020B0604020202020204" pitchFamily="34" charset="0"/>
            </a:endParaRPr>
          </a:p>
          <a:p>
            <a:r>
              <a:rPr lang="ja-JP" altLang="en-US" sz="2000" dirty="0">
                <a:latin typeface="Arial" panose="020B0604020202020204" pitchFamily="34" charset="0"/>
                <a:ea typeface="BIZ UDPゴシック" panose="020B0400000000000000" pitchFamily="50" charset="-128"/>
                <a:cs typeface="Arial" panose="020B0604020202020204" pitchFamily="34" charset="0"/>
              </a:rPr>
              <a:t>その他、</a:t>
            </a:r>
            <a:r>
              <a:rPr lang="en-US" altLang="ja-JP" sz="2000" dirty="0">
                <a:latin typeface="Arial" panose="020B0604020202020204" pitchFamily="34" charset="0"/>
                <a:ea typeface="BIZ UDPゴシック" panose="020B0400000000000000" pitchFamily="50" charset="-128"/>
                <a:cs typeface="Arial" panose="020B0604020202020204" pitchFamily="34" charset="0"/>
              </a:rPr>
              <a:t>North Carolina</a:t>
            </a:r>
            <a:r>
              <a:rPr lang="ja-JP" altLang="en-US" sz="2000" dirty="0">
                <a:latin typeface="Arial" panose="020B0604020202020204" pitchFamily="34" charset="0"/>
                <a:ea typeface="BIZ UDPゴシック" panose="020B0400000000000000" pitchFamily="50" charset="-128"/>
                <a:cs typeface="Arial" panose="020B0604020202020204" pitchFamily="34" charset="0"/>
              </a:rPr>
              <a:t>大学、武漢ウイルス研究所、ほか</a:t>
            </a:r>
            <a:endParaRPr lang="en-US" altLang="ja-JP" sz="2000" dirty="0">
              <a:latin typeface="Arial" panose="020B0604020202020204" pitchFamily="34" charset="0"/>
              <a:ea typeface="BIZ UDPゴシック" panose="020B0400000000000000" pitchFamily="50" charset="-128"/>
              <a:cs typeface="Arial" panose="020B0604020202020204" pitchFamily="34" charset="0"/>
            </a:endParaRPr>
          </a:p>
          <a:p>
            <a:r>
              <a:rPr lang="en-US" altLang="ja-JP" sz="2000" dirty="0">
                <a:latin typeface="Arial" panose="020B0604020202020204" pitchFamily="34" charset="0"/>
                <a:ea typeface="BIZ UDPゴシック" panose="020B0400000000000000" pitchFamily="50" charset="-128"/>
                <a:cs typeface="Arial" panose="020B0604020202020204" pitchFamily="34" charset="0"/>
              </a:rPr>
              <a:t>PI</a:t>
            </a:r>
            <a:r>
              <a:rPr lang="ja-JP" altLang="en-US" sz="2000" dirty="0">
                <a:latin typeface="Arial" panose="020B0604020202020204" pitchFamily="34" charset="0"/>
                <a:ea typeface="BIZ UDPゴシック" panose="020B0400000000000000" pitchFamily="50" charset="-128"/>
                <a:cs typeface="Arial" panose="020B0604020202020204" pitchFamily="34" charset="0"/>
              </a:rPr>
              <a:t>及び</a:t>
            </a:r>
            <a:r>
              <a:rPr lang="en-US" altLang="ja-JP" sz="2000" dirty="0">
                <a:latin typeface="Arial" panose="020B0604020202020204" pitchFamily="34" charset="0"/>
                <a:ea typeface="BIZ UDPゴシック" panose="020B0400000000000000" pitchFamily="50" charset="-128"/>
                <a:cs typeface="Arial" panose="020B0604020202020204" pitchFamily="34" charset="0"/>
              </a:rPr>
              <a:t>POC</a:t>
            </a:r>
            <a:r>
              <a:rPr lang="ja-JP" altLang="en-US" sz="2000" dirty="0">
                <a:latin typeface="Arial" panose="020B0604020202020204" pitchFamily="34" charset="0"/>
                <a:ea typeface="BIZ UDPゴシック" panose="020B0400000000000000" pitchFamily="50" charset="-128"/>
                <a:cs typeface="Arial" panose="020B0604020202020204" pitchFamily="34" charset="0"/>
              </a:rPr>
              <a:t>は</a:t>
            </a:r>
            <a:r>
              <a:rPr lang="en-US" altLang="ja-JP"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Peter </a:t>
            </a:r>
            <a:r>
              <a:rPr lang="en-US" altLang="ja-JP" sz="2400" dirty="0" err="1">
                <a:solidFill>
                  <a:srgbClr val="FF0000"/>
                </a:solidFill>
                <a:latin typeface="Arial" panose="020B0604020202020204" pitchFamily="34" charset="0"/>
                <a:ea typeface="BIZ UDPゴシック" panose="020B0400000000000000" pitchFamily="50" charset="-128"/>
                <a:cs typeface="Arial" panose="020B0604020202020204" pitchFamily="34" charset="0"/>
              </a:rPr>
              <a:t>Daszak</a:t>
            </a:r>
            <a:endParaRPr lang="en-US" altLang="ja-JP"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endParaRPr>
          </a:p>
        </p:txBody>
      </p:sp>
      <p:sp>
        <p:nvSpPr>
          <p:cNvPr id="6" name="テキスト ボックス 5">
            <a:extLst>
              <a:ext uri="{FF2B5EF4-FFF2-40B4-BE49-F238E27FC236}">
                <a16:creationId xmlns:a16="http://schemas.microsoft.com/office/drawing/2014/main" id="{EFB283FB-94D6-7EAA-8631-DBA77C40DFBA}"/>
              </a:ext>
            </a:extLst>
          </p:cNvPr>
          <p:cNvSpPr txBox="1"/>
          <p:nvPr/>
        </p:nvSpPr>
        <p:spPr>
          <a:xfrm>
            <a:off x="4579434" y="1175193"/>
            <a:ext cx="4610558" cy="830997"/>
          </a:xfrm>
          <a:prstGeom prst="rect">
            <a:avLst/>
          </a:prstGeom>
          <a:noFill/>
        </p:spPr>
        <p:txBody>
          <a:bodyPr wrap="none" rtlCol="0">
            <a:spAutoFit/>
          </a:bodyPr>
          <a:lstStyle/>
          <a:p>
            <a:r>
              <a:rPr kumimoji="1" lang="ja-JP" altLang="en-US" dirty="0">
                <a:latin typeface="Arial" panose="020B0604020202020204" pitchFamily="34" charset="0"/>
                <a:ea typeface="BIZ UDPゴシック" panose="020B0400000000000000" pitchFamily="50" charset="-128"/>
                <a:cs typeface="Arial" panose="020B0604020202020204" pitchFamily="34" charset="0"/>
              </a:rPr>
              <a:t>申請書の日付は、</a:t>
            </a:r>
            <a:r>
              <a:rPr kumimoji="1" lang="en-US" altLang="ja-JP"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2018</a:t>
            </a:r>
            <a:r>
              <a:rPr kumimoji="1" lang="ja-JP" altLang="en-US"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年</a:t>
            </a:r>
            <a:r>
              <a:rPr kumimoji="1" lang="en-US" altLang="ja-JP"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3</a:t>
            </a:r>
            <a:r>
              <a:rPr kumimoji="1" lang="ja-JP" altLang="en-US"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月</a:t>
            </a:r>
            <a:r>
              <a:rPr kumimoji="1" lang="en-US" altLang="ja-JP"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24</a:t>
            </a:r>
            <a:r>
              <a:rPr kumimoji="1" lang="ja-JP" altLang="en-US"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日</a:t>
            </a:r>
            <a:endParaRPr kumimoji="1" lang="en-US" altLang="ja-JP"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endParaRPr>
          </a:p>
          <a:p>
            <a:r>
              <a:rPr kumimoji="1" lang="ja-JP" altLang="en-US"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（新型コロナパンデミックの前年）</a:t>
            </a:r>
          </a:p>
        </p:txBody>
      </p:sp>
      <p:sp>
        <p:nvSpPr>
          <p:cNvPr id="8" name="テキスト ボックス 7">
            <a:extLst>
              <a:ext uri="{FF2B5EF4-FFF2-40B4-BE49-F238E27FC236}">
                <a16:creationId xmlns:a16="http://schemas.microsoft.com/office/drawing/2014/main" id="{682F6497-C007-2AA2-49A6-69EF980C418A}"/>
              </a:ext>
            </a:extLst>
          </p:cNvPr>
          <p:cNvSpPr txBox="1"/>
          <p:nvPr/>
        </p:nvSpPr>
        <p:spPr>
          <a:xfrm>
            <a:off x="4579434" y="3452380"/>
            <a:ext cx="7468108" cy="1138773"/>
          </a:xfrm>
          <a:prstGeom prst="rect">
            <a:avLst/>
          </a:prstGeom>
          <a:noFill/>
        </p:spPr>
        <p:txBody>
          <a:bodyPr wrap="square" rtlCol="0">
            <a:spAutoFit/>
          </a:bodyPr>
          <a:lstStyle/>
          <a:p>
            <a:r>
              <a:rPr kumimoji="1" lang="en-US" altLang="ja-JP" sz="2000" dirty="0">
                <a:latin typeface="Arial" panose="020B0604020202020204" pitchFamily="34" charset="0"/>
                <a:ea typeface="BIZ UDPゴシック" panose="020B0400000000000000" pitchFamily="50" charset="-128"/>
                <a:cs typeface="Arial" panose="020B0604020202020204" pitchFamily="34" charset="0"/>
              </a:rPr>
              <a:t>Machine-learning genotype-phenotype models</a:t>
            </a:r>
            <a:r>
              <a:rPr kumimoji="1" lang="ja-JP" altLang="en-US" sz="2000" dirty="0">
                <a:latin typeface="Arial" panose="020B0604020202020204" pitchFamily="34" charset="0"/>
                <a:ea typeface="BIZ UDPゴシック" panose="020B0400000000000000" pitchFamily="50" charset="-128"/>
                <a:cs typeface="Arial" panose="020B0604020202020204" pitchFamily="34" charset="0"/>
              </a:rPr>
              <a:t>を利用</a:t>
            </a:r>
            <a:endParaRPr kumimoji="1" lang="en-US" altLang="ja-JP" sz="2000" dirty="0">
              <a:latin typeface="Arial" panose="020B0604020202020204" pitchFamily="34" charset="0"/>
              <a:ea typeface="BIZ UDPゴシック" panose="020B0400000000000000" pitchFamily="50" charset="-128"/>
              <a:cs typeface="Arial" panose="020B0604020202020204" pitchFamily="34" charset="0"/>
            </a:endParaRPr>
          </a:p>
          <a:p>
            <a:r>
              <a:rPr lang="ja-JP" altLang="en-US" sz="2000" dirty="0">
                <a:latin typeface="Arial" panose="020B0604020202020204" pitchFamily="34" charset="0"/>
                <a:ea typeface="BIZ UDPゴシック" panose="020B0400000000000000" pitchFamily="50" charset="-128"/>
                <a:cs typeface="Arial" panose="020B0604020202020204" pitchFamily="34" charset="0"/>
              </a:rPr>
              <a:t>収集したすべてのサンプルで</a:t>
            </a:r>
            <a:r>
              <a:rPr lang="ja-JP" altLang="en-US"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ウイルスのテスト</a:t>
            </a:r>
            <a:r>
              <a:rPr lang="ja-JP" altLang="en-US" sz="2000" dirty="0">
                <a:latin typeface="Arial" panose="020B0604020202020204" pitchFamily="34" charset="0"/>
                <a:ea typeface="BIZ UDPゴシック" panose="020B0400000000000000" pitchFamily="50" charset="-128"/>
                <a:cs typeface="Arial" panose="020B0604020202020204" pitchFamily="34" charset="0"/>
              </a:rPr>
              <a:t>、ウイルス結合の測定とヒト化マウス使用研究（</a:t>
            </a:r>
            <a:r>
              <a:rPr lang="ja-JP" altLang="en-US"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武漢ウイルス研究所</a:t>
            </a:r>
            <a:r>
              <a:rPr lang="ja-JP" altLang="en-US" sz="2000" dirty="0">
                <a:latin typeface="Arial" panose="020B0604020202020204" pitchFamily="34" charset="0"/>
                <a:ea typeface="BIZ UDPゴシック" panose="020B0400000000000000" pitchFamily="50" charset="-128"/>
                <a:cs typeface="Arial" panose="020B0604020202020204" pitchFamily="34" charset="0"/>
              </a:rPr>
              <a:t>での分担）</a:t>
            </a:r>
            <a:endParaRPr lang="en-US" altLang="ja-JP" sz="2000" dirty="0">
              <a:latin typeface="Arial" panose="020B0604020202020204" pitchFamily="34" charset="0"/>
              <a:ea typeface="BIZ UDPゴシック" panose="020B0400000000000000" pitchFamily="50" charset="-128"/>
              <a:cs typeface="Arial" panose="020B0604020202020204" pitchFamily="34" charset="0"/>
            </a:endParaRPr>
          </a:p>
        </p:txBody>
      </p:sp>
      <p:sp>
        <p:nvSpPr>
          <p:cNvPr id="9" name="テキスト ボックス 8">
            <a:extLst>
              <a:ext uri="{FF2B5EF4-FFF2-40B4-BE49-F238E27FC236}">
                <a16:creationId xmlns:a16="http://schemas.microsoft.com/office/drawing/2014/main" id="{745D0015-0C37-4BED-72AE-0F0AF6DF997E}"/>
              </a:ext>
            </a:extLst>
          </p:cNvPr>
          <p:cNvSpPr txBox="1"/>
          <p:nvPr/>
        </p:nvSpPr>
        <p:spPr>
          <a:xfrm>
            <a:off x="4556374" y="4679677"/>
            <a:ext cx="7082162" cy="1877437"/>
          </a:xfrm>
          <a:prstGeom prst="rect">
            <a:avLst/>
          </a:prstGeom>
          <a:noFill/>
        </p:spPr>
        <p:txBody>
          <a:bodyPr wrap="square" rtlCol="0">
            <a:spAutoFit/>
          </a:bodyPr>
          <a:lstStyle/>
          <a:p>
            <a:r>
              <a:rPr lang="ja-JP" altLang="en-US" sz="2000" dirty="0">
                <a:latin typeface="Arial" panose="020B0604020202020204" pitchFamily="34" charset="0"/>
                <a:ea typeface="BIZ UDPゴシック" panose="020B0400000000000000" pitchFamily="50" charset="-128"/>
                <a:cs typeface="Arial" panose="020B0604020202020204" pitchFamily="34" charset="0"/>
              </a:rPr>
              <a:t>（実験計画）</a:t>
            </a:r>
            <a:endParaRPr lang="en-US" altLang="ja-JP" sz="2000" dirty="0">
              <a:latin typeface="Arial" panose="020B0604020202020204" pitchFamily="34" charset="0"/>
              <a:ea typeface="BIZ UDPゴシック" panose="020B0400000000000000" pitchFamily="50" charset="-128"/>
              <a:cs typeface="Arial" panose="020B0604020202020204" pitchFamily="34" charset="0"/>
            </a:endParaRPr>
          </a:p>
          <a:p>
            <a:pPr marL="180975" indent="-180975">
              <a:buFont typeface="Arial" panose="020B0604020202020204" pitchFamily="34" charset="0"/>
              <a:buChar char="•"/>
            </a:pPr>
            <a:r>
              <a:rPr lang="ja-JP" altLang="en-US"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フリン切断部位</a:t>
            </a:r>
            <a:r>
              <a:rPr lang="ja-JP" altLang="en-US" sz="2000" dirty="0">
                <a:latin typeface="Arial" panose="020B0604020202020204" pitchFamily="34" charset="0"/>
                <a:ea typeface="BIZ UDPゴシック" panose="020B0400000000000000" pitchFamily="50" charset="-128"/>
                <a:cs typeface="Arial" panose="020B0604020202020204" pitchFamily="34" charset="0"/>
              </a:rPr>
              <a:t>の予測</a:t>
            </a:r>
            <a:endParaRPr kumimoji="1" lang="en-US" altLang="ja-JP" sz="2000" dirty="0">
              <a:latin typeface="Arial" panose="020B0604020202020204" pitchFamily="34" charset="0"/>
              <a:ea typeface="BIZ UDPゴシック" panose="020B0400000000000000" pitchFamily="50" charset="-128"/>
              <a:cs typeface="Arial" panose="020B0604020202020204" pitchFamily="34" charset="0"/>
            </a:endParaRPr>
          </a:p>
          <a:p>
            <a:pPr marL="180975" indent="-180975">
              <a:buFont typeface="Arial" panose="020B0604020202020204" pitchFamily="34" charset="0"/>
              <a:buChar char="•"/>
            </a:pPr>
            <a:r>
              <a:rPr kumimoji="1" lang="ja-JP" altLang="en-US"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ヒト特異的切断部位</a:t>
            </a:r>
            <a:r>
              <a:rPr kumimoji="1" lang="ja-JP" altLang="en-US" sz="20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を導入</a:t>
            </a:r>
            <a:r>
              <a:rPr kumimoji="1" lang="ja-JP" altLang="en-US" sz="2000" dirty="0">
                <a:latin typeface="Arial" panose="020B0604020202020204" pitchFamily="34" charset="0"/>
                <a:ea typeface="BIZ UDPゴシック" panose="020B0400000000000000" pitchFamily="50" charset="-128"/>
                <a:cs typeface="Arial" panose="020B0604020202020204" pitchFamily="34" charset="0"/>
              </a:rPr>
              <a:t>しウイルスの増殖性を見る</a:t>
            </a:r>
            <a:endParaRPr kumimoji="1" lang="en-US" altLang="ja-JP" sz="2000" dirty="0">
              <a:latin typeface="Arial" panose="020B0604020202020204" pitchFamily="34" charset="0"/>
              <a:ea typeface="BIZ UDPゴシック" panose="020B0400000000000000" pitchFamily="50" charset="-128"/>
              <a:cs typeface="Arial" panose="020B0604020202020204" pitchFamily="34" charset="0"/>
            </a:endParaRPr>
          </a:p>
          <a:p>
            <a:pPr marL="180975" indent="-180975">
              <a:buFont typeface="Arial" panose="020B0604020202020204" pitchFamily="34" charset="0"/>
              <a:buChar char="•"/>
            </a:pPr>
            <a:r>
              <a:rPr lang="ja-JP" altLang="en-US"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機能的タンパク切断部位</a:t>
            </a:r>
            <a:r>
              <a:rPr lang="ja-JP" altLang="en-US" sz="2000" dirty="0">
                <a:latin typeface="Arial" panose="020B0604020202020204" pitchFamily="34" charset="0"/>
                <a:ea typeface="BIZ UDPゴシック" panose="020B0400000000000000" pitchFamily="50" charset="-128"/>
                <a:cs typeface="Arial" panose="020B0604020202020204" pitchFamily="34" charset="0"/>
              </a:rPr>
              <a:t>を持つ</a:t>
            </a:r>
            <a:r>
              <a:rPr lang="ja-JP" altLang="en-US"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ハイリスク</a:t>
            </a:r>
            <a:r>
              <a:rPr lang="en-US" altLang="ja-JP" sz="2400" dirty="0" err="1">
                <a:solidFill>
                  <a:srgbClr val="FF0000"/>
                </a:solidFill>
                <a:latin typeface="Arial" panose="020B0604020202020204" pitchFamily="34" charset="0"/>
                <a:ea typeface="BIZ UDPゴシック" panose="020B0400000000000000" pitchFamily="50" charset="-128"/>
                <a:cs typeface="Arial" panose="020B0604020202020204" pitchFamily="34" charset="0"/>
              </a:rPr>
              <a:t>SARSr</a:t>
            </a:r>
            <a:r>
              <a:rPr lang="en-US" altLang="ja-JP"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-CoV</a:t>
            </a:r>
            <a:r>
              <a:rPr lang="ja-JP" altLang="en-US" sz="2000" dirty="0">
                <a:latin typeface="Arial" panose="020B0604020202020204" pitchFamily="34" charset="0"/>
                <a:ea typeface="BIZ UDPゴシック" panose="020B0400000000000000" pitchFamily="50" charset="-128"/>
                <a:cs typeface="Arial" panose="020B0604020202020204" pitchFamily="34" charset="0"/>
              </a:rPr>
              <a:t>の塩基配列を調べ、これらの変化を</a:t>
            </a:r>
            <a:r>
              <a:rPr lang="ja-JP" altLang="en-US"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ウイルスに導入</a:t>
            </a:r>
            <a:endParaRPr kumimoji="1" lang="ja-JP" altLang="en-US" sz="2000" dirty="0">
              <a:latin typeface="Arial" panose="020B0604020202020204" pitchFamily="34" charset="0"/>
              <a:ea typeface="BIZ UDPゴシック" panose="020B0400000000000000" pitchFamily="50" charset="-128"/>
              <a:cs typeface="Arial" panose="020B0604020202020204" pitchFamily="34" charset="0"/>
            </a:endParaRPr>
          </a:p>
        </p:txBody>
      </p:sp>
      <p:pic>
        <p:nvPicPr>
          <p:cNvPr id="11" name="図 10">
            <a:extLst>
              <a:ext uri="{FF2B5EF4-FFF2-40B4-BE49-F238E27FC236}">
                <a16:creationId xmlns:a16="http://schemas.microsoft.com/office/drawing/2014/main" id="{3A9C0DF8-89DB-543D-6F6E-41C6025018BF}"/>
              </a:ext>
            </a:extLst>
          </p:cNvPr>
          <p:cNvPicPr>
            <a:picLocks noChangeAspect="1"/>
          </p:cNvPicPr>
          <p:nvPr/>
        </p:nvPicPr>
        <p:blipFill>
          <a:blip r:embed="rId3"/>
          <a:stretch>
            <a:fillRect/>
          </a:stretch>
        </p:blipFill>
        <p:spPr>
          <a:xfrm>
            <a:off x="144458" y="1115120"/>
            <a:ext cx="4324672" cy="5452183"/>
          </a:xfrm>
          <a:prstGeom prst="rect">
            <a:avLst/>
          </a:prstGeom>
        </p:spPr>
      </p:pic>
      <p:sp>
        <p:nvSpPr>
          <p:cNvPr id="13" name="テキスト ボックス 12">
            <a:extLst>
              <a:ext uri="{FF2B5EF4-FFF2-40B4-BE49-F238E27FC236}">
                <a16:creationId xmlns:a16="http://schemas.microsoft.com/office/drawing/2014/main" id="{5687F93C-86BB-043F-AAC6-2BE874C8C9B6}"/>
              </a:ext>
            </a:extLst>
          </p:cNvPr>
          <p:cNvSpPr txBox="1"/>
          <p:nvPr/>
        </p:nvSpPr>
        <p:spPr>
          <a:xfrm>
            <a:off x="4399689" y="3047639"/>
            <a:ext cx="7578412" cy="369332"/>
          </a:xfrm>
          <a:prstGeom prst="rect">
            <a:avLst/>
          </a:prstGeom>
          <a:noFill/>
        </p:spPr>
        <p:txBody>
          <a:bodyPr wrap="square" rtlCol="0">
            <a:spAutoFit/>
          </a:bodyPr>
          <a:lstStyle/>
          <a:p>
            <a:r>
              <a:rPr kumimoji="1" lang="en-US" altLang="ja-JP" dirty="0">
                <a:solidFill>
                  <a:srgbClr val="0066CC"/>
                </a:solidFill>
                <a:latin typeface="Arial" panose="020B0604020202020204" pitchFamily="34" charset="0"/>
                <a:ea typeface="BIZ UDPゴシック" panose="020B0400000000000000" pitchFamily="50" charset="-128"/>
                <a:cs typeface="Arial" panose="020B0604020202020204" pitchFamily="34" charset="0"/>
              </a:rPr>
              <a:t>※Peter </a:t>
            </a:r>
            <a:r>
              <a:rPr kumimoji="1" lang="en-US" altLang="ja-JP" dirty="0" err="1">
                <a:solidFill>
                  <a:srgbClr val="0066CC"/>
                </a:solidFill>
                <a:latin typeface="Arial" panose="020B0604020202020204" pitchFamily="34" charset="0"/>
                <a:ea typeface="BIZ UDPゴシック" panose="020B0400000000000000" pitchFamily="50" charset="-128"/>
                <a:cs typeface="Arial" panose="020B0604020202020204" pitchFamily="34" charset="0"/>
              </a:rPr>
              <a:t>Daszak</a:t>
            </a:r>
            <a:r>
              <a:rPr kumimoji="1" lang="ja-JP" altLang="en-US" dirty="0">
                <a:solidFill>
                  <a:srgbClr val="0066CC"/>
                </a:solidFill>
                <a:latin typeface="Arial" panose="020B0604020202020204" pitchFamily="34" charset="0"/>
                <a:ea typeface="BIZ UDPゴシック" panose="020B0400000000000000" pitchFamily="50" charset="-128"/>
                <a:cs typeface="Arial" panose="020B0604020202020204" pitchFamily="34" charset="0"/>
              </a:rPr>
              <a:t>だけが</a:t>
            </a:r>
            <a:r>
              <a:rPr kumimoji="1" lang="en-US" altLang="ja-JP" dirty="0">
                <a:solidFill>
                  <a:srgbClr val="0066CC"/>
                </a:solidFill>
                <a:latin typeface="Arial" panose="020B0604020202020204" pitchFamily="34" charset="0"/>
                <a:ea typeface="BIZ UDPゴシック" panose="020B0400000000000000" pitchFamily="50" charset="-128"/>
                <a:cs typeface="Arial" panose="020B0604020202020204" pitchFamily="34" charset="0"/>
              </a:rPr>
              <a:t>WHO</a:t>
            </a:r>
            <a:r>
              <a:rPr kumimoji="1" lang="ja-JP" altLang="en-US" dirty="0">
                <a:solidFill>
                  <a:srgbClr val="0066CC"/>
                </a:solidFill>
                <a:latin typeface="Arial" panose="020B0604020202020204" pitchFamily="34" charset="0"/>
                <a:ea typeface="BIZ UDPゴシック" panose="020B0400000000000000" pitchFamily="50" charset="-128"/>
                <a:cs typeface="Arial" panose="020B0604020202020204" pitchFamily="34" charset="0"/>
              </a:rPr>
              <a:t>の武漢査察（</a:t>
            </a:r>
            <a:r>
              <a:rPr kumimoji="1" lang="en-US" altLang="ja-JP" dirty="0">
                <a:solidFill>
                  <a:srgbClr val="0066CC"/>
                </a:solidFill>
                <a:latin typeface="Arial" panose="020B0604020202020204" pitchFamily="34" charset="0"/>
                <a:ea typeface="BIZ UDPゴシック" panose="020B0400000000000000" pitchFamily="50" charset="-128"/>
                <a:cs typeface="Arial" panose="020B0604020202020204" pitchFamily="34" charset="0"/>
              </a:rPr>
              <a:t>2021</a:t>
            </a:r>
            <a:r>
              <a:rPr kumimoji="1" lang="ja-JP" altLang="en-US" dirty="0">
                <a:solidFill>
                  <a:srgbClr val="0066CC"/>
                </a:solidFill>
                <a:latin typeface="Arial" panose="020B0604020202020204" pitchFamily="34" charset="0"/>
                <a:ea typeface="BIZ UDPゴシック" panose="020B0400000000000000" pitchFamily="50" charset="-128"/>
                <a:cs typeface="Arial" panose="020B0604020202020204" pitchFamily="34" charset="0"/>
              </a:rPr>
              <a:t>年）に米国人として許された</a:t>
            </a:r>
          </a:p>
        </p:txBody>
      </p:sp>
      <p:sp>
        <p:nvSpPr>
          <p:cNvPr id="3" name="スライド番号プレースホルダー 5">
            <a:extLst>
              <a:ext uri="{FF2B5EF4-FFF2-40B4-BE49-F238E27FC236}">
                <a16:creationId xmlns:a16="http://schemas.microsoft.com/office/drawing/2014/main" id="{73116EAA-23D1-6A91-6F26-0D7814C6DA7C}"/>
              </a:ext>
            </a:extLst>
          </p:cNvPr>
          <p:cNvSpPr>
            <a:spLocks noGrp="1"/>
          </p:cNvSpPr>
          <p:nvPr>
            <p:ph type="sldNum" sz="quarter" idx="12"/>
          </p:nvPr>
        </p:nvSpPr>
        <p:spPr>
          <a:xfrm>
            <a:off x="9342700" y="6401345"/>
            <a:ext cx="2743200" cy="365125"/>
          </a:xfrm>
        </p:spPr>
        <p:txBody>
          <a:bodyPr/>
          <a:lstStyle/>
          <a:p>
            <a:fld id="{76BB34C5-7150-4B15-ABEB-53495ED0737E}" type="slidenum">
              <a:rPr kumimoji="1" lang="ja-JP" altLang="en-US" sz="1800" b="1" smtClean="0">
                <a:latin typeface="Arial" panose="020B0604020202020204" pitchFamily="34" charset="0"/>
                <a:cs typeface="Arial" panose="020B0604020202020204" pitchFamily="34" charset="0"/>
              </a:rPr>
              <a:t>11</a:t>
            </a:fld>
            <a:endParaRPr kumimoji="1" lang="ja-JP" altLang="en-US"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2398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0761B03B-F91D-795B-B6F5-79729C6D9A85}"/>
              </a:ext>
            </a:extLst>
          </p:cNvPr>
          <p:cNvSpPr/>
          <p:nvPr/>
        </p:nvSpPr>
        <p:spPr>
          <a:xfrm>
            <a:off x="0" y="0"/>
            <a:ext cx="12191998" cy="118829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12" name="グループ化 11">
            <a:extLst>
              <a:ext uri="{FF2B5EF4-FFF2-40B4-BE49-F238E27FC236}">
                <a16:creationId xmlns:a16="http://schemas.microsoft.com/office/drawing/2014/main" id="{2BF6DD93-8100-19BA-545B-B047FF7B2368}"/>
              </a:ext>
            </a:extLst>
          </p:cNvPr>
          <p:cNvGrpSpPr/>
          <p:nvPr/>
        </p:nvGrpSpPr>
        <p:grpSpPr>
          <a:xfrm>
            <a:off x="7516892" y="1223033"/>
            <a:ext cx="4589721" cy="2966200"/>
            <a:chOff x="-95693" y="-1055308"/>
            <a:chExt cx="12192000" cy="8359132"/>
          </a:xfrm>
        </p:grpSpPr>
        <p:pic>
          <p:nvPicPr>
            <p:cNvPr id="10" name="図 9">
              <a:extLst>
                <a:ext uri="{FF2B5EF4-FFF2-40B4-BE49-F238E27FC236}">
                  <a16:creationId xmlns:a16="http://schemas.microsoft.com/office/drawing/2014/main" id="{372A442B-E96A-619F-642C-BEAA4BB39220}"/>
                </a:ext>
              </a:extLst>
            </p:cNvPr>
            <p:cNvPicPr>
              <a:picLocks noChangeAspect="1"/>
            </p:cNvPicPr>
            <p:nvPr/>
          </p:nvPicPr>
          <p:blipFill>
            <a:blip r:embed="rId2"/>
            <a:stretch>
              <a:fillRect/>
            </a:stretch>
          </p:blipFill>
          <p:spPr>
            <a:xfrm>
              <a:off x="-95693" y="2416370"/>
              <a:ext cx="12192000" cy="4887454"/>
            </a:xfrm>
            <a:prstGeom prst="rect">
              <a:avLst/>
            </a:prstGeom>
          </p:spPr>
        </p:pic>
        <p:pic>
          <p:nvPicPr>
            <p:cNvPr id="11" name="図 10">
              <a:extLst>
                <a:ext uri="{FF2B5EF4-FFF2-40B4-BE49-F238E27FC236}">
                  <a16:creationId xmlns:a16="http://schemas.microsoft.com/office/drawing/2014/main" id="{C17D236C-1A17-6E9D-4DCA-CAEE3041BD7E}"/>
                </a:ext>
              </a:extLst>
            </p:cNvPr>
            <p:cNvPicPr>
              <a:picLocks noChangeAspect="1"/>
            </p:cNvPicPr>
            <p:nvPr/>
          </p:nvPicPr>
          <p:blipFill>
            <a:blip r:embed="rId3"/>
            <a:stretch>
              <a:fillRect/>
            </a:stretch>
          </p:blipFill>
          <p:spPr>
            <a:xfrm>
              <a:off x="-95693" y="-1055308"/>
              <a:ext cx="12192000" cy="4365285"/>
            </a:xfrm>
            <a:prstGeom prst="rect">
              <a:avLst/>
            </a:prstGeom>
          </p:spPr>
        </p:pic>
      </p:grpSp>
      <p:sp>
        <p:nvSpPr>
          <p:cNvPr id="13" name="テキスト ボックス 12">
            <a:extLst>
              <a:ext uri="{FF2B5EF4-FFF2-40B4-BE49-F238E27FC236}">
                <a16:creationId xmlns:a16="http://schemas.microsoft.com/office/drawing/2014/main" id="{0024F598-FDD3-3BFF-7CD8-24BBEC320ABB}"/>
              </a:ext>
            </a:extLst>
          </p:cNvPr>
          <p:cNvSpPr txBox="1"/>
          <p:nvPr/>
        </p:nvSpPr>
        <p:spPr>
          <a:xfrm>
            <a:off x="7729869" y="1396666"/>
            <a:ext cx="1863011" cy="400110"/>
          </a:xfrm>
          <a:prstGeom prst="rect">
            <a:avLst/>
          </a:prstGeom>
          <a:noFill/>
        </p:spPr>
        <p:txBody>
          <a:bodyPr wrap="none" rtlCol="0">
            <a:spAutoFit/>
          </a:bodyPr>
          <a:lstStyle/>
          <a:p>
            <a:r>
              <a:rPr lang="ja-JP" altLang="en-US" sz="2000" dirty="0">
                <a:solidFill>
                  <a:schemeClr val="bg1"/>
                </a:solidFill>
                <a:latin typeface="BIZ UDPゴシック" panose="020B0400000000000000" pitchFamily="50" charset="-128"/>
                <a:ea typeface="BIZ UDPゴシック" panose="020B0400000000000000" pitchFamily="50" charset="-128"/>
              </a:rPr>
              <a:t>ボツリヌス毒素</a:t>
            </a:r>
            <a:endParaRPr kumimoji="1" lang="ja-JP" altLang="en-US" sz="2000" dirty="0">
              <a:solidFill>
                <a:schemeClr val="bg1"/>
              </a:solidFill>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16215227-A579-8920-0BE6-C58EA78B1844}"/>
              </a:ext>
            </a:extLst>
          </p:cNvPr>
          <p:cNvSpPr txBox="1"/>
          <p:nvPr/>
        </p:nvSpPr>
        <p:spPr>
          <a:xfrm>
            <a:off x="235282" y="4207626"/>
            <a:ext cx="11311675" cy="830997"/>
          </a:xfrm>
          <a:prstGeom prst="rect">
            <a:avLst/>
          </a:prstGeom>
          <a:noFill/>
        </p:spPr>
        <p:txBody>
          <a:bodyPr wrap="square" rtlCol="0">
            <a:spAutoFit/>
          </a:bodyPr>
          <a:lstStyle/>
          <a:p>
            <a:r>
              <a:rPr lang="en-US" altLang="ja-JP" sz="2400" dirty="0">
                <a:solidFill>
                  <a:srgbClr val="0066CC"/>
                </a:solidFill>
                <a:latin typeface="BIZ UDPゴシック" panose="020B0400000000000000" pitchFamily="50" charset="-128"/>
                <a:ea typeface="BIZ UDPゴシック" panose="020B0400000000000000" pitchFamily="50" charset="-128"/>
              </a:rPr>
              <a:t>AI</a:t>
            </a:r>
            <a:r>
              <a:rPr lang="ja-JP" altLang="en-US" sz="2400" dirty="0">
                <a:solidFill>
                  <a:srgbClr val="0066CC"/>
                </a:solidFill>
                <a:latin typeface="BIZ UDPゴシック" panose="020B0400000000000000" pitchFamily="50" charset="-128"/>
                <a:ea typeface="BIZ UDPゴシック" panose="020B0400000000000000" pitchFamily="50" charset="-128"/>
              </a:rPr>
              <a:t>ツール</a:t>
            </a:r>
            <a:r>
              <a:rPr lang="ja-JP" altLang="en-US" sz="2000" dirty="0">
                <a:latin typeface="BIZ UDPゴシック" panose="020B0400000000000000" pitchFamily="50" charset="-128"/>
                <a:ea typeface="BIZ UDPゴシック" panose="020B0400000000000000" pitchFamily="50" charset="-128"/>
              </a:rPr>
              <a:t>を生物テロリスト志向の存在として使い、リシン、ボツリヌス毒素、志賀毒素などの致死性の毒素を模倣できる</a:t>
            </a:r>
            <a:r>
              <a:rPr lang="ja-JP" altLang="en-US" sz="2400" dirty="0">
                <a:solidFill>
                  <a:srgbClr val="0066CC"/>
                </a:solidFill>
                <a:latin typeface="BIZ UDPゴシック" panose="020B0400000000000000" pitchFamily="50" charset="-128"/>
                <a:ea typeface="BIZ UDPゴシック" panose="020B0400000000000000" pitchFamily="50" charset="-128"/>
              </a:rPr>
              <a:t>タンパク質のデジタル設計図を作成</a:t>
            </a:r>
            <a:endParaRPr kumimoji="1" lang="ja-JP" altLang="en-US" sz="2400" dirty="0">
              <a:solidFill>
                <a:srgbClr val="0066CC"/>
              </a:solidFill>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15A9A030-FD19-9CC9-7186-8137FBBBAE39}"/>
              </a:ext>
            </a:extLst>
          </p:cNvPr>
          <p:cNvSpPr txBox="1"/>
          <p:nvPr/>
        </p:nvSpPr>
        <p:spPr>
          <a:xfrm>
            <a:off x="235283" y="5624823"/>
            <a:ext cx="8426390" cy="1138773"/>
          </a:xfrm>
          <a:prstGeom prst="rect">
            <a:avLst/>
          </a:prstGeom>
          <a:noFill/>
        </p:spPr>
        <p:txBody>
          <a:bodyPr wrap="square" rtlCol="0">
            <a:spAutoFit/>
          </a:bodyPr>
          <a:lstStyle/>
          <a:p>
            <a:r>
              <a:rPr lang="ja-JP" altLang="en-US" sz="2400" dirty="0">
                <a:solidFill>
                  <a:schemeClr val="accent5"/>
                </a:solidFill>
                <a:latin typeface="BIZ UDPゴシック" panose="020B0400000000000000" pitchFamily="50" charset="-128"/>
                <a:ea typeface="BIZ UDPゴシック" panose="020B0400000000000000" pitchFamily="50" charset="-128"/>
              </a:rPr>
              <a:t>核酸合成企業</a:t>
            </a:r>
            <a:r>
              <a:rPr lang="ja-JP" altLang="en-US" sz="2000" dirty="0">
                <a:latin typeface="BIZ UDPゴシック" panose="020B0400000000000000" pitchFamily="50" charset="-128"/>
                <a:ea typeface="BIZ UDPゴシック" panose="020B0400000000000000" pitchFamily="50" charset="-128"/>
              </a:rPr>
              <a:t>：問題配列検出のためのスクリーニングソフトウェアを使用</a:t>
            </a:r>
            <a:endParaRPr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しかし、このソフトウェアが</a:t>
            </a:r>
            <a:r>
              <a:rPr lang="en-US" altLang="ja-JP" sz="2400" dirty="0">
                <a:solidFill>
                  <a:srgbClr val="FF0000"/>
                </a:solidFill>
                <a:latin typeface="BIZ UDPゴシック" panose="020B0400000000000000" pitchFamily="50" charset="-128"/>
                <a:ea typeface="BIZ UDPゴシック" panose="020B0400000000000000" pitchFamily="50" charset="-128"/>
              </a:rPr>
              <a:t>AI</a:t>
            </a:r>
            <a:r>
              <a:rPr lang="ja-JP" altLang="en-US" sz="2400" dirty="0">
                <a:solidFill>
                  <a:srgbClr val="FF0000"/>
                </a:solidFill>
                <a:latin typeface="BIZ UDPゴシック" panose="020B0400000000000000" pitchFamily="50" charset="-128"/>
                <a:ea typeface="BIZ UDPゴシック" panose="020B0400000000000000" pitchFamily="50" charset="-128"/>
              </a:rPr>
              <a:t>設計の多くの遺伝子を検出できず</a:t>
            </a:r>
            <a:endParaRPr lang="en-US" altLang="ja-JP" sz="2400" dirty="0">
              <a:solidFill>
                <a:srgbClr val="FF0000"/>
              </a:solidFill>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（あるツールは潜在的な毒素の</a:t>
            </a:r>
            <a:r>
              <a:rPr lang="en-US" altLang="ja-JP" sz="2000" dirty="0">
                <a:latin typeface="BIZ UDPゴシック" panose="020B0400000000000000" pitchFamily="50" charset="-128"/>
                <a:ea typeface="BIZ UDPゴシック" panose="020B0400000000000000" pitchFamily="50" charset="-128"/>
              </a:rPr>
              <a:t>75%</a:t>
            </a:r>
            <a:r>
              <a:rPr lang="ja-JP" altLang="en-US" sz="2000" dirty="0">
                <a:latin typeface="BIZ UDPゴシック" panose="020B0400000000000000" pitchFamily="50" charset="-128"/>
                <a:ea typeface="BIZ UDPゴシック" panose="020B0400000000000000" pitchFamily="50" charset="-128"/>
              </a:rPr>
              <a:t>以上を検出できず）</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5" name="スライド番号プレースホルダー 1">
            <a:extLst>
              <a:ext uri="{FF2B5EF4-FFF2-40B4-BE49-F238E27FC236}">
                <a16:creationId xmlns:a16="http://schemas.microsoft.com/office/drawing/2014/main" id="{F0132DEC-E11E-6E38-9A9B-F850830D8E51}"/>
              </a:ext>
            </a:extLst>
          </p:cNvPr>
          <p:cNvSpPr txBox="1">
            <a:spLocks/>
          </p:cNvSpPr>
          <p:nvPr/>
        </p:nvSpPr>
        <p:spPr>
          <a:xfrm>
            <a:off x="10014663" y="6355918"/>
            <a:ext cx="2063750" cy="457200"/>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A1FAC9C0-085C-4BB2-8CDC-980698F296F6}" type="slidenum">
              <a:rPr lang="en-US" altLang="ja-JP" sz="1800" b="1" smtClean="0">
                <a:solidFill>
                  <a:schemeClr val="bg1">
                    <a:lumMod val="50000"/>
                  </a:schemeClr>
                </a:solidFill>
                <a:latin typeface="Arial" panose="020B0604020202020204" pitchFamily="34" charset="0"/>
                <a:cs typeface="Arial" panose="020B0604020202020204" pitchFamily="34" charset="0"/>
              </a:rPr>
              <a:pPr>
                <a:defRPr/>
              </a:pPr>
              <a:t>12</a:t>
            </a:fld>
            <a:endParaRPr lang="en-US" altLang="ja-JP" sz="1800" b="1" dirty="0">
              <a:solidFill>
                <a:schemeClr val="bg1">
                  <a:lumMod val="50000"/>
                </a:schemeClr>
              </a:solidFill>
              <a:latin typeface="Arial" panose="020B0604020202020204" pitchFamily="34" charset="0"/>
              <a:cs typeface="Arial" panose="020B0604020202020204" pitchFamily="34" charset="0"/>
            </a:endParaRPr>
          </a:p>
        </p:txBody>
      </p:sp>
      <p:sp>
        <p:nvSpPr>
          <p:cNvPr id="8" name="テキスト ボックス 7">
            <a:extLst>
              <a:ext uri="{FF2B5EF4-FFF2-40B4-BE49-F238E27FC236}">
                <a16:creationId xmlns:a16="http://schemas.microsoft.com/office/drawing/2014/main" id="{6E4D13D1-3E4A-2622-354E-010FEA528D8E}"/>
              </a:ext>
            </a:extLst>
          </p:cNvPr>
          <p:cNvSpPr txBox="1"/>
          <p:nvPr/>
        </p:nvSpPr>
        <p:spPr>
          <a:xfrm>
            <a:off x="874057" y="233171"/>
            <a:ext cx="10443885" cy="707886"/>
          </a:xfrm>
          <a:prstGeom prst="rect">
            <a:avLst/>
          </a:prstGeom>
          <a:noFill/>
        </p:spPr>
        <p:txBody>
          <a:bodyPr wrap="none" rtlCol="0">
            <a:spAutoFit/>
          </a:bodyPr>
          <a:lstStyle/>
          <a:p>
            <a:pPr algn="ctr"/>
            <a:r>
              <a:rPr lang="ja-JP" altLang="en-US" sz="4000" dirty="0">
                <a:solidFill>
                  <a:srgbClr val="0066CC"/>
                </a:solidFill>
                <a:latin typeface="BIZ UDPゴシック" panose="020B0400000000000000" pitchFamily="50" charset="-128"/>
                <a:ea typeface="BIZ UDPゴシック" panose="020B0400000000000000" pitchFamily="50" charset="-128"/>
              </a:rPr>
              <a:t>受託</a:t>
            </a:r>
            <a:r>
              <a:rPr lang="en-US" altLang="ja-JP" sz="4000" dirty="0">
                <a:solidFill>
                  <a:srgbClr val="0066CC"/>
                </a:solidFill>
                <a:latin typeface="BIZ UDPゴシック" panose="020B0400000000000000" pitchFamily="50" charset="-128"/>
                <a:ea typeface="BIZ UDPゴシック" panose="020B0400000000000000" pitchFamily="50" charset="-128"/>
              </a:rPr>
              <a:t>DNA</a:t>
            </a:r>
            <a:r>
              <a:rPr lang="ja-JP" altLang="en-US" sz="4000" dirty="0">
                <a:solidFill>
                  <a:srgbClr val="0066CC"/>
                </a:solidFill>
                <a:latin typeface="BIZ UDPゴシック" panose="020B0400000000000000" pitchFamily="50" charset="-128"/>
                <a:ea typeface="BIZ UDPゴシック" panose="020B0400000000000000" pitchFamily="50" charset="-128"/>
              </a:rPr>
              <a:t>合成</a:t>
            </a:r>
            <a:r>
              <a:rPr lang="en-US" altLang="ja-JP" sz="4000" dirty="0">
                <a:solidFill>
                  <a:srgbClr val="0066CC"/>
                </a:solidFill>
                <a:latin typeface="BIZ UDPゴシック" panose="020B0400000000000000" pitchFamily="50" charset="-128"/>
                <a:ea typeface="BIZ UDPゴシック" panose="020B0400000000000000" pitchFamily="50" charset="-128"/>
              </a:rPr>
              <a:t> </a:t>
            </a:r>
            <a:r>
              <a:rPr lang="ja-JP" altLang="en-US" sz="4000" dirty="0">
                <a:solidFill>
                  <a:srgbClr val="0066CC"/>
                </a:solidFill>
                <a:latin typeface="BIZ UDPゴシック" panose="020B0400000000000000" pitchFamily="50" charset="-128"/>
                <a:ea typeface="BIZ UDPゴシック" panose="020B0400000000000000" pitchFamily="50" charset="-128"/>
              </a:rPr>
              <a:t>「レッドチーム」演習による検証</a:t>
            </a:r>
          </a:p>
        </p:txBody>
      </p:sp>
      <p:pic>
        <p:nvPicPr>
          <p:cNvPr id="18" name="図 17">
            <a:extLst>
              <a:ext uri="{FF2B5EF4-FFF2-40B4-BE49-F238E27FC236}">
                <a16:creationId xmlns:a16="http://schemas.microsoft.com/office/drawing/2014/main" id="{DABE3AD0-54ED-36AE-97E9-2321089790AD}"/>
              </a:ext>
            </a:extLst>
          </p:cNvPr>
          <p:cNvPicPr>
            <a:picLocks noChangeAspect="1"/>
          </p:cNvPicPr>
          <p:nvPr/>
        </p:nvPicPr>
        <p:blipFill>
          <a:blip r:embed="rId4"/>
          <a:stretch>
            <a:fillRect/>
          </a:stretch>
        </p:blipFill>
        <p:spPr>
          <a:xfrm>
            <a:off x="53165" y="1223032"/>
            <a:ext cx="7431506" cy="2955567"/>
          </a:xfrm>
          <a:prstGeom prst="rect">
            <a:avLst/>
          </a:prstGeom>
        </p:spPr>
      </p:pic>
      <p:cxnSp>
        <p:nvCxnSpPr>
          <p:cNvPr id="20" name="直線コネクタ 19">
            <a:extLst>
              <a:ext uri="{FF2B5EF4-FFF2-40B4-BE49-F238E27FC236}">
                <a16:creationId xmlns:a16="http://schemas.microsoft.com/office/drawing/2014/main" id="{51B95D94-D1E4-5B4D-C1CA-30BB5C58AD97}"/>
              </a:ext>
            </a:extLst>
          </p:cNvPr>
          <p:cNvCxnSpPr/>
          <p:nvPr/>
        </p:nvCxnSpPr>
        <p:spPr>
          <a:xfrm>
            <a:off x="7516570" y="1223032"/>
            <a:ext cx="0" cy="295556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グループ化 22">
            <a:extLst>
              <a:ext uri="{FF2B5EF4-FFF2-40B4-BE49-F238E27FC236}">
                <a16:creationId xmlns:a16="http://schemas.microsoft.com/office/drawing/2014/main" id="{0A978AB3-8EEF-E2D0-8E6D-E5D7DE6E8F3F}"/>
              </a:ext>
            </a:extLst>
          </p:cNvPr>
          <p:cNvGrpSpPr/>
          <p:nvPr/>
        </p:nvGrpSpPr>
        <p:grpSpPr>
          <a:xfrm>
            <a:off x="235282" y="4890613"/>
            <a:ext cx="11520048" cy="769441"/>
            <a:chOff x="235282" y="4965044"/>
            <a:chExt cx="11520048" cy="769441"/>
          </a:xfrm>
        </p:grpSpPr>
        <p:sp>
          <p:nvSpPr>
            <p:cNvPr id="15" name="テキスト ボックス 14">
              <a:extLst>
                <a:ext uri="{FF2B5EF4-FFF2-40B4-BE49-F238E27FC236}">
                  <a16:creationId xmlns:a16="http://schemas.microsoft.com/office/drawing/2014/main" id="{15445A5F-E1A8-AF16-9526-B0FBBFDA0A39}"/>
                </a:ext>
              </a:extLst>
            </p:cNvPr>
            <p:cNvSpPr txBox="1"/>
            <p:nvPr/>
          </p:nvSpPr>
          <p:spPr>
            <a:xfrm>
              <a:off x="235282" y="5205878"/>
              <a:ext cx="6803471" cy="461665"/>
            </a:xfrm>
            <a:prstGeom prst="rect">
              <a:avLst/>
            </a:prstGeom>
            <a:noFill/>
          </p:spPr>
          <p:txBody>
            <a:bodyPr wrap="square" rtlCol="0">
              <a:spAutoFit/>
            </a:bodyPr>
            <a:lstStyle/>
            <a:p>
              <a:r>
                <a:rPr lang="ja-JP" altLang="en-US" sz="2000" dirty="0">
                  <a:latin typeface="BIZ UDPゴシック" panose="020B0400000000000000" pitchFamily="50" charset="-128"/>
                  <a:ea typeface="BIZ UDPゴシック" panose="020B0400000000000000" pitchFamily="50" charset="-128"/>
                </a:rPr>
                <a:t>タンパク質をコードする</a:t>
              </a:r>
              <a:r>
                <a:rPr lang="en-US" altLang="ja-JP" sz="2000" dirty="0">
                  <a:latin typeface="BIZ UDPゴシック" panose="020B0400000000000000" pitchFamily="50" charset="-128"/>
                  <a:ea typeface="BIZ UDPゴシック" panose="020B0400000000000000" pitchFamily="50" charset="-128"/>
                </a:rPr>
                <a:t>DNA</a:t>
              </a:r>
              <a:r>
                <a:rPr lang="ja-JP" altLang="en-US" sz="2000" dirty="0">
                  <a:latin typeface="BIZ UDPゴシック" panose="020B0400000000000000" pitchFamily="50" charset="-128"/>
                  <a:ea typeface="BIZ UDPゴシック" panose="020B0400000000000000" pitchFamily="50" charset="-128"/>
                </a:rPr>
                <a:t>配列を</a:t>
              </a:r>
              <a:r>
                <a:rPr lang="ja-JP" altLang="en-US" sz="2400" dirty="0">
                  <a:solidFill>
                    <a:srgbClr val="0066CC"/>
                  </a:solidFill>
                  <a:latin typeface="BIZ UDPゴシック" panose="020B0400000000000000" pitchFamily="50" charset="-128"/>
                  <a:ea typeface="BIZ UDPゴシック" panose="020B0400000000000000" pitchFamily="50" charset="-128"/>
                </a:rPr>
                <a:t>核酸合成企業</a:t>
              </a:r>
              <a:r>
                <a:rPr lang="ja-JP" altLang="en-US" sz="2000" dirty="0">
                  <a:latin typeface="BIZ UDPゴシック" panose="020B0400000000000000" pitchFamily="50" charset="-128"/>
                  <a:ea typeface="BIZ UDPゴシック" panose="020B0400000000000000" pitchFamily="50" charset="-128"/>
                </a:rPr>
                <a:t>に注文　　</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1363763D-5D81-B5ED-3CC1-AA61F3ABC53C}"/>
                </a:ext>
              </a:extLst>
            </p:cNvPr>
            <p:cNvSpPr txBox="1"/>
            <p:nvPr/>
          </p:nvSpPr>
          <p:spPr>
            <a:xfrm>
              <a:off x="7729869" y="4965044"/>
              <a:ext cx="4025461" cy="769441"/>
            </a:xfrm>
            <a:prstGeom prst="rect">
              <a:avLst/>
            </a:prstGeom>
            <a:noFill/>
          </p:spPr>
          <p:txBody>
            <a:bodyPr wrap="none" rtlCol="0">
              <a:spAutoFit/>
            </a:bodyPr>
            <a:lstStyle/>
            <a:p>
              <a:r>
                <a:rPr lang="ja-JP" altLang="en-US" sz="2400" dirty="0">
                  <a:solidFill>
                    <a:srgbClr val="FF0000"/>
                  </a:solidFill>
                  <a:latin typeface="BIZ UDPゴシック" panose="020B0400000000000000" pitchFamily="50" charset="-128"/>
                  <a:ea typeface="BIZ UDPゴシック" panose="020B0400000000000000" pitchFamily="50" charset="-128"/>
                </a:rPr>
                <a:t>「レッドチーム」演習</a:t>
              </a:r>
              <a:r>
                <a:rPr lang="ja-JP" altLang="en-US" sz="2000" dirty="0">
                  <a:latin typeface="BIZ UDPゴシック" panose="020B0400000000000000" pitchFamily="50" charset="-128"/>
                  <a:ea typeface="BIZ UDPゴシック" panose="020B0400000000000000" pitchFamily="50" charset="-128"/>
                </a:rPr>
                <a:t>により検証</a:t>
              </a:r>
              <a:endParaRPr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（バイオセキュリティの弱点を探る）</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21" name="矢印: 右 20">
              <a:extLst>
                <a:ext uri="{FF2B5EF4-FFF2-40B4-BE49-F238E27FC236}">
                  <a16:creationId xmlns:a16="http://schemas.microsoft.com/office/drawing/2014/main" id="{1D853CCB-1F90-8C62-1B6D-480E6924FEC2}"/>
                </a:ext>
              </a:extLst>
            </p:cNvPr>
            <p:cNvSpPr/>
            <p:nvPr/>
          </p:nvSpPr>
          <p:spPr>
            <a:xfrm>
              <a:off x="7176327" y="5233759"/>
              <a:ext cx="382773" cy="35349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4" name="グループ化 23">
            <a:extLst>
              <a:ext uri="{FF2B5EF4-FFF2-40B4-BE49-F238E27FC236}">
                <a16:creationId xmlns:a16="http://schemas.microsoft.com/office/drawing/2014/main" id="{03507675-573B-B8CF-38A8-B5BA99ED04EE}"/>
              </a:ext>
            </a:extLst>
          </p:cNvPr>
          <p:cNvGrpSpPr/>
          <p:nvPr/>
        </p:nvGrpSpPr>
        <p:grpSpPr>
          <a:xfrm>
            <a:off x="8370655" y="5984644"/>
            <a:ext cx="3384675" cy="523220"/>
            <a:chOff x="8281729" y="6099856"/>
            <a:chExt cx="3384675" cy="523220"/>
          </a:xfrm>
        </p:grpSpPr>
        <p:sp>
          <p:nvSpPr>
            <p:cNvPr id="3" name="テキスト ボックス 2">
              <a:extLst>
                <a:ext uri="{FF2B5EF4-FFF2-40B4-BE49-F238E27FC236}">
                  <a16:creationId xmlns:a16="http://schemas.microsoft.com/office/drawing/2014/main" id="{1D9F55DA-3A26-89FE-2FA2-AE4274A34975}"/>
                </a:ext>
              </a:extLst>
            </p:cNvPr>
            <p:cNvSpPr txBox="1"/>
            <p:nvPr/>
          </p:nvSpPr>
          <p:spPr>
            <a:xfrm>
              <a:off x="8472901" y="6099856"/>
              <a:ext cx="3193503" cy="523220"/>
            </a:xfrm>
            <a:prstGeom prst="rect">
              <a:avLst/>
            </a:prstGeom>
            <a:noFill/>
          </p:spPr>
          <p:txBody>
            <a:bodyPr wrap="none" rtlCol="0">
              <a:spAutoFit/>
            </a:bodyPr>
            <a:lstStyle/>
            <a:p>
              <a:r>
                <a:rPr kumimoji="1" lang="ja-JP" altLang="en-US" sz="2800" dirty="0">
                  <a:solidFill>
                    <a:srgbClr val="FF0000"/>
                  </a:solidFill>
                  <a:latin typeface="BIZ UDPゴシック" panose="020B0400000000000000" pitchFamily="50" charset="-128"/>
                  <a:ea typeface="BIZ UDPゴシック" panose="020B0400000000000000" pitchFamily="50" charset="-128"/>
                </a:rPr>
                <a:t>　</a:t>
              </a:r>
              <a:r>
                <a:rPr kumimoji="1" lang="ja-JP" altLang="en-US" sz="2400" dirty="0">
                  <a:solidFill>
                    <a:srgbClr val="FF0000"/>
                  </a:solidFill>
                  <a:latin typeface="BIZ UDPゴシック" panose="020B0400000000000000" pitchFamily="50" charset="-128"/>
                  <a:ea typeface="BIZ UDPゴシック" panose="020B0400000000000000" pitchFamily="50" charset="-128"/>
                </a:rPr>
                <a:t>対応策準備の必要性</a:t>
              </a:r>
            </a:p>
          </p:txBody>
        </p:sp>
        <p:sp>
          <p:nvSpPr>
            <p:cNvPr id="22" name="矢印: 右 21">
              <a:extLst>
                <a:ext uri="{FF2B5EF4-FFF2-40B4-BE49-F238E27FC236}">
                  <a16:creationId xmlns:a16="http://schemas.microsoft.com/office/drawing/2014/main" id="{593E1987-CF4C-AC2C-9DB0-BDF66DEDC616}"/>
                </a:ext>
              </a:extLst>
            </p:cNvPr>
            <p:cNvSpPr/>
            <p:nvPr/>
          </p:nvSpPr>
          <p:spPr>
            <a:xfrm>
              <a:off x="8281729" y="6231020"/>
              <a:ext cx="382773" cy="35349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3815195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908533D-7179-7FBD-D7F6-BDA58B6C8658}"/>
              </a:ext>
            </a:extLst>
          </p:cNvPr>
          <p:cNvSpPr/>
          <p:nvPr/>
        </p:nvSpPr>
        <p:spPr>
          <a:xfrm>
            <a:off x="0" y="1"/>
            <a:ext cx="12192000" cy="118829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7" name="図 6">
            <a:extLst>
              <a:ext uri="{FF2B5EF4-FFF2-40B4-BE49-F238E27FC236}">
                <a16:creationId xmlns:a16="http://schemas.microsoft.com/office/drawing/2014/main" id="{89BC8257-11F1-EB3A-9037-188125E29F16}"/>
              </a:ext>
            </a:extLst>
          </p:cNvPr>
          <p:cNvPicPr>
            <a:picLocks noChangeAspect="1"/>
          </p:cNvPicPr>
          <p:nvPr/>
        </p:nvPicPr>
        <p:blipFill>
          <a:blip r:embed="rId2"/>
          <a:stretch>
            <a:fillRect/>
          </a:stretch>
        </p:blipFill>
        <p:spPr>
          <a:xfrm>
            <a:off x="131821" y="2128419"/>
            <a:ext cx="6874907" cy="1970405"/>
          </a:xfrm>
          <a:prstGeom prst="rect">
            <a:avLst/>
          </a:prstGeom>
        </p:spPr>
      </p:pic>
      <p:pic>
        <p:nvPicPr>
          <p:cNvPr id="9" name="図 8">
            <a:extLst>
              <a:ext uri="{FF2B5EF4-FFF2-40B4-BE49-F238E27FC236}">
                <a16:creationId xmlns:a16="http://schemas.microsoft.com/office/drawing/2014/main" id="{BC785606-CBAF-1CA6-04C3-3518E642507A}"/>
              </a:ext>
            </a:extLst>
          </p:cNvPr>
          <p:cNvPicPr>
            <a:picLocks noChangeAspect="1"/>
          </p:cNvPicPr>
          <p:nvPr/>
        </p:nvPicPr>
        <p:blipFill>
          <a:blip r:embed="rId3"/>
          <a:stretch>
            <a:fillRect/>
          </a:stretch>
        </p:blipFill>
        <p:spPr>
          <a:xfrm>
            <a:off x="131821" y="1509046"/>
            <a:ext cx="3134895" cy="699262"/>
          </a:xfrm>
          <a:prstGeom prst="rect">
            <a:avLst/>
          </a:prstGeom>
        </p:spPr>
      </p:pic>
      <p:sp>
        <p:nvSpPr>
          <p:cNvPr id="10" name="テキスト ボックス 9">
            <a:extLst>
              <a:ext uri="{FF2B5EF4-FFF2-40B4-BE49-F238E27FC236}">
                <a16:creationId xmlns:a16="http://schemas.microsoft.com/office/drawing/2014/main" id="{9EE508FC-77C0-B9E5-7191-13887A463493}"/>
              </a:ext>
            </a:extLst>
          </p:cNvPr>
          <p:cNvSpPr txBox="1"/>
          <p:nvPr/>
        </p:nvSpPr>
        <p:spPr>
          <a:xfrm>
            <a:off x="131821" y="1229689"/>
            <a:ext cx="6522367" cy="338554"/>
          </a:xfrm>
          <a:prstGeom prst="rect">
            <a:avLst/>
          </a:prstGeom>
          <a:noFill/>
        </p:spPr>
        <p:txBody>
          <a:bodyPr wrap="square" rtlCol="0">
            <a:spAutoFit/>
          </a:bodyPr>
          <a:lstStyle/>
          <a:p>
            <a:r>
              <a:rPr kumimoji="1" lang="en-US" altLang="ja-JP" sz="1600" dirty="0">
                <a:latin typeface="Arial" panose="020B0604020202020204" pitchFamily="34" charset="0"/>
                <a:cs typeface="Arial" panose="020B0604020202020204" pitchFamily="34" charset="0"/>
                <a:hlinkClick r:id="rId4"/>
              </a:rPr>
              <a:t>https://www.yodosha.co.jp/jikkenigaku/articles/index.html?ci=632600</a:t>
            </a:r>
            <a:r>
              <a:rPr kumimoji="1" lang="ja-JP" altLang="en-US" sz="1600" dirty="0">
                <a:latin typeface="Arial" panose="020B0604020202020204" pitchFamily="34" charset="0"/>
                <a:cs typeface="Arial" panose="020B0604020202020204" pitchFamily="34" charset="0"/>
              </a:rPr>
              <a:t>　</a:t>
            </a:r>
          </a:p>
        </p:txBody>
      </p:sp>
      <p:grpSp>
        <p:nvGrpSpPr>
          <p:cNvPr id="22" name="グループ化 21">
            <a:extLst>
              <a:ext uri="{FF2B5EF4-FFF2-40B4-BE49-F238E27FC236}">
                <a16:creationId xmlns:a16="http://schemas.microsoft.com/office/drawing/2014/main" id="{FE94D51B-FCCA-E0C2-6B47-C497CB4CCCBE}"/>
              </a:ext>
            </a:extLst>
          </p:cNvPr>
          <p:cNvGrpSpPr/>
          <p:nvPr/>
        </p:nvGrpSpPr>
        <p:grpSpPr>
          <a:xfrm>
            <a:off x="251264" y="4169814"/>
            <a:ext cx="6874907" cy="2308324"/>
            <a:chOff x="251264" y="4169814"/>
            <a:chExt cx="6874907" cy="2308324"/>
          </a:xfrm>
        </p:grpSpPr>
        <p:sp>
          <p:nvSpPr>
            <p:cNvPr id="3" name="テキスト ボックス 2">
              <a:extLst>
                <a:ext uri="{FF2B5EF4-FFF2-40B4-BE49-F238E27FC236}">
                  <a16:creationId xmlns:a16="http://schemas.microsoft.com/office/drawing/2014/main" id="{06CA543D-6EC1-6D66-2962-D190EA898E46}"/>
                </a:ext>
              </a:extLst>
            </p:cNvPr>
            <p:cNvSpPr txBox="1"/>
            <p:nvPr/>
          </p:nvSpPr>
          <p:spPr>
            <a:xfrm>
              <a:off x="251264" y="4693034"/>
              <a:ext cx="6874907" cy="1785104"/>
            </a:xfrm>
            <a:prstGeom prst="rect">
              <a:avLst/>
            </a:prstGeom>
            <a:noFill/>
          </p:spPr>
          <p:txBody>
            <a:bodyPr wrap="square" rtlCol="0">
              <a:spAutoFit/>
            </a:bodyPr>
            <a:lstStyle/>
            <a:p>
              <a:pPr marL="176213" indent="-176213" algn="just">
                <a:buFont typeface="Arial" panose="020B0604020202020204" pitchFamily="34" charset="0"/>
                <a:buChar char="•"/>
              </a:pPr>
              <a:r>
                <a:rPr kumimoji="1" lang="ja-JP" altLang="en-US" sz="2200" dirty="0">
                  <a:solidFill>
                    <a:srgbClr val="FF0000"/>
                  </a:solidFill>
                  <a:latin typeface="BIZ UDPゴシック" panose="020B0400000000000000" pitchFamily="50" charset="-128"/>
                  <a:ea typeface="BIZ UDPゴシック" panose="020B0400000000000000" pitchFamily="50" charset="-128"/>
                </a:rPr>
                <a:t>科学的興味</a:t>
              </a:r>
              <a:r>
                <a:rPr kumimoji="1" lang="ja-JP" altLang="en-US" sz="2200" dirty="0">
                  <a:latin typeface="BIZ UDPゴシック" panose="020B0400000000000000" pitchFamily="50" charset="-128"/>
                  <a:ea typeface="BIZ UDPゴシック" panose="020B0400000000000000" pitchFamily="50" charset="-128"/>
                </a:rPr>
                <a:t>からの合成生物学研究者の研究参入</a:t>
              </a:r>
              <a:endParaRPr kumimoji="1" lang="en-US" altLang="ja-JP" sz="2200" dirty="0">
                <a:latin typeface="BIZ UDPゴシック" panose="020B0400000000000000" pitchFamily="50" charset="-128"/>
                <a:ea typeface="BIZ UDPゴシック" panose="020B0400000000000000" pitchFamily="50" charset="-128"/>
              </a:endParaRPr>
            </a:p>
            <a:p>
              <a:pPr marL="176213" indent="-176213" algn="just">
                <a:buFont typeface="Arial" panose="020B0604020202020204" pitchFamily="34" charset="0"/>
                <a:buChar char="•"/>
              </a:pPr>
              <a:r>
                <a:rPr lang="ja-JP" altLang="en-US" sz="2200" dirty="0">
                  <a:solidFill>
                    <a:srgbClr val="FF0000"/>
                  </a:solidFill>
                  <a:latin typeface="BIZ UDPゴシック" panose="020B0400000000000000" pitchFamily="50" charset="-128"/>
                  <a:ea typeface="BIZ UDPゴシック" panose="020B0400000000000000" pitchFamily="50" charset="-128"/>
                </a:rPr>
                <a:t>研究進捗</a:t>
              </a:r>
              <a:r>
                <a:rPr lang="ja-JP" altLang="en-US" sz="2200" dirty="0">
                  <a:latin typeface="BIZ UDPゴシック" panose="020B0400000000000000" pitchFamily="50" charset="-128"/>
                  <a:ea typeface="BIZ UDPゴシック" panose="020B0400000000000000" pitchFamily="50" charset="-128"/>
                </a:rPr>
                <a:t>：鏡像酵素の合成、鏡像翻訳系の研究が進行</a:t>
              </a:r>
              <a:endParaRPr lang="en-US" altLang="ja-JP" sz="2200" dirty="0">
                <a:latin typeface="BIZ UDPゴシック" panose="020B0400000000000000" pitchFamily="50" charset="-128"/>
                <a:ea typeface="BIZ UDPゴシック" panose="020B0400000000000000" pitchFamily="50" charset="-128"/>
              </a:endParaRPr>
            </a:p>
            <a:p>
              <a:pPr marL="176213" indent="-176213" algn="just">
                <a:buFont typeface="Arial" panose="020B0604020202020204" pitchFamily="34" charset="0"/>
                <a:buChar char="•"/>
              </a:pPr>
              <a:r>
                <a:rPr lang="ja-JP" altLang="en-US" sz="2200" dirty="0">
                  <a:solidFill>
                    <a:srgbClr val="FF0000"/>
                  </a:solidFill>
                  <a:latin typeface="BIZ UDPゴシック" panose="020B0400000000000000" pitchFamily="50" charset="-128"/>
                  <a:ea typeface="BIZ UDPゴシック" panose="020B0400000000000000" pitchFamily="50" charset="-128"/>
                </a:rPr>
                <a:t>創薬</a:t>
              </a:r>
              <a:r>
                <a:rPr lang="ja-JP" altLang="en-US" sz="2200" dirty="0">
                  <a:latin typeface="BIZ UDPゴシック" panose="020B0400000000000000" pitchFamily="50" charset="-128"/>
                  <a:ea typeface="BIZ UDPゴシック" panose="020B0400000000000000" pitchFamily="50" charset="-128"/>
                </a:rPr>
                <a:t>への利用：鏡像のペプチドや核酸は生体内安定性や免疫回避性が強み</a:t>
              </a:r>
              <a:endParaRPr lang="en-US" altLang="ja-JP" sz="2200" dirty="0">
                <a:latin typeface="BIZ UDPゴシック" panose="020B0400000000000000" pitchFamily="50" charset="-128"/>
                <a:ea typeface="BIZ UDPゴシック" panose="020B0400000000000000" pitchFamily="50" charset="-128"/>
              </a:endParaRPr>
            </a:p>
            <a:p>
              <a:pPr marL="176213" indent="-176213" algn="just">
                <a:buFont typeface="Arial" panose="020B0604020202020204" pitchFamily="34" charset="0"/>
                <a:buChar char="•"/>
              </a:pPr>
              <a:r>
                <a:rPr lang="ja-JP" altLang="en-US" sz="2200" dirty="0">
                  <a:solidFill>
                    <a:srgbClr val="FF0000"/>
                  </a:solidFill>
                  <a:latin typeface="BIZ UDPゴシック" panose="020B0400000000000000" pitchFamily="50" charset="-128"/>
                  <a:ea typeface="BIZ UDPゴシック" panose="020B0400000000000000" pitchFamily="50" charset="-128"/>
                </a:rPr>
                <a:t>将来予測</a:t>
              </a:r>
              <a:r>
                <a:rPr lang="ja-JP" altLang="en-US" sz="2200" dirty="0">
                  <a:latin typeface="BIZ UDPゴシック" panose="020B0400000000000000" pitchFamily="50" charset="-128"/>
                  <a:ea typeface="BIZ UDPゴシック" panose="020B0400000000000000" pitchFamily="50" charset="-128"/>
                </a:rPr>
                <a:t>：数十年後に</a:t>
              </a:r>
              <a:r>
                <a:rPr lang="ja-JP" altLang="en-US" sz="2200" dirty="0">
                  <a:solidFill>
                    <a:srgbClr val="FF0000"/>
                  </a:solidFill>
                  <a:latin typeface="BIZ UDPゴシック" panose="020B0400000000000000" pitchFamily="50" charset="-128"/>
                  <a:ea typeface="BIZ UDPゴシック" panose="020B0400000000000000" pitchFamily="50" charset="-128"/>
                </a:rPr>
                <a:t>天然細菌鏡像</a:t>
              </a:r>
              <a:r>
                <a:rPr lang="ja-JP" altLang="en-US" sz="2200" dirty="0">
                  <a:latin typeface="BIZ UDPゴシック" panose="020B0400000000000000" pitchFamily="50" charset="-128"/>
                  <a:ea typeface="BIZ UDPゴシック" panose="020B0400000000000000" pitchFamily="50" charset="-128"/>
                </a:rPr>
                <a:t>の具現化を視野</a:t>
              </a:r>
              <a:endParaRPr lang="en-US" altLang="ja-JP" sz="2200"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149F186C-B591-E38C-9E14-FD9741E7AFC2}"/>
                </a:ext>
              </a:extLst>
            </p:cNvPr>
            <p:cNvSpPr txBox="1"/>
            <p:nvPr/>
          </p:nvSpPr>
          <p:spPr>
            <a:xfrm>
              <a:off x="356129" y="4169814"/>
              <a:ext cx="3416320" cy="523220"/>
            </a:xfrm>
            <a:prstGeom prst="rect">
              <a:avLst/>
            </a:prstGeom>
            <a:noFill/>
          </p:spPr>
          <p:txBody>
            <a:bodyPr wrap="none" rtlCol="0">
              <a:spAutoFit/>
            </a:bodyPr>
            <a:lstStyle/>
            <a:p>
              <a:r>
                <a:rPr kumimoji="1" lang="ja-JP" altLang="en-US" sz="2800" dirty="0">
                  <a:solidFill>
                    <a:schemeClr val="accent5"/>
                  </a:solidFill>
                  <a:latin typeface="BIZ UDPゴシック" panose="020B0400000000000000" pitchFamily="50" charset="-128"/>
                  <a:ea typeface="BIZ UDPゴシック" panose="020B0400000000000000" pitchFamily="50" charset="-128"/>
                </a:rPr>
                <a:t>鏡像生命研究の現状</a:t>
              </a:r>
            </a:p>
          </p:txBody>
        </p:sp>
      </p:grpSp>
      <p:pic>
        <p:nvPicPr>
          <p:cNvPr id="8" name="図 7">
            <a:extLst>
              <a:ext uri="{FF2B5EF4-FFF2-40B4-BE49-F238E27FC236}">
                <a16:creationId xmlns:a16="http://schemas.microsoft.com/office/drawing/2014/main" id="{BD442F64-7F29-AF41-0C11-C11B4E3261CF}"/>
              </a:ext>
            </a:extLst>
          </p:cNvPr>
          <p:cNvPicPr>
            <a:picLocks noChangeAspect="1"/>
          </p:cNvPicPr>
          <p:nvPr/>
        </p:nvPicPr>
        <p:blipFill>
          <a:blip r:embed="rId5"/>
          <a:stretch>
            <a:fillRect/>
          </a:stretch>
        </p:blipFill>
        <p:spPr>
          <a:xfrm>
            <a:off x="7544802" y="1774665"/>
            <a:ext cx="4211947" cy="1697941"/>
          </a:xfrm>
          <a:prstGeom prst="rect">
            <a:avLst/>
          </a:prstGeom>
        </p:spPr>
      </p:pic>
      <p:sp>
        <p:nvSpPr>
          <p:cNvPr id="17" name="テキスト ボックス 16">
            <a:extLst>
              <a:ext uri="{FF2B5EF4-FFF2-40B4-BE49-F238E27FC236}">
                <a16:creationId xmlns:a16="http://schemas.microsoft.com/office/drawing/2014/main" id="{647AAD13-B016-1982-FEFD-EA222EAF6C4A}"/>
              </a:ext>
            </a:extLst>
          </p:cNvPr>
          <p:cNvSpPr txBox="1"/>
          <p:nvPr/>
        </p:nvSpPr>
        <p:spPr>
          <a:xfrm flipH="1">
            <a:off x="8515112" y="1308477"/>
            <a:ext cx="2047486" cy="400110"/>
          </a:xfrm>
          <a:prstGeom prst="rect">
            <a:avLst/>
          </a:prstGeom>
          <a:noFill/>
        </p:spPr>
        <p:txBody>
          <a:bodyPr wrap="square" rtlCol="0">
            <a:spAutoFit/>
          </a:bodyPr>
          <a:lstStyle/>
          <a:p>
            <a:r>
              <a:rPr kumimoji="1" lang="ja-JP" altLang="en-US" sz="2000">
                <a:latin typeface="BIZ UDPゴシック" panose="020B0400000000000000" pitchFamily="50" charset="-128"/>
                <a:ea typeface="BIZ UDPゴシック" panose="020B0400000000000000" pitchFamily="50" charset="-128"/>
              </a:rPr>
              <a:t>酒石酸の異性体</a:t>
            </a:r>
          </a:p>
        </p:txBody>
      </p:sp>
      <p:sp>
        <p:nvSpPr>
          <p:cNvPr id="18" name="テキスト ボックス 17">
            <a:extLst>
              <a:ext uri="{FF2B5EF4-FFF2-40B4-BE49-F238E27FC236}">
                <a16:creationId xmlns:a16="http://schemas.microsoft.com/office/drawing/2014/main" id="{C578C74D-D093-FD0A-09FA-D04F76C72655}"/>
              </a:ext>
            </a:extLst>
          </p:cNvPr>
          <p:cNvSpPr txBox="1"/>
          <p:nvPr/>
        </p:nvSpPr>
        <p:spPr>
          <a:xfrm>
            <a:off x="7455132" y="3681529"/>
            <a:ext cx="4556376" cy="1200329"/>
          </a:xfrm>
          <a:prstGeom prst="rect">
            <a:avLst/>
          </a:prstGeom>
          <a:noFill/>
        </p:spPr>
        <p:txBody>
          <a:bodyPr wrap="none" rtlCol="0">
            <a:spAutoFit/>
          </a:bodyPr>
          <a:lstStyle/>
          <a:p>
            <a:pPr algn="ctr"/>
            <a:r>
              <a:rPr kumimoji="1" lang="ja-JP" altLang="en-US" sz="2400" dirty="0">
                <a:solidFill>
                  <a:schemeClr val="accent5"/>
                </a:solidFill>
                <a:latin typeface="BIZ UDPゴシック" panose="020B0400000000000000" pitchFamily="50" charset="-128"/>
                <a:ea typeface="BIZ UDPゴシック" panose="020B0400000000000000" pitchFamily="50" charset="-128"/>
              </a:rPr>
              <a:t>地球上の生命</a:t>
            </a:r>
            <a:endParaRPr kumimoji="1" lang="en-US" altLang="ja-JP" sz="2400" dirty="0">
              <a:solidFill>
                <a:schemeClr val="accent5"/>
              </a:solidFill>
              <a:latin typeface="BIZ UDPゴシック" panose="020B0400000000000000" pitchFamily="50" charset="-128"/>
              <a:ea typeface="BIZ UDPゴシック" panose="020B0400000000000000" pitchFamily="50" charset="-128"/>
            </a:endParaRPr>
          </a:p>
          <a:p>
            <a:pPr marL="176213" indent="-176213">
              <a:buFont typeface="Arial" panose="020B0604020202020204" pitchFamily="34" charset="0"/>
              <a:buChar char="•"/>
            </a:pPr>
            <a:r>
              <a:rPr lang="ja-JP" altLang="en-US" sz="2400" dirty="0">
                <a:latin typeface="BIZ UDPゴシック" panose="020B0400000000000000" pitchFamily="50" charset="-128"/>
                <a:ea typeface="BIZ UDPゴシック" panose="020B0400000000000000" pitchFamily="50" charset="-128"/>
              </a:rPr>
              <a:t>アミノ酸は</a:t>
            </a:r>
            <a:r>
              <a:rPr lang="en-US" altLang="ja-JP" sz="2400" dirty="0">
                <a:latin typeface="BIZ UDPゴシック" panose="020B0400000000000000" pitchFamily="50" charset="-128"/>
                <a:ea typeface="BIZ UDPゴシック" panose="020B0400000000000000" pitchFamily="50" charset="-128"/>
              </a:rPr>
              <a:t>L</a:t>
            </a:r>
            <a:r>
              <a:rPr lang="ja-JP" altLang="en-US" sz="2400" dirty="0">
                <a:latin typeface="BIZ UDPゴシック" panose="020B0400000000000000" pitchFamily="50" charset="-128"/>
                <a:ea typeface="BIZ UDPゴシック" panose="020B0400000000000000" pitchFamily="50" charset="-128"/>
              </a:rPr>
              <a:t>体（グリシンを除く）</a:t>
            </a:r>
            <a:endParaRPr lang="en-US" altLang="ja-JP" sz="2400" dirty="0">
              <a:latin typeface="BIZ UDPゴシック" panose="020B0400000000000000" pitchFamily="50" charset="-128"/>
              <a:ea typeface="BIZ UDPゴシック" panose="020B0400000000000000" pitchFamily="50" charset="-128"/>
            </a:endParaRPr>
          </a:p>
          <a:p>
            <a:pPr marL="176213" indent="-176213">
              <a:buFont typeface="Arial" panose="020B0604020202020204" pitchFamily="34" charset="0"/>
              <a:buChar char="•"/>
            </a:pPr>
            <a:r>
              <a:rPr kumimoji="1" lang="ja-JP" altLang="en-US" sz="2400" dirty="0">
                <a:latin typeface="BIZ UDPゴシック" panose="020B0400000000000000" pitchFamily="50" charset="-128"/>
                <a:ea typeface="BIZ UDPゴシック" panose="020B0400000000000000" pitchFamily="50" charset="-128"/>
              </a:rPr>
              <a:t>糖・核酸は</a:t>
            </a:r>
            <a:r>
              <a:rPr kumimoji="1" lang="en-US" altLang="ja-JP" sz="2400" dirty="0">
                <a:latin typeface="BIZ UDPゴシック" panose="020B0400000000000000" pitchFamily="50" charset="-128"/>
                <a:ea typeface="BIZ UDPゴシック" panose="020B0400000000000000" pitchFamily="50" charset="-128"/>
              </a:rPr>
              <a:t>D</a:t>
            </a:r>
            <a:r>
              <a:rPr kumimoji="1" lang="ja-JP" altLang="en-US" sz="2400" dirty="0">
                <a:latin typeface="BIZ UDPゴシック" panose="020B0400000000000000" pitchFamily="50" charset="-128"/>
                <a:ea typeface="BIZ UDPゴシック" panose="020B0400000000000000" pitchFamily="50" charset="-128"/>
              </a:rPr>
              <a:t>体</a:t>
            </a:r>
          </a:p>
        </p:txBody>
      </p:sp>
      <p:grpSp>
        <p:nvGrpSpPr>
          <p:cNvPr id="21" name="グループ化 20">
            <a:extLst>
              <a:ext uri="{FF2B5EF4-FFF2-40B4-BE49-F238E27FC236}">
                <a16:creationId xmlns:a16="http://schemas.microsoft.com/office/drawing/2014/main" id="{19AB15BA-11CE-9511-7B98-E8AC381907CE}"/>
              </a:ext>
            </a:extLst>
          </p:cNvPr>
          <p:cNvGrpSpPr/>
          <p:nvPr/>
        </p:nvGrpSpPr>
        <p:grpSpPr>
          <a:xfrm>
            <a:off x="7293242" y="4973112"/>
            <a:ext cx="4792658" cy="1293740"/>
            <a:chOff x="7293242" y="4898681"/>
            <a:chExt cx="4792658" cy="1293740"/>
          </a:xfrm>
        </p:grpSpPr>
        <p:sp>
          <p:nvSpPr>
            <p:cNvPr id="19" name="矢印: 下 18">
              <a:extLst>
                <a:ext uri="{FF2B5EF4-FFF2-40B4-BE49-F238E27FC236}">
                  <a16:creationId xmlns:a16="http://schemas.microsoft.com/office/drawing/2014/main" id="{B20FF3D2-BDC9-61F0-2806-015632ACF8B2}"/>
                </a:ext>
              </a:extLst>
            </p:cNvPr>
            <p:cNvSpPr/>
            <p:nvPr/>
          </p:nvSpPr>
          <p:spPr>
            <a:xfrm>
              <a:off x="9399333" y="4898681"/>
              <a:ext cx="561860" cy="36512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4FDEB29A-DD36-ABBE-D504-213982C28CE6}"/>
                </a:ext>
              </a:extLst>
            </p:cNvPr>
            <p:cNvSpPr txBox="1"/>
            <p:nvPr/>
          </p:nvSpPr>
          <p:spPr>
            <a:xfrm>
              <a:off x="7293242" y="5361424"/>
              <a:ext cx="4792658" cy="830997"/>
            </a:xfrm>
            <a:prstGeom prst="rect">
              <a:avLst/>
            </a:prstGeom>
            <a:noFill/>
          </p:spPr>
          <p:txBody>
            <a:bodyPr wrap="square" rtlCol="0">
              <a:spAutoFit/>
            </a:bodyPr>
            <a:lstStyle/>
            <a:p>
              <a:pPr algn="ctr"/>
              <a:r>
                <a:rPr kumimoji="1" lang="ja-JP" altLang="en-US" sz="2400" dirty="0">
                  <a:solidFill>
                    <a:srgbClr val="FF0000"/>
                  </a:solidFill>
                  <a:latin typeface="BIZ UDPゴシック" panose="020B0400000000000000" pitchFamily="50" charset="-128"/>
                  <a:ea typeface="BIZ UDPゴシック" panose="020B0400000000000000" pitchFamily="50" charset="-128"/>
                </a:rPr>
                <a:t>鏡像生命（</a:t>
              </a:r>
              <a:r>
                <a:rPr kumimoji="1" lang="en-US" altLang="ja-JP"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Mirror Life</a:t>
              </a:r>
              <a:r>
                <a:rPr kumimoji="1" lang="ja-JP" altLang="en-US" sz="2400" dirty="0">
                  <a:solidFill>
                    <a:srgbClr val="FF0000"/>
                  </a:solidFill>
                  <a:latin typeface="BIZ UDPゴシック" panose="020B0400000000000000" pitchFamily="50" charset="-128"/>
                  <a:ea typeface="BIZ UDPゴシック" panose="020B0400000000000000" pitchFamily="50" charset="-128"/>
                </a:rPr>
                <a:t>）</a:t>
              </a:r>
              <a:endParaRPr kumimoji="1" lang="en-US" altLang="ja-JP" sz="2400" dirty="0">
                <a:solidFill>
                  <a:srgbClr val="FF0000"/>
                </a:solidFill>
                <a:latin typeface="BIZ UDPゴシック" panose="020B0400000000000000" pitchFamily="50" charset="-128"/>
                <a:ea typeface="BIZ UDPゴシック" panose="020B0400000000000000" pitchFamily="50" charset="-128"/>
              </a:endParaRPr>
            </a:p>
            <a:p>
              <a:pPr algn="ctr"/>
              <a:r>
                <a:rPr lang="ja-JP" altLang="en-US" sz="2400" dirty="0">
                  <a:latin typeface="BIZ UDPゴシック" panose="020B0400000000000000" pitchFamily="50" charset="-128"/>
                  <a:ea typeface="BIZ UDPゴシック" panose="020B0400000000000000" pitchFamily="50" charset="-128"/>
                </a:rPr>
                <a:t>分子の</a:t>
              </a:r>
              <a:r>
                <a:rPr lang="en-US" altLang="ja-JP" sz="2400" dirty="0">
                  <a:latin typeface="BIZ UDPゴシック" panose="020B0400000000000000" pitchFamily="50" charset="-128"/>
                  <a:ea typeface="BIZ UDPゴシック" panose="020B0400000000000000" pitchFamily="50" charset="-128"/>
                </a:rPr>
                <a:t>R</a:t>
              </a:r>
              <a:r>
                <a:rPr lang="ja-JP" altLang="en-US" sz="2400" dirty="0">
                  <a:latin typeface="BIZ UDPゴシック" panose="020B0400000000000000" pitchFamily="50" charset="-128"/>
                  <a:ea typeface="BIZ UDPゴシック" panose="020B0400000000000000" pitchFamily="50" charset="-128"/>
                </a:rPr>
                <a:t>と</a:t>
              </a:r>
              <a:r>
                <a:rPr lang="en-US" altLang="ja-JP" sz="2400" dirty="0">
                  <a:latin typeface="BIZ UDPゴシック" panose="020B0400000000000000" pitchFamily="50" charset="-128"/>
                  <a:ea typeface="BIZ UDPゴシック" panose="020B0400000000000000" pitchFamily="50" charset="-128"/>
                </a:rPr>
                <a:t>L</a:t>
              </a:r>
              <a:r>
                <a:rPr lang="ja-JP" altLang="en-US" sz="2400" dirty="0">
                  <a:latin typeface="BIZ UDPゴシック" panose="020B0400000000000000" pitchFamily="50" charset="-128"/>
                  <a:ea typeface="BIZ UDPゴシック" panose="020B0400000000000000" pitchFamily="50" charset="-128"/>
                </a:rPr>
                <a:t>が逆転した生命を創成</a:t>
              </a:r>
              <a:endParaRPr kumimoji="1" lang="ja-JP" altLang="en-US" sz="2400" dirty="0">
                <a:latin typeface="BIZ UDPゴシック" panose="020B0400000000000000" pitchFamily="50" charset="-128"/>
                <a:ea typeface="BIZ UDPゴシック" panose="020B0400000000000000" pitchFamily="50" charset="-128"/>
              </a:endParaRPr>
            </a:p>
          </p:txBody>
        </p:sp>
      </p:grpSp>
      <p:sp>
        <p:nvSpPr>
          <p:cNvPr id="11" name="スライド番号プレースホルダー 1">
            <a:extLst>
              <a:ext uri="{FF2B5EF4-FFF2-40B4-BE49-F238E27FC236}">
                <a16:creationId xmlns:a16="http://schemas.microsoft.com/office/drawing/2014/main" id="{BE7D5C99-1CBF-EFF0-4278-794D577C4256}"/>
              </a:ext>
            </a:extLst>
          </p:cNvPr>
          <p:cNvSpPr txBox="1">
            <a:spLocks/>
          </p:cNvSpPr>
          <p:nvPr/>
        </p:nvSpPr>
        <p:spPr>
          <a:xfrm>
            <a:off x="10014663" y="6355918"/>
            <a:ext cx="2063750" cy="457200"/>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A1FAC9C0-085C-4BB2-8CDC-980698F296F6}" type="slidenum">
              <a:rPr lang="en-US" altLang="ja-JP" sz="1800" b="1" smtClean="0">
                <a:solidFill>
                  <a:schemeClr val="bg1">
                    <a:lumMod val="50000"/>
                  </a:schemeClr>
                </a:solidFill>
                <a:latin typeface="Arial" panose="020B0604020202020204" pitchFamily="34" charset="0"/>
                <a:cs typeface="Arial" panose="020B0604020202020204" pitchFamily="34" charset="0"/>
              </a:rPr>
              <a:pPr>
                <a:defRPr/>
              </a:pPr>
              <a:t>13</a:t>
            </a:fld>
            <a:endParaRPr lang="en-US" altLang="ja-JP" sz="1800" b="1" dirty="0">
              <a:solidFill>
                <a:schemeClr val="bg1">
                  <a:lumMod val="50000"/>
                </a:schemeClr>
              </a:solidFill>
              <a:latin typeface="Arial" panose="020B0604020202020204" pitchFamily="34" charset="0"/>
              <a:cs typeface="Arial" panose="020B0604020202020204" pitchFamily="34" charset="0"/>
            </a:endParaRPr>
          </a:p>
        </p:txBody>
      </p:sp>
      <p:sp>
        <p:nvSpPr>
          <p:cNvPr id="12" name="テキスト ボックス 11">
            <a:extLst>
              <a:ext uri="{FF2B5EF4-FFF2-40B4-BE49-F238E27FC236}">
                <a16:creationId xmlns:a16="http://schemas.microsoft.com/office/drawing/2014/main" id="{1707A6AA-B510-B3E8-BC11-07400B1A2C9E}"/>
              </a:ext>
            </a:extLst>
          </p:cNvPr>
          <p:cNvSpPr txBox="1"/>
          <p:nvPr/>
        </p:nvSpPr>
        <p:spPr>
          <a:xfrm>
            <a:off x="2901510" y="221092"/>
            <a:ext cx="6391493" cy="769441"/>
          </a:xfrm>
          <a:prstGeom prst="rect">
            <a:avLst/>
          </a:prstGeom>
          <a:noFill/>
        </p:spPr>
        <p:txBody>
          <a:bodyPr wrap="none" rtlCol="0">
            <a:spAutoFit/>
          </a:bodyPr>
          <a:lstStyle/>
          <a:p>
            <a:pPr algn="ctr"/>
            <a:r>
              <a:rPr lang="ja-JP" altLang="en-US" sz="4400" dirty="0">
                <a:solidFill>
                  <a:srgbClr val="0066CC"/>
                </a:solidFill>
                <a:latin typeface="BIZ UDPゴシック" panose="020B0400000000000000" pitchFamily="50" charset="-128"/>
                <a:ea typeface="BIZ UDPゴシック" panose="020B0400000000000000" pitchFamily="50" charset="-128"/>
              </a:rPr>
              <a:t>鏡像生命の作成（利用法）</a:t>
            </a:r>
            <a:endParaRPr lang="en-US" altLang="ja-JP" sz="4400" dirty="0">
              <a:solidFill>
                <a:srgbClr val="0066CC"/>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375020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0F446-EE14-77B7-A4AF-154147424F92}"/>
            </a:ext>
          </a:extLst>
        </p:cNvPr>
        <p:cNvGrpSpPr/>
        <p:nvPr/>
      </p:nvGrpSpPr>
      <p:grpSpPr>
        <a:xfrm>
          <a:off x="0" y="0"/>
          <a:ext cx="0" cy="0"/>
          <a:chOff x="0" y="0"/>
          <a:chExt cx="0" cy="0"/>
        </a:xfrm>
      </p:grpSpPr>
      <p:sp>
        <p:nvSpPr>
          <p:cNvPr id="9" name="正方形/長方形 8">
            <a:extLst>
              <a:ext uri="{FF2B5EF4-FFF2-40B4-BE49-F238E27FC236}">
                <a16:creationId xmlns:a16="http://schemas.microsoft.com/office/drawing/2014/main" id="{97B27A0D-77F2-ACC1-4E66-6E664A87A7E5}"/>
              </a:ext>
            </a:extLst>
          </p:cNvPr>
          <p:cNvSpPr/>
          <p:nvPr/>
        </p:nvSpPr>
        <p:spPr>
          <a:xfrm>
            <a:off x="0" y="1"/>
            <a:ext cx="12192000" cy="118829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テキスト ボックス 14">
            <a:extLst>
              <a:ext uri="{FF2B5EF4-FFF2-40B4-BE49-F238E27FC236}">
                <a16:creationId xmlns:a16="http://schemas.microsoft.com/office/drawing/2014/main" id="{85F45FE0-2CD0-8A57-1B79-25749F385EC0}"/>
              </a:ext>
            </a:extLst>
          </p:cNvPr>
          <p:cNvSpPr txBox="1"/>
          <p:nvPr/>
        </p:nvSpPr>
        <p:spPr>
          <a:xfrm>
            <a:off x="2992081" y="221092"/>
            <a:ext cx="6210354" cy="769441"/>
          </a:xfrm>
          <a:prstGeom prst="rect">
            <a:avLst/>
          </a:prstGeom>
          <a:noFill/>
        </p:spPr>
        <p:txBody>
          <a:bodyPr wrap="none" rtlCol="0">
            <a:spAutoFit/>
          </a:bodyPr>
          <a:lstStyle/>
          <a:p>
            <a:pPr algn="ctr"/>
            <a:r>
              <a:rPr lang="ja-JP" altLang="en-US" sz="4400" dirty="0">
                <a:solidFill>
                  <a:srgbClr val="0066CC"/>
                </a:solidFill>
                <a:latin typeface="BIZ UDPゴシック" panose="020B0400000000000000" pitchFamily="50" charset="-128"/>
                <a:ea typeface="BIZ UDPゴシック" panose="020B0400000000000000" pitchFamily="50" charset="-128"/>
              </a:rPr>
              <a:t>鏡像生命の作成（リスク）</a:t>
            </a:r>
            <a:endParaRPr lang="en-US" altLang="ja-JP" sz="4400" dirty="0">
              <a:solidFill>
                <a:srgbClr val="0066CC"/>
              </a:solidFill>
              <a:latin typeface="BIZ UDPゴシック" panose="020B0400000000000000" pitchFamily="50" charset="-128"/>
              <a:ea typeface="BIZ UDPゴシック" panose="020B0400000000000000" pitchFamily="50" charset="-128"/>
            </a:endParaRPr>
          </a:p>
        </p:txBody>
      </p:sp>
      <p:pic>
        <p:nvPicPr>
          <p:cNvPr id="4" name="図 3">
            <a:extLst>
              <a:ext uri="{FF2B5EF4-FFF2-40B4-BE49-F238E27FC236}">
                <a16:creationId xmlns:a16="http://schemas.microsoft.com/office/drawing/2014/main" id="{7B677046-B462-EDB6-D809-62D422012968}"/>
              </a:ext>
            </a:extLst>
          </p:cNvPr>
          <p:cNvPicPr>
            <a:picLocks noChangeAspect="1"/>
          </p:cNvPicPr>
          <p:nvPr/>
        </p:nvPicPr>
        <p:blipFill>
          <a:blip r:embed="rId2"/>
          <a:stretch>
            <a:fillRect/>
          </a:stretch>
        </p:blipFill>
        <p:spPr>
          <a:xfrm>
            <a:off x="0" y="1223032"/>
            <a:ext cx="7167856" cy="2772237"/>
          </a:xfrm>
          <a:prstGeom prst="rect">
            <a:avLst/>
          </a:prstGeom>
        </p:spPr>
      </p:pic>
      <p:pic>
        <p:nvPicPr>
          <p:cNvPr id="8" name="図 7">
            <a:extLst>
              <a:ext uri="{FF2B5EF4-FFF2-40B4-BE49-F238E27FC236}">
                <a16:creationId xmlns:a16="http://schemas.microsoft.com/office/drawing/2014/main" id="{02ADF31E-CA33-E2F8-EFE3-391B988DD7CF}"/>
              </a:ext>
            </a:extLst>
          </p:cNvPr>
          <p:cNvPicPr>
            <a:picLocks noChangeAspect="1"/>
          </p:cNvPicPr>
          <p:nvPr/>
        </p:nvPicPr>
        <p:blipFill>
          <a:blip r:embed="rId3"/>
          <a:stretch>
            <a:fillRect/>
          </a:stretch>
        </p:blipFill>
        <p:spPr>
          <a:xfrm>
            <a:off x="1112875" y="4023967"/>
            <a:ext cx="5539563" cy="2795668"/>
          </a:xfrm>
          <a:prstGeom prst="rect">
            <a:avLst/>
          </a:prstGeom>
        </p:spPr>
      </p:pic>
      <p:pic>
        <p:nvPicPr>
          <p:cNvPr id="10" name="図 9">
            <a:extLst>
              <a:ext uri="{FF2B5EF4-FFF2-40B4-BE49-F238E27FC236}">
                <a16:creationId xmlns:a16="http://schemas.microsoft.com/office/drawing/2014/main" id="{C69865F4-1CAE-33A7-B7BD-AAB0FC714740}"/>
              </a:ext>
            </a:extLst>
          </p:cNvPr>
          <p:cNvPicPr>
            <a:picLocks noChangeAspect="1"/>
          </p:cNvPicPr>
          <p:nvPr/>
        </p:nvPicPr>
        <p:blipFill>
          <a:blip r:embed="rId4"/>
          <a:stretch>
            <a:fillRect/>
          </a:stretch>
        </p:blipFill>
        <p:spPr>
          <a:xfrm>
            <a:off x="210124" y="4023967"/>
            <a:ext cx="902751" cy="852598"/>
          </a:xfrm>
          <a:prstGeom prst="rect">
            <a:avLst/>
          </a:prstGeom>
        </p:spPr>
      </p:pic>
      <p:cxnSp>
        <p:nvCxnSpPr>
          <p:cNvPr id="12" name="直線コネクタ 11">
            <a:extLst>
              <a:ext uri="{FF2B5EF4-FFF2-40B4-BE49-F238E27FC236}">
                <a16:creationId xmlns:a16="http://schemas.microsoft.com/office/drawing/2014/main" id="{C611DF17-9315-5A9C-E89A-DE2A97B861B1}"/>
              </a:ext>
            </a:extLst>
          </p:cNvPr>
          <p:cNvCxnSpPr/>
          <p:nvPr/>
        </p:nvCxnSpPr>
        <p:spPr>
          <a:xfrm>
            <a:off x="210124" y="3985344"/>
            <a:ext cx="6988118"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2D7B971B-D729-A3CB-E483-69577DA8656C}"/>
              </a:ext>
            </a:extLst>
          </p:cNvPr>
          <p:cNvSpPr txBox="1"/>
          <p:nvPr/>
        </p:nvSpPr>
        <p:spPr>
          <a:xfrm>
            <a:off x="7156345" y="1405990"/>
            <a:ext cx="4929555" cy="461665"/>
          </a:xfrm>
          <a:prstGeom prst="rect">
            <a:avLst/>
          </a:prstGeom>
          <a:noFill/>
        </p:spPr>
        <p:txBody>
          <a:bodyPr wrap="none" rtlCol="0">
            <a:spAutoFit/>
          </a:bodyPr>
          <a:lstStyle/>
          <a:p>
            <a:r>
              <a:rPr kumimoji="1" lang="ja-JP" altLang="en-US" sz="2400" dirty="0">
                <a:solidFill>
                  <a:schemeClr val="accent5"/>
                </a:solidFill>
                <a:latin typeface="BIZ UDPゴシック" panose="020B0400000000000000" pitchFamily="50" charset="-128"/>
                <a:ea typeface="BIZ UDPゴシック" panose="020B0400000000000000" pitchFamily="50" charset="-128"/>
              </a:rPr>
              <a:t>鏡像生命がもたらすリスクへの対応</a:t>
            </a:r>
          </a:p>
        </p:txBody>
      </p:sp>
      <p:sp>
        <p:nvSpPr>
          <p:cNvPr id="14" name="テキスト ボックス 13">
            <a:extLst>
              <a:ext uri="{FF2B5EF4-FFF2-40B4-BE49-F238E27FC236}">
                <a16:creationId xmlns:a16="http://schemas.microsoft.com/office/drawing/2014/main" id="{03485F33-7F05-0EBB-5A4B-23DF42E7F7E1}"/>
              </a:ext>
            </a:extLst>
          </p:cNvPr>
          <p:cNvSpPr txBox="1"/>
          <p:nvPr/>
        </p:nvSpPr>
        <p:spPr>
          <a:xfrm>
            <a:off x="7198242" y="1874926"/>
            <a:ext cx="4783634" cy="4708981"/>
          </a:xfrm>
          <a:prstGeom prst="rect">
            <a:avLst/>
          </a:prstGeom>
          <a:noFill/>
        </p:spPr>
        <p:txBody>
          <a:bodyPr wrap="square" rtlCol="0">
            <a:spAutoFit/>
          </a:bodyPr>
          <a:lstStyle/>
          <a:p>
            <a:pPr marL="180975" indent="-180975" algn="just">
              <a:buFont typeface="Arial" panose="020B0604020202020204" pitchFamily="34" charset="0"/>
              <a:buChar char="•"/>
            </a:pPr>
            <a:r>
              <a:rPr lang="ja-JP" altLang="en-US" sz="2000" dirty="0">
                <a:latin typeface="BIZ UDPゴシック" panose="020B0400000000000000" pitchFamily="50" charset="-128"/>
                <a:ea typeface="BIZ UDPゴシック" panose="020B0400000000000000" pitchFamily="50" charset="-128"/>
              </a:rPr>
              <a:t>鏡像生命に感染した場合、免疫系が認識できず、</a:t>
            </a:r>
            <a:r>
              <a:rPr lang="ja-JP" altLang="en-US" sz="2000" dirty="0">
                <a:solidFill>
                  <a:srgbClr val="FF0000"/>
                </a:solidFill>
                <a:latin typeface="BIZ UDPゴシック" panose="020B0400000000000000" pitchFamily="50" charset="-128"/>
                <a:ea typeface="BIZ UDPゴシック" panose="020B0400000000000000" pitchFamily="50" charset="-128"/>
              </a:rPr>
              <a:t>敗血症</a:t>
            </a:r>
            <a:r>
              <a:rPr lang="ja-JP" altLang="en-US" sz="2000" dirty="0">
                <a:latin typeface="BIZ UDPゴシック" panose="020B0400000000000000" pitchFamily="50" charset="-128"/>
                <a:ea typeface="BIZ UDPゴシック" panose="020B0400000000000000" pitchFamily="50" charset="-128"/>
              </a:rPr>
              <a:t>を起こす懸念</a:t>
            </a:r>
            <a:endParaRPr lang="en-US" altLang="ja-JP" sz="2000" dirty="0">
              <a:latin typeface="BIZ UDPゴシック" panose="020B0400000000000000" pitchFamily="50" charset="-128"/>
              <a:ea typeface="BIZ UDPゴシック" panose="020B0400000000000000" pitchFamily="50" charset="-128"/>
            </a:endParaRPr>
          </a:p>
          <a:p>
            <a:pPr marL="180975" indent="-180975" algn="just">
              <a:buFont typeface="Arial" panose="020B0604020202020204" pitchFamily="34" charset="0"/>
              <a:buChar char="•"/>
            </a:pPr>
            <a:r>
              <a:rPr lang="ja-JP" altLang="en-US" sz="2000" dirty="0">
                <a:latin typeface="BIZ UDPゴシック" panose="020B0400000000000000" pitchFamily="50" charset="-128"/>
                <a:ea typeface="BIZ UDPゴシック" panose="020B0400000000000000" pitchFamily="50" charset="-128"/>
              </a:rPr>
              <a:t>鏡像生命に関する専門家の警告について</a:t>
            </a:r>
            <a:r>
              <a:rPr lang="ja-JP" altLang="en-US" sz="2000" dirty="0">
                <a:solidFill>
                  <a:srgbClr val="FF0000"/>
                </a:solidFill>
                <a:latin typeface="BIZ UDPゴシック" panose="020B0400000000000000" pitchFamily="50" charset="-128"/>
                <a:ea typeface="BIZ UDPゴシック" panose="020B0400000000000000" pitchFamily="50" charset="-128"/>
              </a:rPr>
              <a:t>深い懸念</a:t>
            </a:r>
            <a:r>
              <a:rPr lang="ja-JP" altLang="en-US" sz="2000" dirty="0">
                <a:latin typeface="BIZ UDPゴシック" panose="020B0400000000000000" pitchFamily="50" charset="-128"/>
                <a:ea typeface="BIZ UDPゴシック" panose="020B0400000000000000" pitchFamily="50" charset="-128"/>
              </a:rPr>
              <a:t>を表明</a:t>
            </a:r>
            <a:endParaRPr lang="en-US" altLang="ja-JP" sz="2000" dirty="0">
              <a:latin typeface="BIZ UDPゴシック" panose="020B0400000000000000" pitchFamily="50" charset="-128"/>
              <a:ea typeface="BIZ UDPゴシック" panose="020B0400000000000000" pitchFamily="50" charset="-128"/>
            </a:endParaRPr>
          </a:p>
          <a:p>
            <a:pPr marL="180975" indent="-180975" algn="just">
              <a:buFont typeface="Arial" panose="020B0604020202020204" pitchFamily="34" charset="0"/>
              <a:buChar char="•"/>
            </a:pPr>
            <a:r>
              <a:rPr lang="ja-JP" altLang="en-US" sz="2000" dirty="0">
                <a:latin typeface="BIZ UDPゴシック" panose="020B0400000000000000" pitchFamily="50" charset="-128"/>
                <a:ea typeface="BIZ UDPゴシック" panose="020B0400000000000000" pitchFamily="50" charset="-128"/>
              </a:rPr>
              <a:t>鏡像生命の創出を目的とした研究プログラムの</a:t>
            </a:r>
            <a:r>
              <a:rPr lang="ja-JP" altLang="en-US" sz="2000" dirty="0">
                <a:solidFill>
                  <a:srgbClr val="FF0000"/>
                </a:solidFill>
                <a:latin typeface="BIZ UDPゴシック" panose="020B0400000000000000" pitchFamily="50" charset="-128"/>
                <a:ea typeface="BIZ UDPゴシック" panose="020B0400000000000000" pitchFamily="50" charset="-128"/>
              </a:rPr>
              <a:t>資金を一時停止</a:t>
            </a:r>
            <a:endParaRPr lang="en-US" altLang="ja-JP" sz="2000" dirty="0">
              <a:solidFill>
                <a:srgbClr val="FF0000"/>
              </a:solidFill>
              <a:latin typeface="BIZ UDPゴシック" panose="020B0400000000000000" pitchFamily="50" charset="-128"/>
              <a:ea typeface="BIZ UDPゴシック" panose="020B0400000000000000" pitchFamily="50" charset="-128"/>
            </a:endParaRPr>
          </a:p>
          <a:p>
            <a:pPr marL="180975" indent="-180975" algn="just">
              <a:buFont typeface="Arial" panose="020B0604020202020204" pitchFamily="34" charset="0"/>
              <a:buChar char="•"/>
            </a:pPr>
            <a:r>
              <a:rPr lang="ja-JP" altLang="en-US" sz="2000" dirty="0">
                <a:latin typeface="BIZ UDPゴシック" panose="020B0400000000000000" pitchFamily="50" charset="-128"/>
                <a:ea typeface="BIZ UDPゴシック" panose="020B0400000000000000" pitchFamily="50" charset="-128"/>
              </a:rPr>
              <a:t>提起された</a:t>
            </a:r>
            <a:r>
              <a:rPr lang="ja-JP" altLang="en-US" sz="2000" dirty="0">
                <a:solidFill>
                  <a:srgbClr val="FF0000"/>
                </a:solidFill>
                <a:latin typeface="BIZ UDPゴシック" panose="020B0400000000000000" pitchFamily="50" charset="-128"/>
                <a:ea typeface="BIZ UDPゴシック" panose="020B0400000000000000" pitchFamily="50" charset="-128"/>
              </a:rPr>
              <a:t>懸念を評価するための研究</a:t>
            </a:r>
            <a:r>
              <a:rPr lang="ja-JP" altLang="en-US" sz="2000" dirty="0">
                <a:latin typeface="BIZ UDPゴシック" panose="020B0400000000000000" pitchFamily="50" charset="-128"/>
                <a:ea typeface="BIZ UDPゴシック" panose="020B0400000000000000" pitchFamily="50" charset="-128"/>
              </a:rPr>
              <a:t>を委託</a:t>
            </a:r>
            <a:endParaRPr lang="en-US" altLang="ja-JP" sz="2000" dirty="0">
              <a:latin typeface="BIZ UDPゴシック" panose="020B0400000000000000" pitchFamily="50" charset="-128"/>
              <a:ea typeface="BIZ UDPゴシック" panose="020B0400000000000000" pitchFamily="50" charset="-128"/>
            </a:endParaRPr>
          </a:p>
          <a:p>
            <a:pPr marL="180975" indent="-180975" algn="just">
              <a:buFont typeface="Arial" panose="020B0604020202020204" pitchFamily="34" charset="0"/>
              <a:buChar char="•"/>
            </a:pPr>
            <a:r>
              <a:rPr lang="ja-JP" altLang="en-US" sz="2000" dirty="0">
                <a:latin typeface="BIZ UDPゴシック" panose="020B0400000000000000" pitchFamily="50" charset="-128"/>
                <a:ea typeface="BIZ UDPゴシック" panose="020B0400000000000000" pitchFamily="50" charset="-128"/>
              </a:rPr>
              <a:t>鏡像生命の研究を「懸念されるデュアルユース研究」の</a:t>
            </a:r>
            <a:r>
              <a:rPr lang="ja-JP" altLang="en-US" sz="2000" dirty="0">
                <a:solidFill>
                  <a:srgbClr val="FF0000"/>
                </a:solidFill>
                <a:latin typeface="BIZ UDPゴシック" panose="020B0400000000000000" pitchFamily="50" charset="-128"/>
                <a:ea typeface="BIZ UDPゴシック" panose="020B0400000000000000" pitchFamily="50" charset="-128"/>
              </a:rPr>
              <a:t>監視政策</a:t>
            </a:r>
            <a:r>
              <a:rPr lang="ja-JP" altLang="en-US" sz="2000" dirty="0">
                <a:latin typeface="BIZ UDPゴシック" panose="020B0400000000000000" pitchFamily="50" charset="-128"/>
                <a:ea typeface="BIZ UDPゴシック" panose="020B0400000000000000" pitchFamily="50" charset="-128"/>
              </a:rPr>
              <a:t>に追加</a:t>
            </a:r>
            <a:endParaRPr lang="en-US" altLang="ja-JP" sz="2000" dirty="0">
              <a:latin typeface="BIZ UDPゴシック" panose="020B0400000000000000" pitchFamily="50" charset="-128"/>
              <a:ea typeface="BIZ UDPゴシック" panose="020B0400000000000000" pitchFamily="50" charset="-128"/>
            </a:endParaRPr>
          </a:p>
          <a:p>
            <a:pPr marL="180975" indent="-180975" algn="just">
              <a:buFont typeface="Arial" panose="020B0604020202020204" pitchFamily="34" charset="0"/>
              <a:buChar char="•"/>
            </a:pPr>
            <a:r>
              <a:rPr lang="ja-JP" altLang="en-US" sz="2000" dirty="0">
                <a:latin typeface="BIZ UDPゴシック" panose="020B0400000000000000" pitchFamily="50" charset="-128"/>
                <a:ea typeface="BIZ UDPゴシック" panose="020B0400000000000000" pitchFamily="50" charset="-128"/>
              </a:rPr>
              <a:t>鏡像生命を</a:t>
            </a:r>
            <a:r>
              <a:rPr lang="ja-JP" altLang="en-US" sz="2000" dirty="0">
                <a:solidFill>
                  <a:srgbClr val="FF0000"/>
                </a:solidFill>
                <a:latin typeface="BIZ UDPゴシック" panose="020B0400000000000000" pitchFamily="50" charset="-128"/>
                <a:ea typeface="BIZ UDPゴシック" panose="020B0400000000000000" pitchFamily="50" charset="-128"/>
              </a:rPr>
              <a:t>特定病原体</a:t>
            </a:r>
            <a:r>
              <a:rPr lang="ja-JP" altLang="en-US" sz="2000" dirty="0">
                <a:latin typeface="BIZ UDPゴシック" panose="020B0400000000000000" pitchFamily="50" charset="-128"/>
                <a:ea typeface="BIZ UDPゴシック" panose="020B0400000000000000" pitchFamily="50" charset="-128"/>
              </a:rPr>
              <a:t>に指定</a:t>
            </a:r>
            <a:endParaRPr lang="en-US" altLang="ja-JP" sz="2000" dirty="0">
              <a:latin typeface="BIZ UDPゴシック" panose="020B0400000000000000" pitchFamily="50" charset="-128"/>
              <a:ea typeface="BIZ UDPゴシック" panose="020B0400000000000000" pitchFamily="50" charset="-128"/>
            </a:endParaRPr>
          </a:p>
          <a:p>
            <a:pPr marL="180975" indent="-180975" algn="just">
              <a:buFont typeface="Arial" panose="020B0604020202020204" pitchFamily="34" charset="0"/>
              <a:buChar char="•"/>
            </a:pPr>
            <a:r>
              <a:rPr lang="ja-JP" altLang="en-US" sz="2000" dirty="0">
                <a:latin typeface="BIZ UDPゴシック" panose="020B0400000000000000" pitchFamily="50" charset="-128"/>
                <a:ea typeface="BIZ UDPゴシック" panose="020B0400000000000000" pitchFamily="50" charset="-128"/>
              </a:rPr>
              <a:t>鏡像生命を</a:t>
            </a:r>
            <a:r>
              <a:rPr lang="ja-JP" altLang="en-US" sz="2000" dirty="0">
                <a:solidFill>
                  <a:srgbClr val="FF0000"/>
                </a:solidFill>
                <a:latin typeface="BIZ UDPゴシック" panose="020B0400000000000000" pitchFamily="50" charset="-128"/>
                <a:ea typeface="BIZ UDPゴシック" panose="020B0400000000000000" pitchFamily="50" charset="-128"/>
              </a:rPr>
              <a:t>不拡散輸出規制の対象</a:t>
            </a:r>
            <a:r>
              <a:rPr lang="ja-JP" altLang="en-US" sz="2000" dirty="0">
                <a:latin typeface="BIZ UDPゴシック" panose="020B0400000000000000" pitchFamily="50" charset="-128"/>
                <a:ea typeface="BIZ UDPゴシック" panose="020B0400000000000000" pitchFamily="50" charset="-128"/>
              </a:rPr>
              <a:t>に指定</a:t>
            </a:r>
            <a:endParaRPr lang="en-US" altLang="ja-JP" sz="2000" dirty="0">
              <a:latin typeface="BIZ UDPゴシック" panose="020B0400000000000000" pitchFamily="50" charset="-128"/>
              <a:ea typeface="BIZ UDPゴシック" panose="020B0400000000000000" pitchFamily="50" charset="-128"/>
            </a:endParaRPr>
          </a:p>
          <a:p>
            <a:pPr marL="180975" indent="-180975" algn="just">
              <a:buFont typeface="Arial" panose="020B0604020202020204" pitchFamily="34" charset="0"/>
              <a:buChar char="•"/>
            </a:pPr>
            <a:r>
              <a:rPr lang="ja-JP" altLang="en-US" sz="2000" dirty="0">
                <a:latin typeface="BIZ UDPゴシック" panose="020B0400000000000000" pitchFamily="50" charset="-128"/>
                <a:ea typeface="BIZ UDPゴシック" panose="020B0400000000000000" pitchFamily="50" charset="-128"/>
              </a:rPr>
              <a:t>鏡像生命の</a:t>
            </a:r>
            <a:r>
              <a:rPr lang="ja-JP" altLang="en-US" sz="2000" dirty="0">
                <a:solidFill>
                  <a:srgbClr val="FF0000"/>
                </a:solidFill>
                <a:latin typeface="BIZ UDPゴシック" panose="020B0400000000000000" pitchFamily="50" charset="-128"/>
                <a:ea typeface="BIZ UDPゴシック" panose="020B0400000000000000" pitchFamily="50" charset="-128"/>
              </a:rPr>
              <a:t>開発禁止</a:t>
            </a:r>
            <a:r>
              <a:rPr lang="ja-JP" altLang="en-US" sz="2000" dirty="0">
                <a:latin typeface="BIZ UDPゴシック" panose="020B0400000000000000" pitchFamily="50" charset="-128"/>
                <a:ea typeface="BIZ UDPゴシック" panose="020B0400000000000000" pitchFamily="50" charset="-128"/>
              </a:rPr>
              <a:t>、規制のための新たな</a:t>
            </a:r>
            <a:r>
              <a:rPr lang="ja-JP" altLang="en-US" sz="2000" dirty="0">
                <a:solidFill>
                  <a:srgbClr val="FF0000"/>
                </a:solidFill>
                <a:latin typeface="BIZ UDPゴシック" panose="020B0400000000000000" pitchFamily="50" charset="-128"/>
                <a:ea typeface="BIZ UDPゴシック" panose="020B0400000000000000" pitchFamily="50" charset="-128"/>
              </a:rPr>
              <a:t>法律を起草</a:t>
            </a:r>
            <a:endParaRPr kumimoji="1" lang="ja-JP" altLang="en-US" sz="2000" dirty="0">
              <a:solidFill>
                <a:srgbClr val="FF0000"/>
              </a:solidFill>
              <a:latin typeface="BIZ UDPゴシック" panose="020B0400000000000000" pitchFamily="50" charset="-128"/>
              <a:ea typeface="BIZ UDPゴシック" panose="020B0400000000000000" pitchFamily="50" charset="-128"/>
            </a:endParaRPr>
          </a:p>
        </p:txBody>
      </p:sp>
      <p:sp>
        <p:nvSpPr>
          <p:cNvPr id="6" name="スライド番号プレースホルダー 1">
            <a:extLst>
              <a:ext uri="{FF2B5EF4-FFF2-40B4-BE49-F238E27FC236}">
                <a16:creationId xmlns:a16="http://schemas.microsoft.com/office/drawing/2014/main" id="{CC18CC8E-7100-2915-5CE7-D7087B3D87BB}"/>
              </a:ext>
            </a:extLst>
          </p:cNvPr>
          <p:cNvSpPr txBox="1">
            <a:spLocks/>
          </p:cNvSpPr>
          <p:nvPr/>
        </p:nvSpPr>
        <p:spPr>
          <a:xfrm>
            <a:off x="10014663" y="6355918"/>
            <a:ext cx="2063750" cy="457200"/>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A1FAC9C0-085C-4BB2-8CDC-980698F296F6}" type="slidenum">
              <a:rPr lang="en-US" altLang="ja-JP" sz="1800" b="1" smtClean="0">
                <a:solidFill>
                  <a:schemeClr val="bg1">
                    <a:lumMod val="50000"/>
                  </a:schemeClr>
                </a:solidFill>
                <a:latin typeface="Arial" panose="020B0604020202020204" pitchFamily="34" charset="0"/>
                <a:cs typeface="Arial" panose="020B0604020202020204" pitchFamily="34" charset="0"/>
              </a:rPr>
              <a:pPr>
                <a:defRPr/>
              </a:pPr>
              <a:t>14</a:t>
            </a:fld>
            <a:endParaRPr lang="en-US" altLang="ja-JP" sz="1800" b="1"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8568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6F9E3B7B-B9E2-ECC5-193C-C37DF67C9802}"/>
              </a:ext>
            </a:extLst>
          </p:cNvPr>
          <p:cNvSpPr/>
          <p:nvPr/>
        </p:nvSpPr>
        <p:spPr>
          <a:xfrm>
            <a:off x="0" y="1"/>
            <a:ext cx="12192000" cy="118829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0066CC"/>
              </a:solidFill>
            </a:endParaRPr>
          </a:p>
        </p:txBody>
      </p:sp>
      <p:sp>
        <p:nvSpPr>
          <p:cNvPr id="9" name="テキスト ボックス 8">
            <a:extLst>
              <a:ext uri="{FF2B5EF4-FFF2-40B4-BE49-F238E27FC236}">
                <a16:creationId xmlns:a16="http://schemas.microsoft.com/office/drawing/2014/main" id="{9B665619-267E-1907-A429-B3B132C9D24A}"/>
              </a:ext>
            </a:extLst>
          </p:cNvPr>
          <p:cNvSpPr txBox="1"/>
          <p:nvPr/>
        </p:nvSpPr>
        <p:spPr>
          <a:xfrm>
            <a:off x="525068" y="221092"/>
            <a:ext cx="11144397" cy="769441"/>
          </a:xfrm>
          <a:prstGeom prst="rect">
            <a:avLst/>
          </a:prstGeom>
          <a:noFill/>
        </p:spPr>
        <p:txBody>
          <a:bodyPr wrap="none" rtlCol="0">
            <a:spAutoFit/>
          </a:bodyPr>
          <a:lstStyle/>
          <a:p>
            <a:pPr algn="ctr"/>
            <a:r>
              <a:rPr lang="en-US" altLang="ja-JP" sz="4400" dirty="0">
                <a:solidFill>
                  <a:srgbClr val="0066CC"/>
                </a:solidFill>
                <a:latin typeface="BIZ UDPゴシック" panose="020B0400000000000000" pitchFamily="50" charset="-128"/>
                <a:ea typeface="BIZ UDPゴシック" panose="020B0400000000000000" pitchFamily="50" charset="-128"/>
              </a:rPr>
              <a:t>AI</a:t>
            </a:r>
            <a:r>
              <a:rPr lang="ja-JP" altLang="en-US" sz="4400" dirty="0">
                <a:solidFill>
                  <a:srgbClr val="0066CC"/>
                </a:solidFill>
                <a:latin typeface="BIZ UDPゴシック" panose="020B0400000000000000" pitchFamily="50" charset="-128"/>
                <a:ea typeface="BIZ UDPゴシック" panose="020B0400000000000000" pitchFamily="50" charset="-128"/>
              </a:rPr>
              <a:t>によるバイオデザイン（新たな生命の設計）</a:t>
            </a:r>
            <a:endParaRPr lang="en-US" altLang="ja-JP" sz="4400" dirty="0">
              <a:solidFill>
                <a:srgbClr val="0066CC"/>
              </a:solidFill>
              <a:latin typeface="BIZ UDPゴシック" panose="020B0400000000000000" pitchFamily="50" charset="-128"/>
              <a:ea typeface="BIZ UDPゴシック" panose="020B0400000000000000" pitchFamily="50" charset="-128"/>
            </a:endParaRPr>
          </a:p>
        </p:txBody>
      </p:sp>
      <p:pic>
        <p:nvPicPr>
          <p:cNvPr id="4" name="図 3">
            <a:extLst>
              <a:ext uri="{FF2B5EF4-FFF2-40B4-BE49-F238E27FC236}">
                <a16:creationId xmlns:a16="http://schemas.microsoft.com/office/drawing/2014/main" id="{12387186-A26B-DF4F-ECF1-E4E54C2FAE17}"/>
              </a:ext>
            </a:extLst>
          </p:cNvPr>
          <p:cNvPicPr>
            <a:picLocks noChangeAspect="1"/>
          </p:cNvPicPr>
          <p:nvPr/>
        </p:nvPicPr>
        <p:blipFill>
          <a:blip r:embed="rId2"/>
          <a:stretch>
            <a:fillRect/>
          </a:stretch>
        </p:blipFill>
        <p:spPr>
          <a:xfrm>
            <a:off x="333013" y="3058960"/>
            <a:ext cx="5564931" cy="3196875"/>
          </a:xfrm>
          <a:prstGeom prst="rect">
            <a:avLst/>
          </a:prstGeom>
        </p:spPr>
      </p:pic>
      <p:sp>
        <p:nvSpPr>
          <p:cNvPr id="5" name="テキスト ボックス 4">
            <a:extLst>
              <a:ext uri="{FF2B5EF4-FFF2-40B4-BE49-F238E27FC236}">
                <a16:creationId xmlns:a16="http://schemas.microsoft.com/office/drawing/2014/main" id="{D5F16A99-8347-B5E4-7DA8-E36963B8FBBB}"/>
              </a:ext>
            </a:extLst>
          </p:cNvPr>
          <p:cNvSpPr txBox="1"/>
          <p:nvPr/>
        </p:nvSpPr>
        <p:spPr>
          <a:xfrm>
            <a:off x="333769" y="1312162"/>
            <a:ext cx="11340846" cy="830997"/>
          </a:xfrm>
          <a:prstGeom prst="rect">
            <a:avLst/>
          </a:prstGeom>
          <a:noFill/>
        </p:spPr>
        <p:txBody>
          <a:bodyPr wrap="square" rtlCol="0">
            <a:spAutoFit/>
          </a:bodyPr>
          <a:lstStyle/>
          <a:p>
            <a:pPr lvl="0"/>
            <a:r>
              <a:rPr lang="ja-JP" altLang="ja-JP" sz="2400" dirty="0">
                <a:latin typeface="Arial" panose="020B0604020202020204" pitchFamily="34" charset="0"/>
                <a:cs typeface="Arial" panose="020B0604020202020204" pitchFamily="34" charset="0"/>
              </a:rPr>
              <a:t>Samuel H. King </a:t>
            </a:r>
            <a:r>
              <a:rPr lang="ja-JP" altLang="ja-JP" sz="2400" i="1" dirty="0">
                <a:latin typeface="Arial" panose="020B0604020202020204" pitchFamily="34" charset="0"/>
                <a:cs typeface="Arial" panose="020B0604020202020204" pitchFamily="34" charset="0"/>
              </a:rPr>
              <a:t>et al.</a:t>
            </a:r>
            <a:r>
              <a:rPr lang="ja-JP" altLang="ja-JP" sz="2400" dirty="0">
                <a:latin typeface="Arial" panose="020B0604020202020204" pitchFamily="34" charset="0"/>
                <a:cs typeface="Arial" panose="020B0604020202020204" pitchFamily="34" charset="0"/>
              </a:rPr>
              <a:t>,</a:t>
            </a:r>
            <a:r>
              <a:rPr lang="ja-JP" altLang="en-US" sz="2400" dirty="0">
                <a:latin typeface="Arial" panose="020B0604020202020204" pitchFamily="34" charset="0"/>
                <a:cs typeface="Arial" panose="020B0604020202020204" pitchFamily="34" charset="0"/>
              </a:rPr>
              <a:t> </a:t>
            </a:r>
            <a:r>
              <a:rPr lang="ja-JP" altLang="ja-JP" sz="2400" dirty="0">
                <a:latin typeface="Arial" panose="020B0604020202020204" pitchFamily="34" charset="0"/>
                <a:cs typeface="Arial" panose="020B0604020202020204" pitchFamily="34" charset="0"/>
              </a:rPr>
              <a:t>Generative design of bacteriophages with genome language</a:t>
            </a:r>
            <a:r>
              <a:rPr lang="en-US" altLang="ja-JP" sz="2400" dirty="0">
                <a:latin typeface="Arial" panose="020B0604020202020204" pitchFamily="34" charset="0"/>
                <a:cs typeface="Arial" panose="020B0604020202020204" pitchFamily="34" charset="0"/>
              </a:rPr>
              <a:t> </a:t>
            </a:r>
            <a:r>
              <a:rPr lang="ja-JP" altLang="ja-JP" sz="2400" dirty="0">
                <a:latin typeface="Arial" panose="020B0604020202020204" pitchFamily="34" charset="0"/>
                <a:cs typeface="Arial" panose="020B0604020202020204" pitchFamily="34" charset="0"/>
              </a:rPr>
              <a:t>models.</a:t>
            </a:r>
            <a:r>
              <a:rPr lang="en-US" altLang="ja-JP" sz="2400" dirty="0">
                <a:latin typeface="Arial" panose="020B0604020202020204" pitchFamily="34" charset="0"/>
                <a:cs typeface="Arial" panose="020B0604020202020204" pitchFamily="34" charset="0"/>
              </a:rPr>
              <a:t> </a:t>
            </a:r>
            <a:r>
              <a:rPr lang="ja-JP" altLang="ja-JP" sz="2400" i="1" dirty="0">
                <a:latin typeface="Arial" panose="020B0604020202020204" pitchFamily="34" charset="0"/>
                <a:cs typeface="Arial" panose="020B0604020202020204" pitchFamily="34" charset="0"/>
              </a:rPr>
              <a:t>Science</a:t>
            </a:r>
            <a:r>
              <a:rPr lang="ja-JP" altLang="ja-JP" sz="2400" b="1" dirty="0">
                <a:latin typeface="Arial" panose="020B0604020202020204" pitchFamily="34" charset="0"/>
                <a:cs typeface="Arial" panose="020B0604020202020204" pitchFamily="34" charset="0"/>
              </a:rPr>
              <a:t>393</a:t>
            </a:r>
            <a:r>
              <a:rPr lang="ja-JP" altLang="ja-JP" sz="2400" dirty="0">
                <a:latin typeface="Arial" panose="020B0604020202020204" pitchFamily="34" charset="0"/>
                <a:cs typeface="Arial" panose="020B0604020202020204" pitchFamily="34" charset="0"/>
              </a:rPr>
              <a:t>,</a:t>
            </a:r>
            <a:r>
              <a:rPr lang="en-US" altLang="ja-JP" sz="2400" dirty="0">
                <a:latin typeface="Arial" panose="020B0604020202020204" pitchFamily="34" charset="0"/>
                <a:cs typeface="Arial" panose="020B0604020202020204" pitchFamily="34" charset="0"/>
              </a:rPr>
              <a:t> </a:t>
            </a:r>
            <a:r>
              <a:rPr lang="ja-JP" altLang="ja-JP" sz="2400" dirty="0">
                <a:latin typeface="Arial" panose="020B0604020202020204" pitchFamily="34" charset="0"/>
                <a:cs typeface="Arial" panose="020B0604020202020204" pitchFamily="34" charset="0"/>
              </a:rPr>
              <a:t>eaec2657(2026).</a:t>
            </a:r>
            <a:r>
              <a:rPr lang="en-US" altLang="ja-JP" sz="2400" dirty="0">
                <a:latin typeface="Arial" panose="020B0604020202020204" pitchFamily="34" charset="0"/>
                <a:cs typeface="Arial" panose="020B0604020202020204" pitchFamily="34" charset="0"/>
              </a:rPr>
              <a:t> </a:t>
            </a:r>
            <a:r>
              <a:rPr lang="ja-JP" altLang="ja-JP" sz="2400" dirty="0">
                <a:latin typeface="Arial" panose="020B0604020202020204" pitchFamily="34" charset="0"/>
                <a:cs typeface="Arial" panose="020B0604020202020204" pitchFamily="34" charset="0"/>
              </a:rPr>
              <a:t>DOI:</a:t>
            </a:r>
            <a:r>
              <a:rPr lang="ja-JP" altLang="ja-JP" sz="2400" dirty="0">
                <a:latin typeface="Arial" panose="020B0604020202020204" pitchFamily="34" charset="0"/>
                <a:cs typeface="Arial" panose="020B0604020202020204" pitchFamily="34" charset="0"/>
                <a:hlinkClick r:id="rId3"/>
              </a:rPr>
              <a:t>10.1126/science.aec2657</a:t>
            </a:r>
            <a:endParaRPr kumimoji="1" lang="ja-JP" altLang="en-US" sz="2400" dirty="0">
              <a:latin typeface="Arial" panose="020B0604020202020204" pitchFamily="34" charset="0"/>
              <a:cs typeface="Arial" panose="020B0604020202020204" pitchFamily="34" charset="0"/>
            </a:endParaRPr>
          </a:p>
        </p:txBody>
      </p:sp>
      <p:sp>
        <p:nvSpPr>
          <p:cNvPr id="3" name="スライド番号プレースホルダー 1">
            <a:extLst>
              <a:ext uri="{FF2B5EF4-FFF2-40B4-BE49-F238E27FC236}">
                <a16:creationId xmlns:a16="http://schemas.microsoft.com/office/drawing/2014/main" id="{6CC0E5F5-3070-A261-4664-136C93219D30}"/>
              </a:ext>
            </a:extLst>
          </p:cNvPr>
          <p:cNvSpPr txBox="1">
            <a:spLocks/>
          </p:cNvSpPr>
          <p:nvPr/>
        </p:nvSpPr>
        <p:spPr>
          <a:xfrm>
            <a:off x="10014663" y="6355918"/>
            <a:ext cx="2063750" cy="457200"/>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A1FAC9C0-085C-4BB2-8CDC-980698F296F6}" type="slidenum">
              <a:rPr lang="en-US" altLang="ja-JP" sz="1800" b="1" smtClean="0">
                <a:solidFill>
                  <a:schemeClr val="bg1">
                    <a:lumMod val="50000"/>
                  </a:schemeClr>
                </a:solidFill>
                <a:latin typeface="Arial" panose="020B0604020202020204" pitchFamily="34" charset="0"/>
                <a:cs typeface="Arial" panose="020B0604020202020204" pitchFamily="34" charset="0"/>
              </a:rPr>
              <a:pPr>
                <a:defRPr/>
              </a:pPr>
              <a:t>15</a:t>
            </a:fld>
            <a:endParaRPr lang="en-US" altLang="ja-JP" sz="1800" b="1" dirty="0">
              <a:solidFill>
                <a:schemeClr val="bg1">
                  <a:lumMod val="50000"/>
                </a:schemeClr>
              </a:solidFill>
              <a:latin typeface="Arial" panose="020B0604020202020204" pitchFamily="34" charset="0"/>
              <a:cs typeface="Arial" panose="020B0604020202020204" pitchFamily="34" charset="0"/>
            </a:endParaRPr>
          </a:p>
        </p:txBody>
      </p:sp>
      <p:sp>
        <p:nvSpPr>
          <p:cNvPr id="11" name="テキスト ボックス 10">
            <a:extLst>
              <a:ext uri="{FF2B5EF4-FFF2-40B4-BE49-F238E27FC236}">
                <a16:creationId xmlns:a16="http://schemas.microsoft.com/office/drawing/2014/main" id="{DD2A4097-1B7D-6DBF-31D3-285E289AFC40}"/>
              </a:ext>
            </a:extLst>
          </p:cNvPr>
          <p:cNvSpPr txBox="1"/>
          <p:nvPr/>
        </p:nvSpPr>
        <p:spPr>
          <a:xfrm>
            <a:off x="6004193" y="2341968"/>
            <a:ext cx="5854488" cy="4154984"/>
          </a:xfrm>
          <a:prstGeom prst="rect">
            <a:avLst/>
          </a:prstGeom>
          <a:noFill/>
        </p:spPr>
        <p:txBody>
          <a:bodyPr wrap="square" rtlCol="0">
            <a:spAutoFit/>
          </a:bodyPr>
          <a:lstStyle/>
          <a:p>
            <a:pPr marL="180975" indent="-180975" algn="just">
              <a:buFont typeface="Arial" panose="020B0604020202020204" pitchFamily="34" charset="0"/>
              <a:buChar char="•"/>
            </a:pPr>
            <a:r>
              <a:rPr lang="ja-JP" altLang="en-US"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フロンティアゲノム言語モデル</a:t>
            </a:r>
            <a:r>
              <a:rPr lang="ja-JP" altLang="en-US" sz="2200" dirty="0">
                <a:latin typeface="Arial" panose="020B0604020202020204" pitchFamily="34" charset="0"/>
                <a:ea typeface="BIZ UDPゴシック" panose="020B0400000000000000" pitchFamily="50" charset="-128"/>
                <a:cs typeface="Arial" panose="020B0604020202020204" pitchFamily="34" charset="0"/>
              </a:rPr>
              <a:t>（</a:t>
            </a:r>
            <a:r>
              <a:rPr lang="en-US" altLang="ja-JP" sz="2200" dirty="0">
                <a:latin typeface="Arial" panose="020B0604020202020204" pitchFamily="34" charset="0"/>
                <a:ea typeface="BIZ UDPゴシック" panose="020B0400000000000000" pitchFamily="50" charset="-128"/>
                <a:cs typeface="Arial" panose="020B0604020202020204" pitchFamily="34" charset="0"/>
              </a:rPr>
              <a:t>Evo1</a:t>
            </a:r>
            <a:r>
              <a:rPr lang="ja-JP" altLang="en-US" sz="2200" dirty="0">
                <a:latin typeface="Arial" panose="020B0604020202020204" pitchFamily="34" charset="0"/>
                <a:ea typeface="BIZ UDPゴシック" panose="020B0400000000000000" pitchFamily="50" charset="-128"/>
                <a:cs typeface="Arial" panose="020B0604020202020204" pitchFamily="34" charset="0"/>
              </a:rPr>
              <a:t>、</a:t>
            </a:r>
            <a:r>
              <a:rPr lang="en-US" altLang="ja-JP" sz="2200" dirty="0">
                <a:latin typeface="Arial" panose="020B0604020202020204" pitchFamily="34" charset="0"/>
                <a:ea typeface="BIZ UDPゴシック" panose="020B0400000000000000" pitchFamily="50" charset="-128"/>
                <a:cs typeface="Arial" panose="020B0604020202020204" pitchFamily="34" charset="0"/>
              </a:rPr>
              <a:t>Evo2</a:t>
            </a:r>
            <a:r>
              <a:rPr lang="ja-JP" altLang="en-US" sz="2200" dirty="0">
                <a:latin typeface="Arial" panose="020B0604020202020204" pitchFamily="34" charset="0"/>
                <a:ea typeface="BIZ UDPゴシック" panose="020B0400000000000000" pitchFamily="50" charset="-128"/>
                <a:cs typeface="Arial" panose="020B0604020202020204" pitchFamily="34" charset="0"/>
              </a:rPr>
              <a:t>）を生物学的システムの設計に利用</a:t>
            </a:r>
            <a:endParaRPr lang="en-US" altLang="ja-JP" sz="2200" dirty="0">
              <a:latin typeface="Arial" panose="020B0604020202020204" pitchFamily="34" charset="0"/>
              <a:ea typeface="BIZ UDPゴシック" panose="020B0400000000000000" pitchFamily="50" charset="-128"/>
              <a:cs typeface="Arial" panose="020B0604020202020204" pitchFamily="34" charset="0"/>
            </a:endParaRPr>
          </a:p>
          <a:p>
            <a:pPr marL="180975" indent="-180975" algn="just">
              <a:buFont typeface="Arial" panose="020B0604020202020204" pitchFamily="34" charset="0"/>
              <a:buChar char="•"/>
            </a:pPr>
            <a:r>
              <a:rPr lang="ja-JP" altLang="en-US" sz="2200" dirty="0">
                <a:latin typeface="Arial" panose="020B0604020202020204" pitchFamily="34" charset="0"/>
                <a:ea typeface="BIZ UDPゴシック" panose="020B0400000000000000" pitchFamily="50" charset="-128"/>
                <a:cs typeface="Arial" panose="020B0604020202020204" pitchFamily="34" charset="0"/>
              </a:rPr>
              <a:t>設計テンプレートとして</a:t>
            </a:r>
            <a:r>
              <a:rPr lang="ja-JP" altLang="en-US"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溶解性ファージ</a:t>
            </a:r>
            <a:r>
              <a:rPr lang="en-US" altLang="ja-JP"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ΦX174</a:t>
            </a:r>
            <a:r>
              <a:rPr lang="ja-JP" altLang="en-US" sz="2200" dirty="0">
                <a:latin typeface="Arial" panose="020B0604020202020204" pitchFamily="34" charset="0"/>
                <a:ea typeface="BIZ UDPゴシック" panose="020B0400000000000000" pitchFamily="50" charset="-128"/>
                <a:cs typeface="Arial" panose="020B0604020202020204" pitchFamily="34" charset="0"/>
              </a:rPr>
              <a:t>を使用</a:t>
            </a:r>
            <a:endParaRPr lang="en-US" altLang="ja-JP" sz="2200" dirty="0">
              <a:latin typeface="Arial" panose="020B0604020202020204" pitchFamily="34" charset="0"/>
              <a:ea typeface="BIZ UDPゴシック" panose="020B0400000000000000" pitchFamily="50" charset="-128"/>
              <a:cs typeface="Arial" panose="020B0604020202020204" pitchFamily="34" charset="0"/>
            </a:endParaRPr>
          </a:p>
          <a:p>
            <a:pPr marL="180975" indent="-180975" algn="just">
              <a:buFont typeface="Arial" panose="020B0604020202020204" pitchFamily="34" charset="0"/>
              <a:buChar char="•"/>
            </a:pPr>
            <a:r>
              <a:rPr lang="ja-JP" altLang="en-US" sz="2200" dirty="0">
                <a:latin typeface="Arial" panose="020B0604020202020204" pitchFamily="34" charset="0"/>
                <a:ea typeface="BIZ UDPゴシック" panose="020B0400000000000000" pitchFamily="50" charset="-128"/>
                <a:cs typeface="Arial" panose="020B0604020202020204" pitchFamily="34" charset="0"/>
              </a:rPr>
              <a:t>現実的なゲノム構造と望ましい宿主トロピズムを持つ</a:t>
            </a:r>
            <a:r>
              <a:rPr lang="ja-JP" altLang="en-US"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全ゲノム配列を生成</a:t>
            </a:r>
            <a:endParaRPr lang="en-US" altLang="ja-JP"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endParaRPr>
          </a:p>
          <a:p>
            <a:pPr marL="180975" indent="-180975" algn="just">
              <a:buFont typeface="Arial" panose="020B0604020202020204" pitchFamily="34" charset="0"/>
              <a:buChar char="•"/>
            </a:pPr>
            <a:r>
              <a:rPr lang="ja-JP" altLang="en-US" sz="2200" dirty="0">
                <a:latin typeface="Arial" panose="020B0604020202020204" pitchFamily="34" charset="0"/>
                <a:ea typeface="BIZ UDPゴシック" panose="020B0400000000000000" pitchFamily="50" charset="-128"/>
                <a:cs typeface="Arial" panose="020B0604020202020204" pitchFamily="34" charset="0"/>
              </a:rPr>
              <a:t>進化的に大きな新規性を持つ</a:t>
            </a:r>
            <a:r>
              <a:rPr lang="en-US" altLang="ja-JP"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16</a:t>
            </a:r>
            <a:r>
              <a:rPr lang="ja-JP" altLang="en-US"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種類の実用ファージをデザイン</a:t>
            </a:r>
            <a:r>
              <a:rPr lang="ja-JP" altLang="en-US" sz="2200" dirty="0">
                <a:latin typeface="Arial" panose="020B0604020202020204" pitchFamily="34" charset="0"/>
                <a:ea typeface="BIZ UDPゴシック" panose="020B0400000000000000" pitchFamily="50" charset="-128"/>
                <a:cs typeface="Arial" panose="020B0604020202020204" pitchFamily="34" charset="0"/>
              </a:rPr>
              <a:t>（合成した約</a:t>
            </a:r>
            <a:r>
              <a:rPr lang="en-US" altLang="ja-JP" sz="2200" dirty="0">
                <a:latin typeface="Arial" panose="020B0604020202020204" pitchFamily="34" charset="0"/>
                <a:ea typeface="BIZ UDPゴシック" panose="020B0400000000000000" pitchFamily="50" charset="-128"/>
                <a:cs typeface="Arial" panose="020B0604020202020204" pitchFamily="34" charset="0"/>
              </a:rPr>
              <a:t>300</a:t>
            </a:r>
            <a:r>
              <a:rPr lang="ja-JP" altLang="en-US" sz="2200" dirty="0">
                <a:latin typeface="Arial" panose="020B0604020202020204" pitchFamily="34" charset="0"/>
                <a:ea typeface="BIZ UDPゴシック" panose="020B0400000000000000" pitchFamily="50" charset="-128"/>
                <a:cs typeface="Arial" panose="020B0604020202020204" pitchFamily="34" charset="0"/>
              </a:rPr>
              <a:t>のうち）</a:t>
            </a:r>
            <a:endParaRPr lang="en-US" altLang="ja-JP" sz="2200" dirty="0">
              <a:latin typeface="Arial" panose="020B0604020202020204" pitchFamily="34" charset="0"/>
              <a:ea typeface="BIZ UDPゴシック" panose="020B0400000000000000" pitchFamily="50" charset="-128"/>
              <a:cs typeface="Arial" panose="020B0604020202020204" pitchFamily="34" charset="0"/>
            </a:endParaRPr>
          </a:p>
          <a:p>
            <a:pPr marL="180975" indent="-180975" algn="just">
              <a:buFont typeface="Arial" panose="020B0604020202020204" pitchFamily="34" charset="0"/>
              <a:buChar char="•"/>
            </a:pPr>
            <a:r>
              <a:rPr lang="ja-JP" altLang="en-US" sz="2200" dirty="0">
                <a:latin typeface="Arial" panose="020B0604020202020204" pitchFamily="34" charset="0"/>
                <a:ea typeface="BIZ UDPゴシック" panose="020B0400000000000000" pitchFamily="50" charset="-128"/>
                <a:cs typeface="Arial" panose="020B0604020202020204" pitchFamily="34" charset="0"/>
              </a:rPr>
              <a:t>生成されたファージのカクテルは、</a:t>
            </a:r>
            <a:r>
              <a:rPr lang="en-US" altLang="ja-JP" sz="2200" dirty="0">
                <a:latin typeface="Arial" panose="020B0604020202020204" pitchFamily="34" charset="0"/>
                <a:ea typeface="BIZ UDPゴシック" panose="020B0400000000000000" pitchFamily="50" charset="-128"/>
                <a:cs typeface="Arial" panose="020B0604020202020204" pitchFamily="34" charset="0"/>
              </a:rPr>
              <a:t>3</a:t>
            </a:r>
            <a:r>
              <a:rPr lang="ja-JP" altLang="en-US" sz="2200" dirty="0">
                <a:latin typeface="Arial" panose="020B0604020202020204" pitchFamily="34" charset="0"/>
                <a:ea typeface="BIZ UDPゴシック" panose="020B0400000000000000" pitchFamily="50" charset="-128"/>
                <a:cs typeface="Arial" panose="020B0604020202020204" pitchFamily="34" charset="0"/>
              </a:rPr>
              <a:t>つの大腸菌株で</a:t>
            </a:r>
            <a:r>
              <a:rPr lang="en-US" altLang="ja-JP"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ΦX174</a:t>
            </a:r>
            <a:r>
              <a:rPr lang="ja-JP" altLang="en-US"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耐性を迅速に克服</a:t>
            </a:r>
            <a:endParaRPr lang="en-US" altLang="ja-JP" sz="2200" dirty="0">
              <a:latin typeface="Arial" panose="020B0604020202020204" pitchFamily="34" charset="0"/>
              <a:ea typeface="BIZ UDPゴシック" panose="020B0400000000000000" pitchFamily="50" charset="-128"/>
              <a:cs typeface="Arial" panose="020B0604020202020204" pitchFamily="34" charset="0"/>
            </a:endParaRPr>
          </a:p>
          <a:p>
            <a:pPr marL="180975" indent="-180975" algn="just">
              <a:buFont typeface="Arial" panose="020B0604020202020204" pitchFamily="34" charset="0"/>
              <a:buChar char="•"/>
            </a:pPr>
            <a:r>
              <a:rPr lang="ja-JP" altLang="en-US" sz="2200" dirty="0">
                <a:latin typeface="Arial" panose="020B0604020202020204" pitchFamily="34" charset="0"/>
                <a:ea typeface="BIZ UDPゴシック" panose="020B0400000000000000" pitchFamily="50" charset="-128"/>
                <a:cs typeface="Arial" panose="020B0604020202020204" pitchFamily="34" charset="0"/>
              </a:rPr>
              <a:t>細菌病原体に対する</a:t>
            </a:r>
            <a:r>
              <a:rPr lang="ja-JP" altLang="en-US"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ファージ療法設計</a:t>
            </a:r>
            <a:r>
              <a:rPr lang="ja-JP" altLang="en-US" sz="2200" dirty="0">
                <a:latin typeface="Arial" panose="020B0604020202020204" pitchFamily="34" charset="0"/>
                <a:ea typeface="BIZ UDPゴシック" panose="020B0400000000000000" pitchFamily="50" charset="-128"/>
                <a:cs typeface="Arial" panose="020B0604020202020204" pitchFamily="34" charset="0"/>
              </a:rPr>
              <a:t>における本アプローチの有用性</a:t>
            </a:r>
            <a:endParaRPr lang="en-US" altLang="ja-JP" sz="2200" dirty="0">
              <a:latin typeface="Arial" panose="020B0604020202020204" pitchFamily="34" charset="0"/>
              <a:ea typeface="BIZ UDPゴシック" panose="020B0400000000000000" pitchFamily="50" charset="-128"/>
              <a:cs typeface="Arial" panose="020B0604020202020204" pitchFamily="34" charset="0"/>
            </a:endParaRPr>
          </a:p>
        </p:txBody>
      </p:sp>
      <p:sp>
        <p:nvSpPr>
          <p:cNvPr id="13" name="テキスト ボックス 12">
            <a:extLst>
              <a:ext uri="{FF2B5EF4-FFF2-40B4-BE49-F238E27FC236}">
                <a16:creationId xmlns:a16="http://schemas.microsoft.com/office/drawing/2014/main" id="{A6EDCE4B-FFB1-285E-1B4C-8B0F725A282C}"/>
              </a:ext>
            </a:extLst>
          </p:cNvPr>
          <p:cNvSpPr txBox="1"/>
          <p:nvPr/>
        </p:nvSpPr>
        <p:spPr>
          <a:xfrm>
            <a:off x="198475" y="2354838"/>
            <a:ext cx="5854488" cy="492443"/>
          </a:xfrm>
          <a:prstGeom prst="rect">
            <a:avLst/>
          </a:prstGeom>
          <a:noFill/>
        </p:spPr>
        <p:txBody>
          <a:bodyPr wrap="none" rtlCol="0">
            <a:spAutoFit/>
          </a:bodyPr>
          <a:lstStyle/>
          <a:p>
            <a:pPr algn="ctr"/>
            <a:r>
              <a:rPr kumimoji="1" lang="en-US" altLang="ja-JP" sz="2600" dirty="0">
                <a:solidFill>
                  <a:schemeClr val="accent5"/>
                </a:solidFill>
                <a:latin typeface="BIZ UDPゴシック" panose="020B0400000000000000" pitchFamily="50" charset="-128"/>
                <a:ea typeface="BIZ UDPゴシック" panose="020B0400000000000000" pitchFamily="50" charset="-128"/>
              </a:rPr>
              <a:t>AI</a:t>
            </a:r>
            <a:r>
              <a:rPr kumimoji="1" lang="ja-JP" altLang="en-US" sz="2600" dirty="0">
                <a:solidFill>
                  <a:schemeClr val="accent5"/>
                </a:solidFill>
                <a:latin typeface="BIZ UDPゴシック" panose="020B0400000000000000" pitchFamily="50" charset="-128"/>
                <a:ea typeface="BIZ UDPゴシック" panose="020B0400000000000000" pitchFamily="50" charset="-128"/>
              </a:rPr>
              <a:t>によるバクテリオファージのデザイン</a:t>
            </a:r>
          </a:p>
        </p:txBody>
      </p:sp>
    </p:spTree>
    <p:extLst>
      <p:ext uri="{BB962C8B-B14F-4D97-AF65-F5344CB8AC3E}">
        <p14:creationId xmlns:p14="http://schemas.microsoft.com/office/powerpoint/2010/main" val="3936041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ACB378B8-88F2-2E99-5CCF-BE76D856429D}"/>
              </a:ext>
            </a:extLst>
          </p:cNvPr>
          <p:cNvSpPr/>
          <p:nvPr/>
        </p:nvSpPr>
        <p:spPr>
          <a:xfrm>
            <a:off x="0" y="1"/>
            <a:ext cx="12192000" cy="118829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0066CC"/>
              </a:solidFill>
            </a:endParaRPr>
          </a:p>
        </p:txBody>
      </p:sp>
      <p:sp>
        <p:nvSpPr>
          <p:cNvPr id="5" name="テキスト ボックス 4">
            <a:extLst>
              <a:ext uri="{FF2B5EF4-FFF2-40B4-BE49-F238E27FC236}">
                <a16:creationId xmlns:a16="http://schemas.microsoft.com/office/drawing/2014/main" id="{82E6C7CE-6CDF-A63D-CF5D-AD5665BC577D}"/>
              </a:ext>
            </a:extLst>
          </p:cNvPr>
          <p:cNvSpPr txBox="1"/>
          <p:nvPr/>
        </p:nvSpPr>
        <p:spPr>
          <a:xfrm>
            <a:off x="1611109" y="221092"/>
            <a:ext cx="8972328" cy="769441"/>
          </a:xfrm>
          <a:prstGeom prst="rect">
            <a:avLst/>
          </a:prstGeom>
          <a:noFill/>
        </p:spPr>
        <p:txBody>
          <a:bodyPr wrap="none" rtlCol="0">
            <a:spAutoFit/>
          </a:bodyPr>
          <a:lstStyle/>
          <a:p>
            <a:pPr algn="ctr"/>
            <a:r>
              <a:rPr lang="en-US" altLang="ja-JP" sz="44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Anthropic</a:t>
            </a:r>
            <a:r>
              <a:rPr lang="ja-JP" altLang="en-US" sz="44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社による</a:t>
            </a:r>
            <a:r>
              <a:rPr lang="en-US" altLang="ja-JP" sz="44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AI</a:t>
            </a:r>
            <a:r>
              <a:rPr lang="ja-JP" altLang="en-US" sz="44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誤用のチェック</a:t>
            </a:r>
            <a:endParaRPr lang="en-US" altLang="ja-JP" sz="4400" dirty="0">
              <a:solidFill>
                <a:srgbClr val="0066CC"/>
              </a:solidFill>
              <a:latin typeface="Arial" panose="020B0604020202020204" pitchFamily="34" charset="0"/>
              <a:ea typeface="BIZ UDPゴシック" panose="020B0400000000000000" pitchFamily="50" charset="-128"/>
              <a:cs typeface="Arial" panose="020B0604020202020204" pitchFamily="34" charset="0"/>
            </a:endParaRPr>
          </a:p>
        </p:txBody>
      </p:sp>
      <p:sp>
        <p:nvSpPr>
          <p:cNvPr id="6" name="テキスト ボックス 5">
            <a:extLst>
              <a:ext uri="{FF2B5EF4-FFF2-40B4-BE49-F238E27FC236}">
                <a16:creationId xmlns:a16="http://schemas.microsoft.com/office/drawing/2014/main" id="{D4FF5760-3C68-4407-6F04-51401E3D48D9}"/>
              </a:ext>
            </a:extLst>
          </p:cNvPr>
          <p:cNvSpPr txBox="1"/>
          <p:nvPr/>
        </p:nvSpPr>
        <p:spPr>
          <a:xfrm>
            <a:off x="293713" y="1255149"/>
            <a:ext cx="11391260" cy="1292662"/>
          </a:xfrm>
          <a:prstGeom prst="rect">
            <a:avLst/>
          </a:prstGeom>
          <a:noFill/>
        </p:spPr>
        <p:txBody>
          <a:bodyPr wrap="none" rtlCol="0">
            <a:spAutoFit/>
          </a:bodyPr>
          <a:lstStyle/>
          <a:p>
            <a:r>
              <a:rPr lang="en-US" altLang="ja-JP" sz="2800" b="1" dirty="0"/>
              <a:t>Detecting and countering misuse of AI: September 2026</a:t>
            </a:r>
            <a:endParaRPr lang="ja-JP" altLang="ja-JP" sz="2800" dirty="0"/>
          </a:p>
          <a:p>
            <a:r>
              <a:rPr lang="en-US" altLang="ja-JP" dirty="0"/>
              <a:t> </a:t>
            </a:r>
            <a:r>
              <a:rPr lang="ja-JP" altLang="ja-JP" dirty="0"/>
              <a:t>（</a:t>
            </a:r>
            <a:r>
              <a:rPr lang="en-US" altLang="ja-JP" u="sng" dirty="0">
                <a:hlinkClick r:id="rId2"/>
              </a:rPr>
              <a:t>https://www.anthropic.com/threat-intelligence-report-september-2026#biological-misuse-sep-26</a:t>
            </a:r>
            <a:r>
              <a:rPr lang="ja-JP" altLang="ja-JP" dirty="0"/>
              <a:t>）</a:t>
            </a:r>
            <a:endParaRPr lang="en-US" altLang="ja-JP" dirty="0"/>
          </a:p>
          <a:p>
            <a:endParaRPr lang="ja-JP" altLang="ja-JP" sz="800" dirty="0"/>
          </a:p>
          <a:p>
            <a:r>
              <a:rPr lang="en-US" altLang="ja-JP" sz="2400" b="1" dirty="0">
                <a:solidFill>
                  <a:srgbClr val="FF6600"/>
                </a:solidFill>
              </a:rPr>
              <a:t>Biological misuse</a:t>
            </a:r>
            <a:r>
              <a:rPr lang="ja-JP" altLang="en-US" sz="2400" b="1" dirty="0">
                <a:solidFill>
                  <a:srgbClr val="FF6600"/>
                </a:solidFill>
              </a:rPr>
              <a:t>　</a:t>
            </a:r>
            <a:r>
              <a:rPr lang="ja-JP" altLang="en-US" sz="2400" dirty="0">
                <a:latin typeface="BIZ UDPゴシック" panose="020B0400000000000000" pitchFamily="50" charset="-128"/>
                <a:ea typeface="BIZ UDPゴシック" panose="020B0400000000000000" pitchFamily="50" charset="-128"/>
              </a:rPr>
              <a:t>ー </a:t>
            </a:r>
            <a:r>
              <a:rPr lang="en-US" altLang="ja-JP" sz="2400" dirty="0">
                <a:latin typeface="BIZ UDPゴシック" panose="020B0400000000000000" pitchFamily="50" charset="-128"/>
                <a:ea typeface="BIZ UDPゴシック" panose="020B0400000000000000" pitchFamily="50" charset="-128"/>
              </a:rPr>
              <a:t>AI</a:t>
            </a:r>
            <a:r>
              <a:rPr lang="ja-JP" altLang="ja-JP" sz="2400" dirty="0">
                <a:latin typeface="BIZ UDPゴシック" panose="020B0400000000000000" pitchFamily="50" charset="-128"/>
                <a:ea typeface="BIZ UDPゴシック" panose="020B0400000000000000" pitchFamily="50" charset="-128"/>
              </a:rPr>
              <a:t>の生物学的悪用を検知し</a:t>
            </a:r>
            <a:r>
              <a:rPr lang="ja-JP" altLang="en-US" sz="2400" dirty="0">
                <a:latin typeface="BIZ UDPゴシック" panose="020B0400000000000000" pitchFamily="50" charset="-128"/>
                <a:ea typeface="BIZ UDPゴシック" panose="020B0400000000000000" pitchFamily="50" charset="-128"/>
              </a:rPr>
              <a:t>て</a:t>
            </a:r>
            <a:r>
              <a:rPr lang="ja-JP" altLang="ja-JP" sz="2400" dirty="0">
                <a:latin typeface="BIZ UDPゴシック" panose="020B0400000000000000" pitchFamily="50" charset="-128"/>
                <a:ea typeface="BIZ UDPゴシック" panose="020B0400000000000000" pitchFamily="50" charset="-128"/>
              </a:rPr>
              <a:t>対策を講じ</a:t>
            </a:r>
            <a:r>
              <a:rPr lang="ja-JP" altLang="en-US" sz="2400" dirty="0">
                <a:latin typeface="BIZ UDPゴシック" panose="020B0400000000000000" pitchFamily="50" charset="-128"/>
                <a:ea typeface="BIZ UDPゴシック" panose="020B0400000000000000" pitchFamily="50" charset="-128"/>
              </a:rPr>
              <a:t>てい</a:t>
            </a:r>
            <a:r>
              <a:rPr lang="ja-JP" altLang="ja-JP" sz="2400" dirty="0">
                <a:latin typeface="BIZ UDPゴシック" panose="020B0400000000000000" pitchFamily="50" charset="-128"/>
                <a:ea typeface="BIZ UDPゴシック" panose="020B0400000000000000" pitchFamily="50" charset="-128"/>
              </a:rPr>
              <a:t>る</a:t>
            </a:r>
            <a:r>
              <a:rPr lang="ja-JP" altLang="en-US" sz="2400" dirty="0">
                <a:latin typeface="BIZ UDPゴシック" panose="020B0400000000000000" pitchFamily="50" charset="-128"/>
                <a:ea typeface="BIZ UDPゴシック" panose="020B0400000000000000" pitchFamily="50" charset="-128"/>
              </a:rPr>
              <a:t>ことを公表</a:t>
            </a:r>
            <a:endParaRPr lang="ja-JP" altLang="ja-JP" sz="2400"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C1D412A4-B137-D54B-7F74-69331114EC1F}"/>
              </a:ext>
            </a:extLst>
          </p:cNvPr>
          <p:cNvSpPr txBox="1"/>
          <p:nvPr/>
        </p:nvSpPr>
        <p:spPr>
          <a:xfrm>
            <a:off x="293712" y="2477214"/>
            <a:ext cx="11505353" cy="4185761"/>
          </a:xfrm>
          <a:prstGeom prst="rect">
            <a:avLst/>
          </a:prstGeom>
          <a:noFill/>
        </p:spPr>
        <p:txBody>
          <a:bodyPr wrap="square" rtlCol="0">
            <a:spAutoFit/>
          </a:bodyPr>
          <a:lstStyle/>
          <a:p>
            <a:r>
              <a:rPr kumimoji="1" lang="en-US" altLang="ja-JP" sz="2800" dirty="0">
                <a:solidFill>
                  <a:schemeClr val="accent6">
                    <a:lumMod val="75000"/>
                  </a:schemeClr>
                </a:solidFill>
                <a:latin typeface="BIZ UDPゴシック" panose="020B0400000000000000" pitchFamily="50" charset="-128"/>
                <a:ea typeface="BIZ UDPゴシック" panose="020B0400000000000000" pitchFamily="50" charset="-128"/>
              </a:rPr>
              <a:t>5</a:t>
            </a:r>
            <a:r>
              <a:rPr kumimoji="1" lang="ja-JP" altLang="en-US" sz="2800" dirty="0">
                <a:solidFill>
                  <a:schemeClr val="accent6">
                    <a:lumMod val="75000"/>
                  </a:schemeClr>
                </a:solidFill>
                <a:latin typeface="BIZ UDPゴシック" panose="020B0400000000000000" pitchFamily="50" charset="-128"/>
                <a:ea typeface="BIZ UDPゴシック" panose="020B0400000000000000" pitchFamily="50" charset="-128"/>
              </a:rPr>
              <a:t>つの事例</a:t>
            </a:r>
            <a:endParaRPr kumimoji="1" lang="en-US" altLang="ja-JP" sz="2800" dirty="0">
              <a:solidFill>
                <a:schemeClr val="accent6">
                  <a:lumMod val="75000"/>
                </a:schemeClr>
              </a:solidFill>
              <a:latin typeface="BIZ UDPゴシック" panose="020B0400000000000000" pitchFamily="50" charset="-128"/>
              <a:ea typeface="BIZ UDPゴシック" panose="020B0400000000000000" pitchFamily="50" charset="-128"/>
            </a:endParaRPr>
          </a:p>
          <a:p>
            <a:pPr marL="452438" indent="-452438" algn="just">
              <a:buFont typeface="+mj-lt"/>
              <a:buAutoNum type="arabicPeriod"/>
            </a:pPr>
            <a:r>
              <a:rPr lang="ja-JP" altLang="ja-JP" sz="2400" dirty="0">
                <a:solidFill>
                  <a:srgbClr val="0066CC"/>
                </a:solidFill>
                <a:latin typeface="BIZ UDPゴシック" panose="020B0400000000000000" pitchFamily="50" charset="-128"/>
                <a:ea typeface="BIZ UDPゴシック" panose="020B0400000000000000" pitchFamily="50" charset="-128"/>
              </a:rPr>
              <a:t>軍民共同研究</a:t>
            </a:r>
            <a:r>
              <a:rPr lang="ja-JP" altLang="en-US" sz="2400" dirty="0">
                <a:solidFill>
                  <a:srgbClr val="0066CC"/>
                </a:solidFill>
                <a:latin typeface="BIZ UDPゴシック" panose="020B0400000000000000" pitchFamily="50" charset="-128"/>
                <a:ea typeface="BIZ UDPゴシック" panose="020B0400000000000000" pitchFamily="50" charset="-128"/>
              </a:rPr>
              <a:t>：</a:t>
            </a:r>
            <a:r>
              <a:rPr lang="ja-JP" altLang="en-US" sz="2000" dirty="0">
                <a:latin typeface="BIZ UDPゴシック" panose="020B0400000000000000" pitchFamily="50" charset="-128"/>
                <a:ea typeface="BIZ UDPゴシック" panose="020B0400000000000000" pitchFamily="50" charset="-128"/>
              </a:rPr>
              <a:t>チクングニアウイルスに対する</a:t>
            </a:r>
            <a:r>
              <a:rPr lang="en-US" altLang="ja-JP" sz="2000" dirty="0">
                <a:latin typeface="BIZ UDPゴシック" panose="020B0400000000000000" pitchFamily="50" charset="-128"/>
                <a:ea typeface="BIZ UDPゴシック" panose="020B0400000000000000" pitchFamily="50" charset="-128"/>
              </a:rPr>
              <a:t>GOF</a:t>
            </a:r>
            <a:r>
              <a:rPr lang="ja-JP" altLang="en-US" sz="2000" dirty="0">
                <a:latin typeface="BIZ UDPゴシック" panose="020B0400000000000000" pitchFamily="50" charset="-128"/>
                <a:ea typeface="BIZ UDPゴシック" panose="020B0400000000000000" pitchFamily="50" charset="-128"/>
              </a:rPr>
              <a:t>研究、軍研究機関における実施、</a:t>
            </a:r>
            <a:r>
              <a:rPr lang="ja-JP" altLang="ja-JP" sz="2000" dirty="0">
                <a:latin typeface="BIZ UDPゴシック" panose="020B0400000000000000" pitchFamily="50" charset="-128"/>
                <a:ea typeface="BIZ UDPゴシック" panose="020B0400000000000000" pitchFamily="50" charset="-128"/>
              </a:rPr>
              <a:t>ゼロデータ保持（</a:t>
            </a:r>
            <a:r>
              <a:rPr lang="en-US" altLang="ja-JP" sz="2000" dirty="0">
                <a:latin typeface="BIZ UDPゴシック" panose="020B0400000000000000" pitchFamily="50" charset="-128"/>
                <a:ea typeface="BIZ UDPゴシック" panose="020B0400000000000000" pitchFamily="50" charset="-128"/>
              </a:rPr>
              <a:t>ZDR</a:t>
            </a:r>
            <a:r>
              <a:rPr lang="ja-JP" altLang="ja-JP" sz="2000" dirty="0">
                <a:latin typeface="BIZ UDPゴシック" panose="020B0400000000000000" pitchFamily="50" charset="-128"/>
                <a:ea typeface="BIZ UDPゴシック" panose="020B0400000000000000" pitchFamily="50" charset="-128"/>
              </a:rPr>
              <a:t>）サービスを使用してコンテンツを隠蔽</a:t>
            </a:r>
            <a:endParaRPr lang="en-US" altLang="ja-JP" sz="2000" dirty="0">
              <a:latin typeface="BIZ UDPゴシック" panose="020B0400000000000000" pitchFamily="50" charset="-128"/>
              <a:ea typeface="BIZ UDPゴシック" panose="020B0400000000000000" pitchFamily="50" charset="-128"/>
            </a:endParaRPr>
          </a:p>
          <a:p>
            <a:pPr marL="452438" indent="-452438" algn="just">
              <a:buFont typeface="+mj-lt"/>
              <a:buAutoNum type="arabicPeriod"/>
            </a:pPr>
            <a:r>
              <a:rPr lang="ja-JP" altLang="ja-JP" sz="2400" dirty="0">
                <a:solidFill>
                  <a:srgbClr val="0066CC"/>
                </a:solidFill>
                <a:latin typeface="BIZ UDPゴシック" panose="020B0400000000000000" pitchFamily="50" charset="-128"/>
                <a:ea typeface="BIZ UDPゴシック" panose="020B0400000000000000" pitchFamily="50" charset="-128"/>
              </a:rPr>
              <a:t>高病原性</a:t>
            </a:r>
            <a:r>
              <a:rPr lang="ja-JP" altLang="en-US" sz="2400" dirty="0">
                <a:solidFill>
                  <a:srgbClr val="0066CC"/>
                </a:solidFill>
                <a:latin typeface="BIZ UDPゴシック" panose="020B0400000000000000" pitchFamily="50" charset="-128"/>
                <a:ea typeface="BIZ UDPゴシック" panose="020B0400000000000000" pitchFamily="50" charset="-128"/>
              </a:rPr>
              <a:t>鳥インフルエンザ研究：</a:t>
            </a:r>
            <a:r>
              <a:rPr lang="ja-JP" altLang="ja-JP" sz="2000" dirty="0">
                <a:latin typeface="BIZ UDPゴシック" panose="020B0400000000000000" pitchFamily="50" charset="-128"/>
                <a:ea typeface="BIZ UDPゴシック" panose="020B0400000000000000" pitchFamily="50" charset="-128"/>
              </a:rPr>
              <a:t>哺乳類適応型遺伝子操作</a:t>
            </a:r>
            <a:r>
              <a:rPr lang="ja-JP" altLang="en-US" sz="2000" dirty="0">
                <a:latin typeface="BIZ UDPゴシック" panose="020B0400000000000000" pitchFamily="50" charset="-128"/>
                <a:ea typeface="BIZ UDPゴシック" panose="020B0400000000000000" pitchFamily="50" charset="-128"/>
              </a:rPr>
              <a:t>、</a:t>
            </a:r>
            <a:r>
              <a:rPr lang="ja-JP" altLang="ja-JP" sz="2000" dirty="0">
                <a:latin typeface="BIZ UDPゴシック" panose="020B0400000000000000" pitchFamily="50" charset="-128"/>
                <a:ea typeface="BIZ UDPゴシック" panose="020B0400000000000000" pitchFamily="50" charset="-128"/>
              </a:rPr>
              <a:t>パンデミックの可能性を高めた病原体に関する研究</a:t>
            </a:r>
            <a:r>
              <a:rPr lang="ja-JP" altLang="en-US" sz="2000" dirty="0">
                <a:latin typeface="BIZ UDPゴシック" panose="020B0400000000000000" pitchFamily="50" charset="-128"/>
                <a:ea typeface="BIZ UDPゴシック" panose="020B0400000000000000" pitchFamily="50" charset="-128"/>
              </a:rPr>
              <a:t>、</a:t>
            </a:r>
            <a:r>
              <a:rPr lang="ja-JP" altLang="ja-JP" sz="2000" dirty="0">
                <a:latin typeface="BIZ UDPゴシック" panose="020B0400000000000000" pitchFamily="50" charset="-128"/>
                <a:ea typeface="BIZ UDPゴシック" panose="020B0400000000000000" pitchFamily="50" charset="-128"/>
              </a:rPr>
              <a:t>サポート対象外の地域から米国の仮想プライベートサーバー（</a:t>
            </a:r>
            <a:r>
              <a:rPr lang="en-US" altLang="ja-JP" sz="2000" dirty="0">
                <a:latin typeface="BIZ UDPゴシック" panose="020B0400000000000000" pitchFamily="50" charset="-128"/>
                <a:ea typeface="BIZ UDPゴシック" panose="020B0400000000000000" pitchFamily="50" charset="-128"/>
              </a:rPr>
              <a:t>VPN</a:t>
            </a:r>
            <a:r>
              <a:rPr lang="ja-JP" altLang="ja-JP" sz="2000" dirty="0">
                <a:latin typeface="BIZ UDPゴシック" panose="020B0400000000000000" pitchFamily="50" charset="-128"/>
                <a:ea typeface="BIZ UDPゴシック" panose="020B0400000000000000" pitchFamily="50" charset="-128"/>
              </a:rPr>
              <a:t>）インフラストラクチャを介してクロードにアクセス</a:t>
            </a:r>
            <a:endParaRPr lang="en-US" altLang="ja-JP" sz="2000" dirty="0">
              <a:latin typeface="BIZ UDPゴシック" panose="020B0400000000000000" pitchFamily="50" charset="-128"/>
              <a:ea typeface="BIZ UDPゴシック" panose="020B0400000000000000" pitchFamily="50" charset="-128"/>
            </a:endParaRPr>
          </a:p>
          <a:p>
            <a:pPr marL="452438" indent="-452438" algn="just">
              <a:buFont typeface="+mj-lt"/>
              <a:buAutoNum type="arabicPeriod"/>
            </a:pPr>
            <a:r>
              <a:rPr lang="ja-JP" altLang="ja-JP" sz="2400" dirty="0">
                <a:solidFill>
                  <a:srgbClr val="0066CC"/>
                </a:solidFill>
                <a:latin typeface="BIZ UDPゴシック" panose="020B0400000000000000" pitchFamily="50" charset="-128"/>
                <a:ea typeface="BIZ UDPゴシック" panose="020B0400000000000000" pitchFamily="50" charset="-128"/>
              </a:rPr>
              <a:t>オルソポックスウイルス研究</a:t>
            </a:r>
            <a:r>
              <a:rPr lang="ja-JP" altLang="en-US" sz="2400" dirty="0">
                <a:solidFill>
                  <a:srgbClr val="0066CC"/>
                </a:solidFill>
                <a:latin typeface="BIZ UDPゴシック" panose="020B0400000000000000" pitchFamily="50" charset="-128"/>
                <a:ea typeface="BIZ UDPゴシック" panose="020B0400000000000000" pitchFamily="50" charset="-128"/>
              </a:rPr>
              <a:t>：</a:t>
            </a:r>
            <a:r>
              <a:rPr lang="ja-JP" altLang="en-US" sz="2000" dirty="0">
                <a:latin typeface="BIZ UDPゴシック" panose="020B0400000000000000" pitchFamily="50" charset="-128"/>
                <a:ea typeface="BIZ UDPゴシック" panose="020B0400000000000000" pitchFamily="50" charset="-128"/>
              </a:rPr>
              <a:t>秘密</a:t>
            </a:r>
            <a:r>
              <a:rPr lang="ja-JP" altLang="ja-JP" sz="2000" dirty="0">
                <a:latin typeface="BIZ UDPゴシック" panose="020B0400000000000000" pitchFamily="50" charset="-128"/>
                <a:ea typeface="BIZ UDPゴシック" panose="020B0400000000000000" pitchFamily="50" charset="-128"/>
              </a:rPr>
              <a:t>のフロンティアモデルへのアクセス</a:t>
            </a:r>
            <a:r>
              <a:rPr lang="ja-JP" altLang="en-US" sz="2000" dirty="0">
                <a:latin typeface="BIZ UDPゴシック" panose="020B0400000000000000" pitchFamily="50" charset="-128"/>
                <a:ea typeface="BIZ UDPゴシック" panose="020B0400000000000000" pitchFamily="50" charset="-128"/>
              </a:rPr>
              <a:t>、</a:t>
            </a:r>
            <a:r>
              <a:rPr lang="ja-JP" altLang="ja-JP" sz="2000" dirty="0">
                <a:latin typeface="BIZ UDPゴシック" panose="020B0400000000000000" pitchFamily="50" charset="-128"/>
                <a:ea typeface="BIZ UDPゴシック" panose="020B0400000000000000" pitchFamily="50" charset="-128"/>
              </a:rPr>
              <a:t>宿主抗ウイルス経路を遮断する遺伝子</a:t>
            </a:r>
            <a:r>
              <a:rPr lang="ja-JP" altLang="en-US" sz="2000" dirty="0">
                <a:latin typeface="BIZ UDPゴシック" panose="020B0400000000000000" pitchFamily="50" charset="-128"/>
                <a:ea typeface="BIZ UDPゴシック" panose="020B0400000000000000" pitchFamily="50" charset="-128"/>
              </a:rPr>
              <a:t>の特定研究、</a:t>
            </a:r>
            <a:r>
              <a:rPr lang="ja-JP" altLang="ja-JP" sz="2000" dirty="0">
                <a:latin typeface="BIZ UDPゴシック" panose="020B0400000000000000" pitchFamily="50" charset="-128"/>
                <a:ea typeface="BIZ UDPゴシック" panose="020B0400000000000000" pitchFamily="50" charset="-128"/>
              </a:rPr>
              <a:t>無関係な顧客にサービスを提供する再販リレー</a:t>
            </a:r>
            <a:endParaRPr lang="en-US" altLang="ja-JP" sz="2000" dirty="0">
              <a:latin typeface="BIZ UDPゴシック" panose="020B0400000000000000" pitchFamily="50" charset="-128"/>
              <a:ea typeface="BIZ UDPゴシック" panose="020B0400000000000000" pitchFamily="50" charset="-128"/>
            </a:endParaRPr>
          </a:p>
          <a:p>
            <a:pPr marL="452438" indent="-452438" algn="just">
              <a:buFont typeface="+mj-lt"/>
              <a:buAutoNum type="arabicPeriod"/>
            </a:pPr>
            <a:r>
              <a:rPr lang="ja-JP" altLang="en-US" sz="2400" dirty="0">
                <a:solidFill>
                  <a:srgbClr val="0066CC"/>
                </a:solidFill>
                <a:latin typeface="BIZ UDPゴシック" panose="020B0400000000000000" pitchFamily="50" charset="-128"/>
                <a:ea typeface="BIZ UDPゴシック" panose="020B0400000000000000" pitchFamily="50" charset="-128"/>
              </a:rPr>
              <a:t>毒素設計（その１）：</a:t>
            </a:r>
            <a:r>
              <a:rPr lang="ja-JP" altLang="ja-JP" sz="2000" dirty="0">
                <a:latin typeface="BIZ UDPゴシック" panose="020B0400000000000000" pitchFamily="50" charset="-128"/>
                <a:ea typeface="BIZ UDPゴシック" panose="020B0400000000000000" pitchFamily="50" charset="-128"/>
              </a:rPr>
              <a:t>毒素ペプチドのアトラスを作成</a:t>
            </a:r>
            <a:r>
              <a:rPr lang="ja-JP" altLang="en-US" sz="2000" dirty="0">
                <a:latin typeface="BIZ UDPゴシック" panose="020B0400000000000000" pitchFamily="50" charset="-128"/>
                <a:ea typeface="BIZ UDPゴシック" panose="020B0400000000000000" pitchFamily="50" charset="-128"/>
              </a:rPr>
              <a:t>、</a:t>
            </a:r>
            <a:r>
              <a:rPr lang="ja-JP" altLang="ja-JP" sz="2000" dirty="0">
                <a:latin typeface="BIZ UDPゴシック" panose="020B0400000000000000" pitchFamily="50" charset="-128"/>
                <a:ea typeface="BIZ UDPゴシック" panose="020B0400000000000000" pitchFamily="50" charset="-128"/>
              </a:rPr>
              <a:t>毒素の特性を最適化する生成パイプラインを構築</a:t>
            </a:r>
            <a:r>
              <a:rPr lang="ja-JP" altLang="en-US" sz="2000" dirty="0">
                <a:latin typeface="BIZ UDPゴシック" panose="020B0400000000000000" pitchFamily="50" charset="-128"/>
                <a:ea typeface="BIZ UDPゴシック" panose="020B0400000000000000" pitchFamily="50" charset="-128"/>
              </a:rPr>
              <a:t>、</a:t>
            </a:r>
            <a:r>
              <a:rPr lang="ja-JP" altLang="ja-JP" sz="2000" dirty="0">
                <a:latin typeface="BIZ UDPゴシック" panose="020B0400000000000000" pitchFamily="50" charset="-128"/>
                <a:ea typeface="BIZ UDPゴシック" panose="020B0400000000000000" pitchFamily="50" charset="-128"/>
              </a:rPr>
              <a:t>国家支援の研究プログラムの一環</a:t>
            </a:r>
            <a:endParaRPr lang="en-US" altLang="ja-JP" sz="2000" dirty="0">
              <a:latin typeface="BIZ UDPゴシック" panose="020B0400000000000000" pitchFamily="50" charset="-128"/>
              <a:ea typeface="BIZ UDPゴシック" panose="020B0400000000000000" pitchFamily="50" charset="-128"/>
            </a:endParaRPr>
          </a:p>
          <a:p>
            <a:pPr marL="452438" indent="-452438" algn="just">
              <a:buFont typeface="+mj-lt"/>
              <a:buAutoNum type="arabicPeriod"/>
            </a:pPr>
            <a:r>
              <a:rPr lang="ja-JP" altLang="en-US" sz="2400" dirty="0">
                <a:solidFill>
                  <a:srgbClr val="0066CC"/>
                </a:solidFill>
                <a:latin typeface="BIZ UDPゴシック" panose="020B0400000000000000" pitchFamily="50" charset="-128"/>
                <a:ea typeface="BIZ UDPゴシック" panose="020B0400000000000000" pitchFamily="50" charset="-128"/>
              </a:rPr>
              <a:t>毒素設計（その２）：</a:t>
            </a:r>
            <a:r>
              <a:rPr lang="ja-JP" altLang="ja-JP" sz="2000" dirty="0">
                <a:latin typeface="BIZ UDPゴシック" panose="020B0400000000000000" pitchFamily="50" charset="-128"/>
                <a:ea typeface="BIZ UDPゴシック" panose="020B0400000000000000" pitchFamily="50" charset="-128"/>
              </a:rPr>
              <a:t>多様な毒素の再設計を含む複数の研究プロジェクト</a:t>
            </a:r>
            <a:r>
              <a:rPr lang="ja-JP" altLang="en-US" sz="2000" dirty="0">
                <a:latin typeface="BIZ UDPゴシック" panose="020B0400000000000000" pitchFamily="50" charset="-128"/>
                <a:ea typeface="BIZ UDPゴシック" panose="020B0400000000000000" pitchFamily="50" charset="-128"/>
              </a:rPr>
              <a:t>、</a:t>
            </a:r>
            <a:r>
              <a:rPr lang="ja-JP" altLang="ja-JP" sz="2000" dirty="0">
                <a:latin typeface="BIZ UDPゴシック" panose="020B0400000000000000" pitchFamily="50" charset="-128"/>
                <a:ea typeface="BIZ UDPゴシック" panose="020B0400000000000000" pitchFamily="50" charset="-128"/>
              </a:rPr>
              <a:t>国の公的研究プログラムの下で国家優先研究として位置づけ</a:t>
            </a:r>
            <a:r>
              <a:rPr lang="ja-JP" altLang="en-US" sz="2000" dirty="0">
                <a:latin typeface="BIZ UDPゴシック" panose="020B0400000000000000" pitchFamily="50" charset="-128"/>
                <a:ea typeface="BIZ UDPゴシック" panose="020B0400000000000000" pitchFamily="50" charset="-128"/>
              </a:rPr>
              <a:t>、</a:t>
            </a:r>
            <a:r>
              <a:rPr lang="ja-JP" altLang="ja-JP" sz="2000" dirty="0">
                <a:latin typeface="BIZ UDPゴシック" panose="020B0400000000000000" pitchFamily="50" charset="-128"/>
                <a:ea typeface="BIZ UDPゴシック" panose="020B0400000000000000" pitchFamily="50" charset="-128"/>
              </a:rPr>
              <a:t>出血熱ウイルスのタンパク質が研究対象</a:t>
            </a:r>
            <a:endParaRPr lang="en-US" altLang="ja-JP" sz="2000" dirty="0">
              <a:latin typeface="BIZ UDPゴシック" panose="020B0400000000000000" pitchFamily="50" charset="-128"/>
              <a:ea typeface="BIZ UDPゴシック" panose="020B0400000000000000" pitchFamily="50" charset="-128"/>
            </a:endParaRPr>
          </a:p>
        </p:txBody>
      </p:sp>
      <p:grpSp>
        <p:nvGrpSpPr>
          <p:cNvPr id="14" name="グループ化 13">
            <a:extLst>
              <a:ext uri="{FF2B5EF4-FFF2-40B4-BE49-F238E27FC236}">
                <a16:creationId xmlns:a16="http://schemas.microsoft.com/office/drawing/2014/main" id="{DA8DB2F0-B351-E7B0-68AC-D68EE6F8D6F0}"/>
              </a:ext>
            </a:extLst>
          </p:cNvPr>
          <p:cNvGrpSpPr/>
          <p:nvPr/>
        </p:nvGrpSpPr>
        <p:grpSpPr>
          <a:xfrm>
            <a:off x="5145532" y="3297837"/>
            <a:ext cx="6188644" cy="3367411"/>
            <a:chOff x="5145532" y="3297837"/>
            <a:chExt cx="6188644" cy="3367411"/>
          </a:xfrm>
        </p:grpSpPr>
        <p:sp>
          <p:nvSpPr>
            <p:cNvPr id="9" name="テキスト ボックス 8">
              <a:extLst>
                <a:ext uri="{FF2B5EF4-FFF2-40B4-BE49-F238E27FC236}">
                  <a16:creationId xmlns:a16="http://schemas.microsoft.com/office/drawing/2014/main" id="{A96B9C76-76E9-01DD-9C45-19AB1B58207D}"/>
                </a:ext>
              </a:extLst>
            </p:cNvPr>
            <p:cNvSpPr txBox="1"/>
            <p:nvPr/>
          </p:nvSpPr>
          <p:spPr>
            <a:xfrm>
              <a:off x="9667962" y="6295916"/>
              <a:ext cx="1666214" cy="369332"/>
            </a:xfrm>
            <a:prstGeom prst="rect">
              <a:avLst/>
            </a:prstGeom>
            <a:noFill/>
            <a:ln w="38100">
              <a:solidFill>
                <a:srgbClr val="FF0000"/>
              </a:solidFill>
            </a:ln>
          </p:spPr>
          <p:txBody>
            <a:bodyPr wrap="square" rtlCol="0">
              <a:spAutoFit/>
            </a:bodyPr>
            <a:lstStyle/>
            <a:p>
              <a:r>
                <a:rPr kumimoji="1" lang="ja-JP" altLang="en-US" dirty="0">
                  <a:solidFill>
                    <a:srgbClr val="FF0000"/>
                  </a:solidFill>
                  <a:latin typeface="BIZ UDPゴシック" panose="020B0400000000000000" pitchFamily="50" charset="-128"/>
                  <a:ea typeface="BIZ UDPゴシック" panose="020B0400000000000000" pitchFamily="50" charset="-128"/>
                </a:rPr>
                <a:t>アカウント停止</a:t>
              </a:r>
            </a:p>
          </p:txBody>
        </p:sp>
        <p:sp>
          <p:nvSpPr>
            <p:cNvPr id="10" name="テキスト ボックス 9">
              <a:extLst>
                <a:ext uri="{FF2B5EF4-FFF2-40B4-BE49-F238E27FC236}">
                  <a16:creationId xmlns:a16="http://schemas.microsoft.com/office/drawing/2014/main" id="{8828E2EB-0DF3-FDB9-7FE3-D030283276AE}"/>
                </a:ext>
              </a:extLst>
            </p:cNvPr>
            <p:cNvSpPr txBox="1"/>
            <p:nvPr/>
          </p:nvSpPr>
          <p:spPr>
            <a:xfrm>
              <a:off x="5567852" y="5622050"/>
              <a:ext cx="1666214" cy="369332"/>
            </a:xfrm>
            <a:prstGeom prst="rect">
              <a:avLst/>
            </a:prstGeom>
            <a:noFill/>
            <a:ln w="38100">
              <a:solidFill>
                <a:srgbClr val="FF0000"/>
              </a:solidFill>
            </a:ln>
          </p:spPr>
          <p:txBody>
            <a:bodyPr wrap="square" rtlCol="0">
              <a:spAutoFit/>
            </a:bodyPr>
            <a:lstStyle/>
            <a:p>
              <a:r>
                <a:rPr kumimoji="1" lang="ja-JP" altLang="en-US" dirty="0">
                  <a:solidFill>
                    <a:srgbClr val="FF0000"/>
                  </a:solidFill>
                  <a:latin typeface="BIZ UDPゴシック" panose="020B0400000000000000" pitchFamily="50" charset="-128"/>
                  <a:ea typeface="BIZ UDPゴシック" panose="020B0400000000000000" pitchFamily="50" charset="-128"/>
                </a:rPr>
                <a:t>アカウント停止</a:t>
              </a:r>
            </a:p>
          </p:txBody>
        </p:sp>
        <p:sp>
          <p:nvSpPr>
            <p:cNvPr id="11" name="テキスト ボックス 10">
              <a:extLst>
                <a:ext uri="{FF2B5EF4-FFF2-40B4-BE49-F238E27FC236}">
                  <a16:creationId xmlns:a16="http://schemas.microsoft.com/office/drawing/2014/main" id="{2B69D963-454E-B3B1-A4E8-BAC055FBA74D}"/>
                </a:ext>
              </a:extLst>
            </p:cNvPr>
            <p:cNvSpPr txBox="1"/>
            <p:nvPr/>
          </p:nvSpPr>
          <p:spPr>
            <a:xfrm>
              <a:off x="9253353" y="4956719"/>
              <a:ext cx="1719176" cy="369332"/>
            </a:xfrm>
            <a:prstGeom prst="rect">
              <a:avLst/>
            </a:prstGeom>
            <a:noFill/>
            <a:ln w="38100">
              <a:solidFill>
                <a:srgbClr val="FF0000"/>
              </a:solidFill>
            </a:ln>
          </p:spPr>
          <p:txBody>
            <a:bodyPr wrap="square" rtlCol="0">
              <a:spAutoFit/>
            </a:bodyPr>
            <a:lstStyle/>
            <a:p>
              <a:r>
                <a:rPr lang="ja-JP" altLang="en-US" dirty="0">
                  <a:solidFill>
                    <a:srgbClr val="FF0000"/>
                  </a:solidFill>
                  <a:latin typeface="BIZ UDPゴシック" panose="020B0400000000000000" pitchFamily="50" charset="-128"/>
                  <a:ea typeface="BIZ UDPゴシック" panose="020B0400000000000000" pitchFamily="50" charset="-128"/>
                </a:rPr>
                <a:t>ブロックされず</a:t>
              </a:r>
              <a:endParaRPr kumimoji="1" lang="ja-JP" altLang="en-US" dirty="0">
                <a:solidFill>
                  <a:srgbClr val="FF0000"/>
                </a:solidFill>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7EF21C11-D4B8-5E97-0F5D-1B8F50446311}"/>
                </a:ext>
              </a:extLst>
            </p:cNvPr>
            <p:cNvSpPr txBox="1"/>
            <p:nvPr/>
          </p:nvSpPr>
          <p:spPr>
            <a:xfrm>
              <a:off x="5145532" y="4291389"/>
              <a:ext cx="4879817" cy="369332"/>
            </a:xfrm>
            <a:prstGeom prst="rect">
              <a:avLst/>
            </a:prstGeom>
            <a:noFill/>
            <a:ln w="38100">
              <a:solidFill>
                <a:srgbClr val="FF0000"/>
              </a:solidFill>
            </a:ln>
          </p:spPr>
          <p:txBody>
            <a:bodyPr wrap="square" rtlCol="0">
              <a:spAutoFit/>
            </a:bodyPr>
            <a:lstStyle/>
            <a:p>
              <a:r>
                <a:rPr lang="ja-JP" altLang="en-US" dirty="0">
                  <a:solidFill>
                    <a:srgbClr val="FF0000"/>
                  </a:solidFill>
                  <a:latin typeface="BIZ UDPゴシック" panose="020B0400000000000000" pitchFamily="50" charset="-128"/>
                  <a:ea typeface="BIZ UDPゴシック" panose="020B0400000000000000" pitchFamily="50" charset="-128"/>
                </a:rPr>
                <a:t>旧モデル（能力限界）使用のため、効果は限定的</a:t>
              </a:r>
              <a:endParaRPr kumimoji="1" lang="ja-JP" altLang="en-US" dirty="0">
                <a:solidFill>
                  <a:srgbClr val="FF0000"/>
                </a:solidFill>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B2F477FC-85A4-EC66-A5C1-637E57D424B0}"/>
                </a:ext>
              </a:extLst>
            </p:cNvPr>
            <p:cNvSpPr txBox="1"/>
            <p:nvPr/>
          </p:nvSpPr>
          <p:spPr>
            <a:xfrm>
              <a:off x="6377937" y="3297837"/>
              <a:ext cx="1666214" cy="369332"/>
            </a:xfrm>
            <a:prstGeom prst="rect">
              <a:avLst/>
            </a:prstGeom>
            <a:noFill/>
            <a:ln w="38100">
              <a:solidFill>
                <a:srgbClr val="FF0000"/>
              </a:solidFill>
            </a:ln>
          </p:spPr>
          <p:txBody>
            <a:bodyPr wrap="square" rtlCol="0">
              <a:spAutoFit/>
            </a:bodyPr>
            <a:lstStyle/>
            <a:p>
              <a:r>
                <a:rPr kumimoji="1" lang="ja-JP" altLang="en-US" dirty="0">
                  <a:solidFill>
                    <a:srgbClr val="FF0000"/>
                  </a:solidFill>
                  <a:latin typeface="BIZ UDPゴシック" panose="020B0400000000000000" pitchFamily="50" charset="-128"/>
                  <a:ea typeface="BIZ UDPゴシック" panose="020B0400000000000000" pitchFamily="50" charset="-128"/>
                </a:rPr>
                <a:t>アカウント停止</a:t>
              </a:r>
            </a:p>
          </p:txBody>
        </p:sp>
      </p:grpSp>
    </p:spTree>
    <p:extLst>
      <p:ext uri="{BB962C8B-B14F-4D97-AF65-F5344CB8AC3E}">
        <p14:creationId xmlns:p14="http://schemas.microsoft.com/office/powerpoint/2010/main" val="3865476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457EFE3A-89B2-16C7-A6C3-CFC7C55289AB}"/>
              </a:ext>
            </a:extLst>
          </p:cNvPr>
          <p:cNvSpPr txBox="1"/>
          <p:nvPr/>
        </p:nvSpPr>
        <p:spPr>
          <a:xfrm>
            <a:off x="374637" y="1329070"/>
            <a:ext cx="10970303" cy="3970318"/>
          </a:xfrm>
          <a:prstGeom prst="rect">
            <a:avLst/>
          </a:prstGeom>
          <a:noFill/>
        </p:spPr>
        <p:txBody>
          <a:bodyPr wrap="square" rtlCol="0">
            <a:spAutoFit/>
          </a:bodyPr>
          <a:lstStyle/>
          <a:p>
            <a:pPr marL="542925" indent="-542925" algn="just">
              <a:buAutoNum type="arabicPeriod"/>
            </a:pPr>
            <a:r>
              <a:rPr lang="ja-JP" altLang="en-US" sz="2800" dirty="0">
                <a:latin typeface="BIZ UDPゴシック" panose="020B0400000000000000" pitchFamily="50" charset="-128"/>
                <a:ea typeface="BIZ UDPゴシック" panose="020B0400000000000000" pitchFamily="50" charset="-128"/>
              </a:rPr>
              <a:t>微生物の</a:t>
            </a:r>
            <a:r>
              <a:rPr lang="ja-JP" altLang="en-US" sz="2800" dirty="0">
                <a:solidFill>
                  <a:srgbClr val="FF0000"/>
                </a:solidFill>
                <a:latin typeface="BIZ UDPゴシック" panose="020B0400000000000000" pitchFamily="50" charset="-128"/>
                <a:ea typeface="BIZ UDPゴシック" panose="020B0400000000000000" pitchFamily="50" charset="-128"/>
              </a:rPr>
              <a:t>病原性や毒性を増強</a:t>
            </a:r>
            <a:r>
              <a:rPr lang="ja-JP" altLang="en-US" sz="2800" dirty="0">
                <a:latin typeface="BIZ UDPゴシック" panose="020B0400000000000000" pitchFamily="50" charset="-128"/>
                <a:ea typeface="BIZ UDPゴシック" panose="020B0400000000000000" pitchFamily="50" charset="-128"/>
              </a:rPr>
              <a:t>すること</a:t>
            </a:r>
            <a:r>
              <a:rPr lang="ja-JP" altLang="en-US" sz="28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a:t>
            </a:r>
            <a:r>
              <a:rPr lang="en-US" altLang="ja-JP" sz="28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GOF</a:t>
            </a:r>
            <a:r>
              <a:rPr lang="ja-JP" altLang="en-US" sz="28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、鏡像生命を含む）</a:t>
            </a:r>
            <a:endParaRPr lang="en-US" altLang="ja-JP" sz="2800" dirty="0">
              <a:solidFill>
                <a:srgbClr val="0066CC"/>
              </a:solidFill>
              <a:latin typeface="Arial" panose="020B0604020202020204" pitchFamily="34" charset="0"/>
              <a:ea typeface="BIZ UDPゴシック" panose="020B0400000000000000" pitchFamily="50" charset="-128"/>
              <a:cs typeface="Arial" panose="020B0604020202020204" pitchFamily="34" charset="0"/>
            </a:endParaRPr>
          </a:p>
          <a:p>
            <a:pPr marL="542925" indent="-542925" algn="just">
              <a:buAutoNum type="arabicPeriod"/>
            </a:pPr>
            <a:r>
              <a:rPr lang="ja-JP" altLang="en-US" sz="2800" dirty="0">
                <a:latin typeface="BIZ UDPゴシック" panose="020B0400000000000000" pitchFamily="50" charset="-128"/>
                <a:ea typeface="BIZ UDPゴシック" panose="020B0400000000000000" pitchFamily="50" charset="-128"/>
              </a:rPr>
              <a:t>微生物に対する</a:t>
            </a:r>
            <a:r>
              <a:rPr lang="ja-JP" altLang="en-US" sz="2800" dirty="0">
                <a:solidFill>
                  <a:srgbClr val="FF0000"/>
                </a:solidFill>
                <a:latin typeface="BIZ UDPゴシック" panose="020B0400000000000000" pitchFamily="50" charset="-128"/>
                <a:ea typeface="BIZ UDPゴシック" panose="020B0400000000000000" pitchFamily="50" charset="-128"/>
              </a:rPr>
              <a:t>有益な免疫応答や予防接種の効果を阻害</a:t>
            </a:r>
            <a:r>
              <a:rPr lang="ja-JP" altLang="en-US" sz="2800" dirty="0">
                <a:latin typeface="BIZ UDPゴシック" panose="020B0400000000000000" pitchFamily="50" charset="-128"/>
                <a:ea typeface="BIZ UDPゴシック" panose="020B0400000000000000" pitchFamily="50" charset="-128"/>
              </a:rPr>
              <a:t>すること</a:t>
            </a:r>
            <a:endParaRPr lang="en-US" altLang="ja-JP" sz="2800" dirty="0">
              <a:latin typeface="BIZ UDPゴシック" panose="020B0400000000000000" pitchFamily="50" charset="-128"/>
              <a:ea typeface="BIZ UDPゴシック" panose="020B0400000000000000" pitchFamily="50" charset="-128"/>
            </a:endParaRPr>
          </a:p>
          <a:p>
            <a:pPr marL="542925" indent="-542925" algn="just">
              <a:buAutoNum type="arabicPeriod"/>
            </a:pPr>
            <a:r>
              <a:rPr lang="ja-JP" altLang="en-US" sz="2800" dirty="0">
                <a:latin typeface="BIZ UDPゴシック" panose="020B0400000000000000" pitchFamily="50" charset="-128"/>
                <a:ea typeface="BIZ UDPゴシック" panose="020B0400000000000000" pitchFamily="50" charset="-128"/>
              </a:rPr>
              <a:t>ヒトや農作物の感染症の</a:t>
            </a:r>
            <a:r>
              <a:rPr lang="ja-JP" altLang="en-US" sz="2800" dirty="0">
                <a:solidFill>
                  <a:srgbClr val="FF0000"/>
                </a:solidFill>
                <a:latin typeface="BIZ UDPゴシック" panose="020B0400000000000000" pitchFamily="50" charset="-128"/>
                <a:ea typeface="BIZ UDPゴシック" panose="020B0400000000000000" pitchFamily="50" charset="-128"/>
              </a:rPr>
              <a:t>原因微生物に対して予防・治療法への抵抗性を付与</a:t>
            </a:r>
            <a:r>
              <a:rPr lang="ja-JP" altLang="en-US" sz="2800" dirty="0">
                <a:latin typeface="BIZ UDPゴシック" panose="020B0400000000000000" pitchFamily="50" charset="-128"/>
                <a:ea typeface="BIZ UDPゴシック" panose="020B0400000000000000" pitchFamily="50" charset="-128"/>
              </a:rPr>
              <a:t>すること、または微生物</a:t>
            </a:r>
            <a:r>
              <a:rPr lang="ja-JP" altLang="en-US" sz="2800" dirty="0">
                <a:solidFill>
                  <a:srgbClr val="FF0000"/>
                </a:solidFill>
                <a:latin typeface="BIZ UDPゴシック" panose="020B0400000000000000" pitchFamily="50" charset="-128"/>
                <a:ea typeface="BIZ UDPゴシック" panose="020B0400000000000000" pitchFamily="50" charset="-128"/>
              </a:rPr>
              <a:t>検出方法から回避する能力を促進</a:t>
            </a:r>
            <a:r>
              <a:rPr lang="ja-JP" altLang="en-US" sz="2800" dirty="0">
                <a:latin typeface="BIZ UDPゴシック" panose="020B0400000000000000" pitchFamily="50" charset="-128"/>
                <a:ea typeface="BIZ UDPゴシック" panose="020B0400000000000000" pitchFamily="50" charset="-128"/>
              </a:rPr>
              <a:t>すること</a:t>
            </a:r>
            <a:endParaRPr lang="en-US" altLang="ja-JP" sz="2800" dirty="0">
              <a:latin typeface="BIZ UDPゴシック" panose="020B0400000000000000" pitchFamily="50" charset="-128"/>
              <a:ea typeface="BIZ UDPゴシック" panose="020B0400000000000000" pitchFamily="50" charset="-128"/>
            </a:endParaRPr>
          </a:p>
          <a:p>
            <a:pPr marL="542925" indent="-542925" algn="just">
              <a:buFontTx/>
              <a:buAutoNum type="arabicPeriod"/>
            </a:pPr>
            <a:r>
              <a:rPr lang="ja-JP" altLang="en-US" sz="2800" dirty="0">
                <a:latin typeface="BIZ UDPゴシック" panose="020B0400000000000000" pitchFamily="50" charset="-128"/>
                <a:ea typeface="BIZ UDPゴシック" panose="020B0400000000000000" pitchFamily="50" charset="-128"/>
              </a:rPr>
              <a:t>微生物の</a:t>
            </a:r>
            <a:r>
              <a:rPr lang="ja-JP" altLang="en-US" sz="2800" dirty="0">
                <a:solidFill>
                  <a:srgbClr val="FF0000"/>
                </a:solidFill>
                <a:latin typeface="BIZ UDPゴシック" panose="020B0400000000000000" pitchFamily="50" charset="-128"/>
                <a:ea typeface="BIZ UDPゴシック" panose="020B0400000000000000" pitchFamily="50" charset="-128"/>
              </a:rPr>
              <a:t>安定性、伝染性、拡散能力を高める</a:t>
            </a:r>
            <a:r>
              <a:rPr lang="ja-JP" altLang="en-US" sz="2800" dirty="0">
                <a:latin typeface="BIZ UDPゴシック" panose="020B0400000000000000" pitchFamily="50" charset="-128"/>
                <a:ea typeface="BIZ UDPゴシック" panose="020B0400000000000000" pitchFamily="50" charset="-128"/>
              </a:rPr>
              <a:t>こと</a:t>
            </a:r>
            <a:r>
              <a:rPr lang="ja-JP" altLang="en-US" sz="28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a:t>
            </a:r>
            <a:r>
              <a:rPr lang="en-US" altLang="ja-JP" sz="28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GOF</a:t>
            </a:r>
            <a:r>
              <a:rPr lang="ja-JP" altLang="en-US" sz="28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a:t>
            </a:r>
            <a:endParaRPr lang="en-US" altLang="ja-JP" sz="2800" dirty="0">
              <a:latin typeface="BIZ UDPゴシック" panose="020B0400000000000000" pitchFamily="50" charset="-128"/>
              <a:ea typeface="BIZ UDPゴシック" panose="020B0400000000000000" pitchFamily="50" charset="-128"/>
            </a:endParaRPr>
          </a:p>
          <a:p>
            <a:pPr marL="542925" indent="-542925" algn="just">
              <a:buFontTx/>
              <a:buAutoNum type="arabicPeriod"/>
            </a:pPr>
            <a:r>
              <a:rPr lang="ja-JP" altLang="en-US" sz="2800" dirty="0">
                <a:latin typeface="BIZ UDPゴシック" panose="020B0400000000000000" pitchFamily="50" charset="-128"/>
                <a:ea typeface="BIZ UDPゴシック" panose="020B0400000000000000" pitchFamily="50" charset="-128"/>
              </a:rPr>
              <a:t>微生物の</a:t>
            </a:r>
            <a:r>
              <a:rPr lang="ja-JP" altLang="en-US" sz="2800" dirty="0">
                <a:solidFill>
                  <a:srgbClr val="FF0000"/>
                </a:solidFill>
                <a:latin typeface="BIZ UDPゴシック" panose="020B0400000000000000" pitchFamily="50" charset="-128"/>
                <a:ea typeface="BIZ UDPゴシック" panose="020B0400000000000000" pitchFamily="50" charset="-128"/>
              </a:rPr>
              <a:t>宿主範囲や親和性を変化</a:t>
            </a:r>
            <a:r>
              <a:rPr lang="ja-JP" altLang="en-US" sz="2800" dirty="0">
                <a:latin typeface="BIZ UDPゴシック" panose="020B0400000000000000" pitchFamily="50" charset="-128"/>
                <a:ea typeface="BIZ UDPゴシック" panose="020B0400000000000000" pitchFamily="50" charset="-128"/>
              </a:rPr>
              <a:t>させること</a:t>
            </a:r>
            <a:r>
              <a:rPr lang="ja-JP" altLang="en-US" sz="28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a:t>
            </a:r>
            <a:r>
              <a:rPr lang="en-US" altLang="ja-JP" sz="28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GOF</a:t>
            </a:r>
            <a:r>
              <a:rPr lang="ja-JP" altLang="en-US" sz="28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a:t>
            </a:r>
            <a:endParaRPr lang="en-US" altLang="ja-JP" sz="2800" dirty="0">
              <a:latin typeface="BIZ UDPゴシック" panose="020B0400000000000000" pitchFamily="50" charset="-128"/>
              <a:ea typeface="BIZ UDPゴシック" panose="020B0400000000000000" pitchFamily="50" charset="-128"/>
            </a:endParaRPr>
          </a:p>
          <a:p>
            <a:pPr marL="542925" indent="-542925" algn="just">
              <a:buAutoNum type="arabicPeriod"/>
            </a:pPr>
            <a:r>
              <a:rPr lang="ja-JP" altLang="en-US" sz="2800" dirty="0">
                <a:latin typeface="BIZ UDPゴシック" panose="020B0400000000000000" pitchFamily="50" charset="-128"/>
                <a:ea typeface="BIZ UDPゴシック" panose="020B0400000000000000" pitchFamily="50" charset="-128"/>
              </a:rPr>
              <a:t>感染宿主（ヒト、動物、植物）の</a:t>
            </a:r>
            <a:r>
              <a:rPr lang="ja-JP" altLang="en-US" sz="2800" dirty="0">
                <a:solidFill>
                  <a:srgbClr val="FF0000"/>
                </a:solidFill>
                <a:latin typeface="BIZ UDPゴシック" panose="020B0400000000000000" pitchFamily="50" charset="-128"/>
                <a:ea typeface="BIZ UDPゴシック" panose="020B0400000000000000" pitchFamily="50" charset="-128"/>
              </a:rPr>
              <a:t>微生物への感受性を高める</a:t>
            </a:r>
            <a:r>
              <a:rPr lang="ja-JP" altLang="en-US" sz="2800" dirty="0">
                <a:latin typeface="BIZ UDPゴシック" panose="020B0400000000000000" pitchFamily="50" charset="-128"/>
                <a:ea typeface="BIZ UDPゴシック" panose="020B0400000000000000" pitchFamily="50" charset="-128"/>
              </a:rPr>
              <a:t>こと</a:t>
            </a:r>
            <a:endParaRPr lang="en-US" altLang="ja-JP" sz="2800" dirty="0">
              <a:latin typeface="BIZ UDPゴシック" panose="020B0400000000000000" pitchFamily="50" charset="-128"/>
              <a:ea typeface="BIZ UDPゴシック" panose="020B0400000000000000" pitchFamily="50" charset="-128"/>
            </a:endParaRPr>
          </a:p>
          <a:p>
            <a:pPr marL="542925" indent="-542925" algn="just">
              <a:buAutoNum type="arabicPeriod"/>
            </a:pPr>
            <a:r>
              <a:rPr lang="ja-JP" altLang="en-US" sz="2800" dirty="0">
                <a:latin typeface="BIZ UDPゴシック" panose="020B0400000000000000" pitchFamily="50" charset="-128"/>
                <a:ea typeface="BIZ UDPゴシック" panose="020B0400000000000000" pitchFamily="50" charset="-128"/>
              </a:rPr>
              <a:t>根絶・絶滅した微生物を</a:t>
            </a:r>
            <a:r>
              <a:rPr lang="ja-JP" altLang="en-US" sz="2800" dirty="0">
                <a:solidFill>
                  <a:srgbClr val="FF0000"/>
                </a:solidFill>
                <a:latin typeface="BIZ UDPゴシック" panose="020B0400000000000000" pitchFamily="50" charset="-128"/>
                <a:ea typeface="BIZ UDPゴシック" panose="020B0400000000000000" pitchFamily="50" charset="-128"/>
              </a:rPr>
              <a:t>生成または再構成</a:t>
            </a:r>
            <a:r>
              <a:rPr lang="ja-JP" altLang="en-US" sz="2800" dirty="0">
                <a:latin typeface="BIZ UDPゴシック" panose="020B0400000000000000" pitchFamily="50" charset="-128"/>
                <a:ea typeface="BIZ UDPゴシック" panose="020B0400000000000000" pitchFamily="50" charset="-128"/>
              </a:rPr>
              <a:t>すること</a:t>
            </a:r>
            <a:endParaRPr kumimoji="1" lang="ja-JP" altLang="en-US" sz="2800" dirty="0">
              <a:latin typeface="BIZ UDPゴシック" panose="020B0400000000000000" pitchFamily="50" charset="-128"/>
              <a:ea typeface="BIZ UDPゴシック" panose="020B0400000000000000" pitchFamily="50" charset="-128"/>
            </a:endParaRPr>
          </a:p>
        </p:txBody>
      </p:sp>
      <p:sp>
        <p:nvSpPr>
          <p:cNvPr id="8" name="スライド番号プレースホルダー 1">
            <a:extLst>
              <a:ext uri="{FF2B5EF4-FFF2-40B4-BE49-F238E27FC236}">
                <a16:creationId xmlns:a16="http://schemas.microsoft.com/office/drawing/2014/main" id="{CD0F870C-EC1F-571D-6573-4DA21D5431B6}"/>
              </a:ext>
            </a:extLst>
          </p:cNvPr>
          <p:cNvSpPr txBox="1">
            <a:spLocks/>
          </p:cNvSpPr>
          <p:nvPr/>
        </p:nvSpPr>
        <p:spPr>
          <a:xfrm>
            <a:off x="10014663" y="6355918"/>
            <a:ext cx="2063750" cy="457200"/>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A1FAC9C0-085C-4BB2-8CDC-980698F296F6}" type="slidenum">
              <a:rPr lang="en-US" altLang="ja-JP" sz="1800" b="1" smtClean="0">
                <a:solidFill>
                  <a:schemeClr val="bg1">
                    <a:lumMod val="50000"/>
                  </a:schemeClr>
                </a:solidFill>
                <a:latin typeface="Arial" panose="020B0604020202020204" pitchFamily="34" charset="0"/>
                <a:cs typeface="Arial" panose="020B0604020202020204" pitchFamily="34" charset="0"/>
              </a:rPr>
              <a:pPr>
                <a:defRPr/>
              </a:pPr>
              <a:t>17</a:t>
            </a:fld>
            <a:endParaRPr lang="en-US" altLang="ja-JP" sz="1800" b="1" dirty="0">
              <a:solidFill>
                <a:schemeClr val="bg1">
                  <a:lumMod val="50000"/>
                </a:schemeClr>
              </a:solidFill>
              <a:latin typeface="Arial" panose="020B0604020202020204" pitchFamily="34" charset="0"/>
              <a:cs typeface="Arial" panose="020B0604020202020204" pitchFamily="34" charset="0"/>
            </a:endParaRPr>
          </a:p>
        </p:txBody>
      </p:sp>
      <p:sp>
        <p:nvSpPr>
          <p:cNvPr id="10" name="正方形/長方形 9">
            <a:extLst>
              <a:ext uri="{FF2B5EF4-FFF2-40B4-BE49-F238E27FC236}">
                <a16:creationId xmlns:a16="http://schemas.microsoft.com/office/drawing/2014/main" id="{D633D729-EF7D-671D-D415-00203CC36309}"/>
              </a:ext>
            </a:extLst>
          </p:cNvPr>
          <p:cNvSpPr/>
          <p:nvPr/>
        </p:nvSpPr>
        <p:spPr>
          <a:xfrm>
            <a:off x="0" y="1"/>
            <a:ext cx="12192000" cy="1188294"/>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ボックス 10">
            <a:extLst>
              <a:ext uri="{FF2B5EF4-FFF2-40B4-BE49-F238E27FC236}">
                <a16:creationId xmlns:a16="http://schemas.microsoft.com/office/drawing/2014/main" id="{6150D103-B2C1-4409-AB85-1690D3C64A31}"/>
              </a:ext>
            </a:extLst>
          </p:cNvPr>
          <p:cNvSpPr txBox="1"/>
          <p:nvPr/>
        </p:nvSpPr>
        <p:spPr>
          <a:xfrm>
            <a:off x="2414549" y="209427"/>
            <a:ext cx="7362913" cy="769441"/>
          </a:xfrm>
          <a:prstGeom prst="rect">
            <a:avLst/>
          </a:prstGeom>
          <a:noFill/>
        </p:spPr>
        <p:txBody>
          <a:bodyPr wrap="none" rtlCol="0">
            <a:spAutoFit/>
          </a:bodyPr>
          <a:lstStyle/>
          <a:p>
            <a:pPr algn="ctr"/>
            <a:r>
              <a:rPr lang="ja-JP" altLang="en-US" sz="4400" dirty="0">
                <a:solidFill>
                  <a:srgbClr val="0066CC"/>
                </a:solidFill>
                <a:latin typeface="BIZ UDPゴシック" panose="020B0400000000000000" pitchFamily="50" charset="-128"/>
                <a:ea typeface="BIZ UDPゴシック" panose="020B0400000000000000" pitchFamily="50" charset="-128"/>
              </a:rPr>
              <a:t>実施に際して配慮すべき研究</a:t>
            </a:r>
            <a:endParaRPr kumimoji="1" lang="ja-JP" altLang="en-US" sz="4400" dirty="0">
              <a:solidFill>
                <a:srgbClr val="0066CC"/>
              </a:solidFill>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16AB6CB1-FE9C-3586-77FC-69A82FD2E7F4}"/>
              </a:ext>
            </a:extLst>
          </p:cNvPr>
          <p:cNvSpPr txBox="1"/>
          <p:nvPr/>
        </p:nvSpPr>
        <p:spPr>
          <a:xfrm>
            <a:off x="708651" y="5388563"/>
            <a:ext cx="10508698" cy="1200329"/>
          </a:xfrm>
          <a:prstGeom prst="rect">
            <a:avLst/>
          </a:prstGeom>
          <a:noFill/>
          <a:ln w="38100">
            <a:solidFill>
              <a:srgbClr val="0066CC"/>
            </a:solidFill>
          </a:ln>
        </p:spPr>
        <p:txBody>
          <a:bodyPr wrap="square" rtlCol="0">
            <a:spAutoFit/>
          </a:bodyPr>
          <a:lstStyle/>
          <a:p>
            <a:pPr marL="265113" indent="-265113">
              <a:buFont typeface="Arial" panose="020B0604020202020204" pitchFamily="34" charset="0"/>
              <a:buChar char="•"/>
            </a:pPr>
            <a:r>
              <a:rPr lang="ja-JP" altLang="en-US" sz="2400" dirty="0">
                <a:solidFill>
                  <a:srgbClr val="0066CC"/>
                </a:solidFill>
                <a:latin typeface="BIZ UDPゴシック" panose="020B0400000000000000" pitchFamily="50" charset="-128"/>
                <a:ea typeface="BIZ UDPゴシック" panose="020B0400000000000000" pitchFamily="50" charset="-128"/>
              </a:rPr>
              <a:t>リスクとベネフィットを考慮した上で慎重に計画すべき</a:t>
            </a:r>
            <a:endParaRPr lang="en-US" altLang="ja-JP" sz="2400" dirty="0">
              <a:solidFill>
                <a:srgbClr val="0066CC"/>
              </a:solidFill>
              <a:latin typeface="BIZ UDPゴシック" panose="020B0400000000000000" pitchFamily="50" charset="-128"/>
              <a:ea typeface="BIZ UDPゴシック" panose="020B0400000000000000" pitchFamily="50" charset="-128"/>
            </a:endParaRPr>
          </a:p>
          <a:p>
            <a:pPr marL="265113" indent="-265113">
              <a:buFont typeface="Arial" panose="020B0604020202020204" pitchFamily="34" charset="0"/>
              <a:buChar char="•"/>
            </a:pPr>
            <a:r>
              <a:rPr kumimoji="1" lang="ja-JP" altLang="en-US" sz="2400" dirty="0">
                <a:solidFill>
                  <a:srgbClr val="0066CC"/>
                </a:solidFill>
                <a:latin typeface="BIZ UDPゴシック" panose="020B0400000000000000" pitchFamily="50" charset="-128"/>
                <a:ea typeface="BIZ UDPゴシック" panose="020B0400000000000000" pitchFamily="50" charset="-128"/>
              </a:rPr>
              <a:t>米国においては、これら</a:t>
            </a:r>
            <a:r>
              <a:rPr kumimoji="1" lang="en-US" altLang="ja-JP" sz="2400" dirty="0">
                <a:solidFill>
                  <a:srgbClr val="0066CC"/>
                </a:solidFill>
                <a:latin typeface="BIZ UDPゴシック" panose="020B0400000000000000" pitchFamily="50" charset="-128"/>
                <a:ea typeface="BIZ UDPゴシック" panose="020B0400000000000000" pitchFamily="50" charset="-128"/>
              </a:rPr>
              <a:t>7</a:t>
            </a:r>
            <a:r>
              <a:rPr kumimoji="1" lang="ja-JP" altLang="en-US" sz="2400" dirty="0">
                <a:solidFill>
                  <a:srgbClr val="0066CC"/>
                </a:solidFill>
                <a:latin typeface="BIZ UDPゴシック" panose="020B0400000000000000" pitchFamily="50" charset="-128"/>
                <a:ea typeface="BIZ UDPゴシック" panose="020B0400000000000000" pitchFamily="50" charset="-128"/>
              </a:rPr>
              <a:t>項目の実験に対して公的資金の供与が禁止された（２００６年７月）</a:t>
            </a:r>
          </a:p>
        </p:txBody>
      </p:sp>
    </p:spTree>
    <p:extLst>
      <p:ext uri="{BB962C8B-B14F-4D97-AF65-F5344CB8AC3E}">
        <p14:creationId xmlns:p14="http://schemas.microsoft.com/office/powerpoint/2010/main" val="1215404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C15F5C19-0D9D-001C-FDB1-B279D47D54F7}"/>
              </a:ext>
            </a:extLst>
          </p:cNvPr>
          <p:cNvSpPr/>
          <p:nvPr/>
        </p:nvSpPr>
        <p:spPr>
          <a:xfrm>
            <a:off x="0" y="0"/>
            <a:ext cx="12192000" cy="1367408"/>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テキスト ボックス 5">
            <a:extLst>
              <a:ext uri="{FF2B5EF4-FFF2-40B4-BE49-F238E27FC236}">
                <a16:creationId xmlns:a16="http://schemas.microsoft.com/office/drawing/2014/main" id="{C831C65C-D451-D0D7-45F5-32E336D578F5}"/>
              </a:ext>
            </a:extLst>
          </p:cNvPr>
          <p:cNvSpPr txBox="1"/>
          <p:nvPr/>
        </p:nvSpPr>
        <p:spPr>
          <a:xfrm>
            <a:off x="2211337" y="143725"/>
            <a:ext cx="7758855" cy="769441"/>
          </a:xfrm>
          <a:prstGeom prst="rect">
            <a:avLst/>
          </a:prstGeom>
          <a:noFill/>
        </p:spPr>
        <p:txBody>
          <a:bodyPr wrap="none" rtlCol="0">
            <a:spAutoFit/>
          </a:bodyPr>
          <a:lstStyle/>
          <a:p>
            <a:pPr algn="ctr"/>
            <a:r>
              <a:rPr lang="ja-JP" altLang="en-US" sz="44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ご清聴ありがとうございました</a:t>
            </a:r>
            <a:endParaRPr lang="en-US" altLang="ja-JP" sz="44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endParaRPr>
          </a:p>
        </p:txBody>
      </p:sp>
      <p:sp>
        <p:nvSpPr>
          <p:cNvPr id="4" name="スライド番号プレースホルダー 1">
            <a:extLst>
              <a:ext uri="{FF2B5EF4-FFF2-40B4-BE49-F238E27FC236}">
                <a16:creationId xmlns:a16="http://schemas.microsoft.com/office/drawing/2014/main" id="{D907BEF9-441A-117F-862F-5B78FF716C9F}"/>
              </a:ext>
            </a:extLst>
          </p:cNvPr>
          <p:cNvSpPr txBox="1">
            <a:spLocks/>
          </p:cNvSpPr>
          <p:nvPr/>
        </p:nvSpPr>
        <p:spPr>
          <a:xfrm>
            <a:off x="10014663" y="6355918"/>
            <a:ext cx="2063750" cy="457200"/>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A1FAC9C0-085C-4BB2-8CDC-980698F296F6}" type="slidenum">
              <a:rPr lang="en-US" altLang="ja-JP" sz="1800" b="1" smtClean="0">
                <a:solidFill>
                  <a:schemeClr val="bg1">
                    <a:lumMod val="50000"/>
                  </a:schemeClr>
                </a:solidFill>
                <a:latin typeface="Arial" panose="020B0604020202020204" pitchFamily="34" charset="0"/>
                <a:cs typeface="Arial" panose="020B0604020202020204" pitchFamily="34" charset="0"/>
              </a:rPr>
              <a:pPr>
                <a:defRPr/>
              </a:pPr>
              <a:t>18</a:t>
            </a:fld>
            <a:endParaRPr lang="en-US" altLang="ja-JP" sz="1800" b="1" dirty="0">
              <a:solidFill>
                <a:schemeClr val="bg1">
                  <a:lumMod val="50000"/>
                </a:schemeClr>
              </a:solidFill>
              <a:latin typeface="Arial" panose="020B0604020202020204" pitchFamily="34" charset="0"/>
              <a:cs typeface="Arial" panose="020B0604020202020204" pitchFamily="34" charset="0"/>
            </a:endParaRPr>
          </a:p>
        </p:txBody>
      </p:sp>
      <p:grpSp>
        <p:nvGrpSpPr>
          <p:cNvPr id="20" name="グループ化 19">
            <a:extLst>
              <a:ext uri="{FF2B5EF4-FFF2-40B4-BE49-F238E27FC236}">
                <a16:creationId xmlns:a16="http://schemas.microsoft.com/office/drawing/2014/main" id="{6C688CEB-F0FD-5FF9-7877-F7D8B815A4BF}"/>
              </a:ext>
            </a:extLst>
          </p:cNvPr>
          <p:cNvGrpSpPr/>
          <p:nvPr/>
        </p:nvGrpSpPr>
        <p:grpSpPr>
          <a:xfrm>
            <a:off x="1501302" y="1437020"/>
            <a:ext cx="9208462" cy="5304016"/>
            <a:chOff x="131048" y="1458282"/>
            <a:chExt cx="9208462" cy="5304016"/>
          </a:xfrm>
        </p:grpSpPr>
        <p:pic>
          <p:nvPicPr>
            <p:cNvPr id="9" name="Picture 2" descr="グラフ, バブル チャート&#10;&#10;自動的に生成された説明">
              <a:extLst>
                <a:ext uri="{FF2B5EF4-FFF2-40B4-BE49-F238E27FC236}">
                  <a16:creationId xmlns:a16="http://schemas.microsoft.com/office/drawing/2014/main" id="{23253C3C-FB2B-7323-8755-C7938295A0B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40691" y="1480475"/>
              <a:ext cx="1756182" cy="2580969"/>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pic>
        <p:pic>
          <p:nvPicPr>
            <p:cNvPr id="12" name="Picture 3">
              <a:extLst>
                <a:ext uri="{FF2B5EF4-FFF2-40B4-BE49-F238E27FC236}">
                  <a16:creationId xmlns:a16="http://schemas.microsoft.com/office/drawing/2014/main" id="{F9492949-A688-F15B-B11F-61AF1197DF7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981718" y="1480475"/>
              <a:ext cx="1756182" cy="258096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3" name="図 12">
              <a:extLst>
                <a:ext uri="{FF2B5EF4-FFF2-40B4-BE49-F238E27FC236}">
                  <a16:creationId xmlns:a16="http://schemas.microsoft.com/office/drawing/2014/main" id="{0D287273-27D3-0CF8-60F9-3ED9CD031DAE}"/>
                </a:ext>
              </a:extLst>
            </p:cNvPr>
            <p:cNvPicPr>
              <a:picLocks noChangeAspect="1"/>
            </p:cNvPicPr>
            <p:nvPr/>
          </p:nvPicPr>
          <p:blipFill>
            <a:blip r:embed="rId5"/>
            <a:stretch>
              <a:fillRect/>
            </a:stretch>
          </p:blipFill>
          <p:spPr>
            <a:xfrm>
              <a:off x="3822744" y="1480475"/>
              <a:ext cx="1864861" cy="2580970"/>
            </a:xfrm>
            <a:prstGeom prst="rect">
              <a:avLst/>
            </a:prstGeom>
            <a:ln>
              <a:solidFill>
                <a:schemeClr val="tx1"/>
              </a:solidFill>
            </a:ln>
          </p:spPr>
        </p:pic>
        <p:pic>
          <p:nvPicPr>
            <p:cNvPr id="16" name="Picture 2" descr="テキスト&#10;&#10;自動的に生成された説明">
              <a:extLst>
                <a:ext uri="{FF2B5EF4-FFF2-40B4-BE49-F238E27FC236}">
                  <a16:creationId xmlns:a16="http://schemas.microsoft.com/office/drawing/2014/main" id="{012FCEB4-B155-89DD-F807-9C876D1D09A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31048" y="4159572"/>
              <a:ext cx="1755059" cy="258097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7" name="図 16">
              <a:extLst>
                <a:ext uri="{FF2B5EF4-FFF2-40B4-BE49-F238E27FC236}">
                  <a16:creationId xmlns:a16="http://schemas.microsoft.com/office/drawing/2014/main" id="{DD2298DB-28D1-1989-728E-2D967AB5408F}"/>
                </a:ext>
              </a:extLst>
            </p:cNvPr>
            <p:cNvPicPr>
              <a:picLocks noChangeAspect="1"/>
            </p:cNvPicPr>
            <p:nvPr/>
          </p:nvPicPr>
          <p:blipFill>
            <a:blip r:embed="rId7"/>
            <a:stretch>
              <a:fillRect/>
            </a:stretch>
          </p:blipFill>
          <p:spPr>
            <a:xfrm>
              <a:off x="1942384" y="4161603"/>
              <a:ext cx="1792339" cy="2600695"/>
            </a:xfrm>
            <a:prstGeom prst="rect">
              <a:avLst/>
            </a:prstGeom>
          </p:spPr>
        </p:pic>
        <p:pic>
          <p:nvPicPr>
            <p:cNvPr id="18" name="図 17">
              <a:extLst>
                <a:ext uri="{FF2B5EF4-FFF2-40B4-BE49-F238E27FC236}">
                  <a16:creationId xmlns:a16="http://schemas.microsoft.com/office/drawing/2014/main" id="{77722561-DB12-AAC3-52CD-2A2214D9BD37}"/>
                </a:ext>
              </a:extLst>
            </p:cNvPr>
            <p:cNvPicPr>
              <a:picLocks noChangeAspect="1"/>
            </p:cNvPicPr>
            <p:nvPr/>
          </p:nvPicPr>
          <p:blipFill>
            <a:blip r:embed="rId8"/>
            <a:stretch>
              <a:fillRect/>
            </a:stretch>
          </p:blipFill>
          <p:spPr>
            <a:xfrm>
              <a:off x="3797327" y="4159572"/>
              <a:ext cx="1919443" cy="2600695"/>
            </a:xfrm>
            <a:prstGeom prst="rect">
              <a:avLst/>
            </a:prstGeom>
          </p:spPr>
        </p:pic>
        <p:pic>
          <p:nvPicPr>
            <p:cNvPr id="11" name="図 10" descr="テキスト&#10;&#10;AI 生成コンテンツは誤りを含む可能性があります。">
              <a:extLst>
                <a:ext uri="{FF2B5EF4-FFF2-40B4-BE49-F238E27FC236}">
                  <a16:creationId xmlns:a16="http://schemas.microsoft.com/office/drawing/2014/main" id="{00C3C0FD-2130-A88B-412F-FDF329CABA4C}"/>
                </a:ext>
              </a:extLst>
            </p:cNvPr>
            <p:cNvPicPr>
              <a:picLocks noChangeAspect="1"/>
            </p:cNvPicPr>
            <p:nvPr/>
          </p:nvPicPr>
          <p:blipFill>
            <a:blip r:embed="rId9"/>
            <a:stretch>
              <a:fillRect/>
            </a:stretch>
          </p:blipFill>
          <p:spPr>
            <a:xfrm>
              <a:off x="5749601" y="4159572"/>
              <a:ext cx="1756183" cy="2600695"/>
            </a:xfrm>
            <a:prstGeom prst="rect">
              <a:avLst/>
            </a:prstGeom>
          </p:spPr>
        </p:pic>
        <p:pic>
          <p:nvPicPr>
            <p:cNvPr id="14" name="図 13" descr="Lightbox view of the cover for Applications of Cell Culture">
              <a:extLst>
                <a:ext uri="{FF2B5EF4-FFF2-40B4-BE49-F238E27FC236}">
                  <a16:creationId xmlns:a16="http://schemas.microsoft.com/office/drawing/2014/main" id="{9D7A88A6-DCAC-E35A-34D4-0592ABFB3F36}"/>
                </a:ext>
              </a:extLst>
            </p:cNvPr>
            <p:cNvPicPr>
              <a:picLocks noChangeAspect="1"/>
            </p:cNvPicPr>
            <p:nvPr/>
          </p:nvPicPr>
          <p:blipFill>
            <a:blip r:embed="rId10"/>
            <a:stretch>
              <a:fillRect/>
            </a:stretch>
          </p:blipFill>
          <p:spPr>
            <a:xfrm>
              <a:off x="7583328" y="4159572"/>
              <a:ext cx="1756182" cy="2583003"/>
            </a:xfrm>
            <a:prstGeom prst="rect">
              <a:avLst/>
            </a:prstGeom>
          </p:spPr>
        </p:pic>
        <p:pic>
          <p:nvPicPr>
            <p:cNvPr id="15" name="図 14" descr="Lightbox view of the cover for Regulation of Signal Transduction in Human Cell Research">
              <a:extLst>
                <a:ext uri="{FF2B5EF4-FFF2-40B4-BE49-F238E27FC236}">
                  <a16:creationId xmlns:a16="http://schemas.microsoft.com/office/drawing/2014/main" id="{3520CF05-2594-F8A5-2C24-AE0772125051}"/>
                </a:ext>
              </a:extLst>
            </p:cNvPr>
            <p:cNvPicPr>
              <a:picLocks noChangeAspect="1"/>
            </p:cNvPicPr>
            <p:nvPr/>
          </p:nvPicPr>
          <p:blipFill>
            <a:blip r:embed="rId11"/>
            <a:stretch>
              <a:fillRect/>
            </a:stretch>
          </p:blipFill>
          <p:spPr>
            <a:xfrm>
              <a:off x="7555867" y="1472004"/>
              <a:ext cx="1755059" cy="2600695"/>
            </a:xfrm>
            <a:prstGeom prst="rect">
              <a:avLst/>
            </a:prstGeom>
          </p:spPr>
        </p:pic>
        <p:pic>
          <p:nvPicPr>
            <p:cNvPr id="19" name="図 18" descr="Lightbox view of the cover for Hyperbaric Oxygenation Therapy">
              <a:extLst>
                <a:ext uri="{FF2B5EF4-FFF2-40B4-BE49-F238E27FC236}">
                  <a16:creationId xmlns:a16="http://schemas.microsoft.com/office/drawing/2014/main" id="{F8386F50-0E19-6F81-74A0-DBB545691BA8}"/>
                </a:ext>
              </a:extLst>
            </p:cNvPr>
            <p:cNvPicPr>
              <a:picLocks noChangeAspect="1"/>
            </p:cNvPicPr>
            <p:nvPr/>
          </p:nvPicPr>
          <p:blipFill>
            <a:blip r:embed="rId12"/>
            <a:stretch>
              <a:fillRect/>
            </a:stretch>
          </p:blipFill>
          <p:spPr>
            <a:xfrm>
              <a:off x="5765148" y="1458282"/>
              <a:ext cx="1756182" cy="2614417"/>
            </a:xfrm>
            <a:prstGeom prst="rect">
              <a:avLst/>
            </a:prstGeom>
          </p:spPr>
        </p:pic>
      </p:grpSp>
      <p:sp>
        <p:nvSpPr>
          <p:cNvPr id="5" name="テキスト ボックス 4">
            <a:extLst>
              <a:ext uri="{FF2B5EF4-FFF2-40B4-BE49-F238E27FC236}">
                <a16:creationId xmlns:a16="http://schemas.microsoft.com/office/drawing/2014/main" id="{5FF5CDF1-D5E3-952F-C2EE-5869F2AA29FD}"/>
              </a:ext>
            </a:extLst>
          </p:cNvPr>
          <p:cNvSpPr txBox="1"/>
          <p:nvPr/>
        </p:nvSpPr>
        <p:spPr>
          <a:xfrm>
            <a:off x="2658035" y="885048"/>
            <a:ext cx="6867586" cy="461665"/>
          </a:xfrm>
          <a:prstGeom prst="rect">
            <a:avLst/>
          </a:prstGeom>
          <a:noFill/>
        </p:spPr>
        <p:txBody>
          <a:bodyPr wrap="none" rtlCol="0">
            <a:spAutoFit/>
          </a:bodyPr>
          <a:lstStyle/>
          <a:p>
            <a:pPr algn="ctr"/>
            <a:r>
              <a:rPr lang="ja-JP" altLang="en-US" sz="2400" dirty="0">
                <a:solidFill>
                  <a:srgbClr val="C00000"/>
                </a:solidFill>
                <a:latin typeface="BIZ UDPゴシック" panose="020B0400000000000000" pitchFamily="50" charset="-128"/>
                <a:ea typeface="BIZ UDPゴシック" panose="020B0400000000000000" pitchFamily="50" charset="-128"/>
                <a:cs typeface="Arial" panose="020B0604020202020204" pitchFamily="34" charset="0"/>
              </a:rPr>
              <a:t>ご質問はこちらへ： </a:t>
            </a:r>
            <a:r>
              <a:rPr lang="en-US" altLang="ja-JP" sz="2200" dirty="0">
                <a:solidFill>
                  <a:srgbClr val="C00000"/>
                </a:solidFill>
                <a:latin typeface="Arial" panose="020B0604020202020204" pitchFamily="34" charset="0"/>
                <a:cs typeface="Arial" panose="020B0604020202020204" pitchFamily="34" charset="0"/>
              </a:rPr>
              <a:t>shinomiya.nariyoshi@gmail.com</a:t>
            </a:r>
            <a:endParaRPr lang="ja-JP" altLang="en-US" sz="220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8165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0"/>
            <a:ext cx="12192000" cy="112672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2" name="正方形/長方形 11">
            <a:extLst>
              <a:ext uri="{FF2B5EF4-FFF2-40B4-BE49-F238E27FC236}">
                <a16:creationId xmlns:a16="http://schemas.microsoft.com/office/drawing/2014/main" id="{E246B2F7-6781-809D-05D4-FF12F7F4E053}"/>
              </a:ext>
            </a:extLst>
          </p:cNvPr>
          <p:cNvSpPr/>
          <p:nvPr/>
        </p:nvSpPr>
        <p:spPr>
          <a:xfrm>
            <a:off x="0" y="0"/>
            <a:ext cx="12192000" cy="121961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テキスト ボックス 13"/>
          <p:cNvSpPr txBox="1"/>
          <p:nvPr/>
        </p:nvSpPr>
        <p:spPr>
          <a:xfrm>
            <a:off x="2526894" y="271647"/>
            <a:ext cx="7136889" cy="707886"/>
          </a:xfrm>
          <a:prstGeom prst="rect">
            <a:avLst/>
          </a:prstGeom>
          <a:noFill/>
        </p:spPr>
        <p:txBody>
          <a:bodyPr wrap="none">
            <a:spAutoFit/>
          </a:bodyPr>
          <a:lstStyle/>
          <a:p>
            <a:pPr algn="ctr">
              <a:defRPr/>
            </a:pPr>
            <a:r>
              <a:rPr lang="ja-JP" altLang="en-US" sz="4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先端科学技術のデュアルユース</a:t>
            </a:r>
            <a:endParaRPr lang="en-US" altLang="ja-JP" sz="4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endParaRPr>
          </a:p>
        </p:txBody>
      </p:sp>
      <p:sp>
        <p:nvSpPr>
          <p:cNvPr id="23" name="スライド番号プレースホルダー 1">
            <a:extLst>
              <a:ext uri="{FF2B5EF4-FFF2-40B4-BE49-F238E27FC236}">
                <a16:creationId xmlns:a16="http://schemas.microsoft.com/office/drawing/2014/main" id="{53851E08-F3AC-2DF8-CB45-BD60786C3F21}"/>
              </a:ext>
            </a:extLst>
          </p:cNvPr>
          <p:cNvSpPr txBox="1">
            <a:spLocks/>
          </p:cNvSpPr>
          <p:nvPr/>
        </p:nvSpPr>
        <p:spPr>
          <a:xfrm>
            <a:off x="10014663" y="6355918"/>
            <a:ext cx="2063750" cy="457200"/>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A1FAC9C0-085C-4BB2-8CDC-980698F296F6}" type="slidenum">
              <a:rPr lang="en-US" altLang="ja-JP" sz="1800" b="1" smtClean="0">
                <a:solidFill>
                  <a:schemeClr val="bg1">
                    <a:lumMod val="50000"/>
                  </a:schemeClr>
                </a:solidFill>
                <a:latin typeface="Arial" panose="020B0604020202020204" pitchFamily="34" charset="0"/>
                <a:cs typeface="Arial" panose="020B0604020202020204" pitchFamily="34" charset="0"/>
              </a:rPr>
              <a:pPr>
                <a:defRPr/>
              </a:pPr>
              <a:t>2</a:t>
            </a:fld>
            <a:endParaRPr lang="en-US" altLang="ja-JP" sz="1800" b="1" dirty="0">
              <a:solidFill>
                <a:schemeClr val="bg1">
                  <a:lumMod val="50000"/>
                </a:schemeClr>
              </a:solidFill>
              <a:latin typeface="Arial" panose="020B0604020202020204" pitchFamily="34" charset="0"/>
              <a:cs typeface="Arial" panose="020B0604020202020204" pitchFamily="34" charset="0"/>
            </a:endParaRPr>
          </a:p>
        </p:txBody>
      </p:sp>
      <p:sp>
        <p:nvSpPr>
          <p:cNvPr id="24" name="テキスト ボックス 23">
            <a:extLst>
              <a:ext uri="{FF2B5EF4-FFF2-40B4-BE49-F238E27FC236}">
                <a16:creationId xmlns:a16="http://schemas.microsoft.com/office/drawing/2014/main" id="{32B7D44A-75BD-56E5-E048-8B5632BA0F6B}"/>
              </a:ext>
            </a:extLst>
          </p:cNvPr>
          <p:cNvSpPr txBox="1"/>
          <p:nvPr/>
        </p:nvSpPr>
        <p:spPr>
          <a:xfrm>
            <a:off x="4510556" y="4089143"/>
            <a:ext cx="3206327" cy="646331"/>
          </a:xfrm>
          <a:prstGeom prst="rect">
            <a:avLst/>
          </a:prstGeom>
          <a:noFill/>
        </p:spPr>
        <p:txBody>
          <a:bodyPr wrap="none" rtlCol="0">
            <a:spAutoFit/>
          </a:bodyPr>
          <a:lstStyle/>
          <a:p>
            <a:pPr algn="ctr"/>
            <a:r>
              <a:rPr kumimoji="1" lang="ja-JP" altLang="en-US" sz="3600" dirty="0">
                <a:solidFill>
                  <a:srgbClr val="00B050"/>
                </a:solidFill>
                <a:latin typeface="Arial" panose="020B0604020202020204" pitchFamily="34" charset="0"/>
                <a:ea typeface="BIZ UDPゴシック" panose="020B0400000000000000" pitchFamily="50" charset="-128"/>
                <a:cs typeface="Arial" panose="020B0604020202020204" pitchFamily="34" charset="0"/>
              </a:rPr>
              <a:t>デュアルユース</a:t>
            </a:r>
          </a:p>
        </p:txBody>
      </p:sp>
      <p:sp>
        <p:nvSpPr>
          <p:cNvPr id="2" name="テキスト ボックス 1">
            <a:extLst>
              <a:ext uri="{FF2B5EF4-FFF2-40B4-BE49-F238E27FC236}">
                <a16:creationId xmlns:a16="http://schemas.microsoft.com/office/drawing/2014/main" id="{7835C1FA-D223-00BA-DB1C-289311513031}"/>
              </a:ext>
            </a:extLst>
          </p:cNvPr>
          <p:cNvSpPr txBox="1"/>
          <p:nvPr/>
        </p:nvSpPr>
        <p:spPr>
          <a:xfrm>
            <a:off x="8037505" y="3788224"/>
            <a:ext cx="2646879" cy="1077218"/>
          </a:xfrm>
          <a:prstGeom prst="rect">
            <a:avLst/>
          </a:prstGeom>
          <a:noFill/>
        </p:spPr>
        <p:txBody>
          <a:bodyPr wrap="none" rtlCol="0">
            <a:spAutoFit/>
          </a:bodyPr>
          <a:lstStyle/>
          <a:p>
            <a:pPr algn="ctr"/>
            <a:r>
              <a:rPr kumimoji="1" lang="ja-JP" altLang="en-US" sz="3200" dirty="0">
                <a:solidFill>
                  <a:srgbClr val="C00000"/>
                </a:solidFill>
                <a:latin typeface="BIZ UDPゴシック" panose="020B0400000000000000" pitchFamily="50" charset="-128"/>
                <a:ea typeface="BIZ UDPゴシック" panose="020B0400000000000000" pitchFamily="50" charset="-128"/>
              </a:rPr>
              <a:t>軍事技術開発</a:t>
            </a:r>
            <a:endParaRPr kumimoji="1" lang="en-US" altLang="ja-JP" sz="3200" dirty="0">
              <a:solidFill>
                <a:srgbClr val="C00000"/>
              </a:solidFill>
              <a:latin typeface="BIZ UDPゴシック" panose="020B0400000000000000" pitchFamily="50" charset="-128"/>
              <a:ea typeface="BIZ UDPゴシック" panose="020B0400000000000000" pitchFamily="50" charset="-128"/>
            </a:endParaRPr>
          </a:p>
          <a:p>
            <a:pPr algn="ctr"/>
            <a:r>
              <a:rPr lang="ja-JP" altLang="en-US" sz="3200" dirty="0">
                <a:solidFill>
                  <a:srgbClr val="C00000"/>
                </a:solidFill>
                <a:latin typeface="BIZ UDPゴシック" panose="020B0400000000000000" pitchFamily="50" charset="-128"/>
                <a:ea typeface="BIZ UDPゴシック" panose="020B0400000000000000" pitchFamily="50" charset="-128"/>
              </a:rPr>
              <a:t>軍事</a:t>
            </a:r>
            <a:r>
              <a:rPr kumimoji="1" lang="ja-JP" altLang="en-US" sz="3200" dirty="0">
                <a:solidFill>
                  <a:srgbClr val="C00000"/>
                </a:solidFill>
                <a:latin typeface="BIZ UDPゴシック" panose="020B0400000000000000" pitchFamily="50" charset="-128"/>
                <a:ea typeface="BIZ UDPゴシック" panose="020B0400000000000000" pitchFamily="50" charset="-128"/>
              </a:rPr>
              <a:t>利用</a:t>
            </a:r>
          </a:p>
        </p:txBody>
      </p:sp>
      <p:sp>
        <p:nvSpPr>
          <p:cNvPr id="3" name="テキスト ボックス 2">
            <a:extLst>
              <a:ext uri="{FF2B5EF4-FFF2-40B4-BE49-F238E27FC236}">
                <a16:creationId xmlns:a16="http://schemas.microsoft.com/office/drawing/2014/main" id="{FCB415A4-897C-894B-39B2-E2B2BF558611}"/>
              </a:ext>
            </a:extLst>
          </p:cNvPr>
          <p:cNvSpPr txBox="1"/>
          <p:nvPr/>
        </p:nvSpPr>
        <p:spPr>
          <a:xfrm>
            <a:off x="1323787" y="3878290"/>
            <a:ext cx="2646879" cy="1077218"/>
          </a:xfrm>
          <a:prstGeom prst="rect">
            <a:avLst/>
          </a:prstGeom>
          <a:noFill/>
        </p:spPr>
        <p:txBody>
          <a:bodyPr wrap="none" rtlCol="0">
            <a:spAutoFit/>
          </a:bodyPr>
          <a:lstStyle/>
          <a:p>
            <a:pPr algn="ctr"/>
            <a:r>
              <a:rPr kumimoji="1" lang="ja-JP" altLang="en-US" sz="3200" dirty="0">
                <a:solidFill>
                  <a:srgbClr val="0066CC"/>
                </a:solidFill>
                <a:latin typeface="BIZ UDPゴシック" panose="020B0400000000000000" pitchFamily="50" charset="-128"/>
                <a:ea typeface="BIZ UDPゴシック" panose="020B0400000000000000" pitchFamily="50" charset="-128"/>
              </a:rPr>
              <a:t>民生技術開発</a:t>
            </a:r>
            <a:endParaRPr kumimoji="1" lang="en-US" altLang="ja-JP" sz="3200" dirty="0">
              <a:solidFill>
                <a:srgbClr val="0066CC"/>
              </a:solidFill>
              <a:latin typeface="BIZ UDPゴシック" panose="020B0400000000000000" pitchFamily="50" charset="-128"/>
              <a:ea typeface="BIZ UDPゴシック" panose="020B0400000000000000" pitchFamily="50" charset="-128"/>
            </a:endParaRPr>
          </a:p>
          <a:p>
            <a:pPr algn="ctr"/>
            <a:r>
              <a:rPr lang="ja-JP" altLang="en-US" sz="3200" dirty="0">
                <a:solidFill>
                  <a:srgbClr val="0066CC"/>
                </a:solidFill>
                <a:latin typeface="BIZ UDPゴシック" panose="020B0400000000000000" pitchFamily="50" charset="-128"/>
                <a:ea typeface="BIZ UDPゴシック" panose="020B0400000000000000" pitchFamily="50" charset="-128"/>
              </a:rPr>
              <a:t>民生</a:t>
            </a:r>
            <a:r>
              <a:rPr kumimoji="1" lang="ja-JP" altLang="en-US" sz="3200" dirty="0">
                <a:solidFill>
                  <a:srgbClr val="0066CC"/>
                </a:solidFill>
                <a:latin typeface="BIZ UDPゴシック" panose="020B0400000000000000" pitchFamily="50" charset="-128"/>
                <a:ea typeface="BIZ UDPゴシック" panose="020B0400000000000000" pitchFamily="50" charset="-128"/>
              </a:rPr>
              <a:t>利用</a:t>
            </a:r>
          </a:p>
        </p:txBody>
      </p:sp>
      <p:sp>
        <p:nvSpPr>
          <p:cNvPr id="6" name="テキスト ボックス 5">
            <a:extLst>
              <a:ext uri="{FF2B5EF4-FFF2-40B4-BE49-F238E27FC236}">
                <a16:creationId xmlns:a16="http://schemas.microsoft.com/office/drawing/2014/main" id="{FA39C2DE-FCE9-D99D-F8DD-18DB263F0CB3}"/>
              </a:ext>
            </a:extLst>
          </p:cNvPr>
          <p:cNvSpPr txBox="1"/>
          <p:nvPr/>
        </p:nvSpPr>
        <p:spPr>
          <a:xfrm>
            <a:off x="4588545" y="1728415"/>
            <a:ext cx="2954655" cy="646331"/>
          </a:xfrm>
          <a:prstGeom prst="rect">
            <a:avLst/>
          </a:prstGeom>
          <a:noFill/>
        </p:spPr>
        <p:txBody>
          <a:bodyPr wrap="none" rtlCol="0">
            <a:spAutoFit/>
          </a:bodyPr>
          <a:lstStyle/>
          <a:p>
            <a:r>
              <a:rPr lang="ja-JP" altLang="en-US" sz="3600" dirty="0">
                <a:latin typeface="BIZ UDPゴシック" panose="020B0400000000000000" pitchFamily="50" charset="-128"/>
                <a:ea typeface="BIZ UDPゴシック" panose="020B0400000000000000" pitchFamily="50" charset="-128"/>
              </a:rPr>
              <a:t>先端</a:t>
            </a:r>
            <a:r>
              <a:rPr kumimoji="1" lang="ja-JP" altLang="en-US" sz="3600" dirty="0">
                <a:latin typeface="BIZ UDPゴシック" panose="020B0400000000000000" pitchFamily="50" charset="-128"/>
                <a:ea typeface="BIZ UDPゴシック" panose="020B0400000000000000" pitchFamily="50" charset="-128"/>
              </a:rPr>
              <a:t>科学技術</a:t>
            </a:r>
          </a:p>
        </p:txBody>
      </p:sp>
      <p:grpSp>
        <p:nvGrpSpPr>
          <p:cNvPr id="28" name="グループ化 27">
            <a:extLst>
              <a:ext uri="{FF2B5EF4-FFF2-40B4-BE49-F238E27FC236}">
                <a16:creationId xmlns:a16="http://schemas.microsoft.com/office/drawing/2014/main" id="{E6007D52-8C7B-8763-9D14-96D959847E3B}"/>
              </a:ext>
            </a:extLst>
          </p:cNvPr>
          <p:cNvGrpSpPr/>
          <p:nvPr/>
        </p:nvGrpSpPr>
        <p:grpSpPr>
          <a:xfrm>
            <a:off x="3274828" y="2571036"/>
            <a:ext cx="6884573" cy="1237646"/>
            <a:chOff x="3274828" y="2571036"/>
            <a:chExt cx="6884573" cy="1237646"/>
          </a:xfrm>
        </p:grpSpPr>
        <p:sp>
          <p:nvSpPr>
            <p:cNvPr id="13" name="矢印: 下カーブ 12">
              <a:extLst>
                <a:ext uri="{FF2B5EF4-FFF2-40B4-BE49-F238E27FC236}">
                  <a16:creationId xmlns:a16="http://schemas.microsoft.com/office/drawing/2014/main" id="{44550E26-FE03-C119-1041-38ABEC8DB134}"/>
                </a:ext>
              </a:extLst>
            </p:cNvPr>
            <p:cNvSpPr/>
            <p:nvPr/>
          </p:nvSpPr>
          <p:spPr>
            <a:xfrm>
              <a:off x="3274828" y="2743336"/>
              <a:ext cx="5720316" cy="1065346"/>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テキスト ボックス 21">
              <a:extLst>
                <a:ext uri="{FF2B5EF4-FFF2-40B4-BE49-F238E27FC236}">
                  <a16:creationId xmlns:a16="http://schemas.microsoft.com/office/drawing/2014/main" id="{6A8472EE-1139-5753-50E7-E3D708854869}"/>
                </a:ext>
              </a:extLst>
            </p:cNvPr>
            <p:cNvSpPr txBox="1"/>
            <p:nvPr/>
          </p:nvSpPr>
          <p:spPr>
            <a:xfrm>
              <a:off x="8562489" y="2571036"/>
              <a:ext cx="1596912" cy="584775"/>
            </a:xfrm>
            <a:prstGeom prst="rect">
              <a:avLst/>
            </a:prstGeom>
            <a:noFill/>
          </p:spPr>
          <p:txBody>
            <a:bodyPr wrap="none" rtlCol="0">
              <a:spAutoFit/>
            </a:bodyPr>
            <a:lstStyle/>
            <a:p>
              <a:r>
                <a:rPr kumimoji="1" lang="en-US" altLang="ja-JP" sz="3200" dirty="0">
                  <a:solidFill>
                    <a:srgbClr val="0066CC"/>
                  </a:solidFill>
                  <a:latin typeface="Arial" panose="020B0604020202020204" pitchFamily="34" charset="0"/>
                  <a:cs typeface="Arial" panose="020B0604020202020204" pitchFamily="34" charset="0"/>
                </a:rPr>
                <a:t>Spin-on</a:t>
              </a:r>
              <a:endParaRPr kumimoji="1" lang="ja-JP" altLang="en-US" sz="3200" dirty="0">
                <a:solidFill>
                  <a:srgbClr val="0066CC"/>
                </a:solidFill>
                <a:latin typeface="Arial" panose="020B0604020202020204" pitchFamily="34" charset="0"/>
                <a:cs typeface="Arial" panose="020B0604020202020204" pitchFamily="34" charset="0"/>
              </a:endParaRPr>
            </a:p>
          </p:txBody>
        </p:sp>
      </p:grpSp>
      <p:grpSp>
        <p:nvGrpSpPr>
          <p:cNvPr id="30" name="グループ化 29">
            <a:extLst>
              <a:ext uri="{FF2B5EF4-FFF2-40B4-BE49-F238E27FC236}">
                <a16:creationId xmlns:a16="http://schemas.microsoft.com/office/drawing/2014/main" id="{21AA131E-A4C3-9748-15A7-D284FCC79BB1}"/>
              </a:ext>
            </a:extLst>
          </p:cNvPr>
          <p:cNvGrpSpPr/>
          <p:nvPr/>
        </p:nvGrpSpPr>
        <p:grpSpPr>
          <a:xfrm>
            <a:off x="2546952" y="4963811"/>
            <a:ext cx="6448191" cy="1355240"/>
            <a:chOff x="2546952" y="4963811"/>
            <a:chExt cx="6448191" cy="1355240"/>
          </a:xfrm>
        </p:grpSpPr>
        <p:sp>
          <p:nvSpPr>
            <p:cNvPr id="17" name="矢印: 下カーブ 16">
              <a:extLst>
                <a:ext uri="{FF2B5EF4-FFF2-40B4-BE49-F238E27FC236}">
                  <a16:creationId xmlns:a16="http://schemas.microsoft.com/office/drawing/2014/main" id="{3212937F-3783-3F93-5414-1C42356B1D31}"/>
                </a:ext>
              </a:extLst>
            </p:cNvPr>
            <p:cNvSpPr/>
            <p:nvPr/>
          </p:nvSpPr>
          <p:spPr>
            <a:xfrm rot="10800000">
              <a:off x="3136604" y="4963811"/>
              <a:ext cx="5858539" cy="1065346"/>
            </a:xfrm>
            <a:prstGeom prst="curvedDown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6" name="テキスト ボックス 25">
              <a:extLst>
                <a:ext uri="{FF2B5EF4-FFF2-40B4-BE49-F238E27FC236}">
                  <a16:creationId xmlns:a16="http://schemas.microsoft.com/office/drawing/2014/main" id="{4218D71B-7D90-A682-068B-45B563C08F1C}"/>
                </a:ext>
              </a:extLst>
            </p:cNvPr>
            <p:cNvSpPr txBox="1"/>
            <p:nvPr/>
          </p:nvSpPr>
          <p:spPr>
            <a:xfrm>
              <a:off x="2546952" y="5734276"/>
              <a:ext cx="1589474" cy="584775"/>
            </a:xfrm>
            <a:prstGeom prst="rect">
              <a:avLst/>
            </a:prstGeom>
            <a:noFill/>
          </p:spPr>
          <p:txBody>
            <a:bodyPr wrap="none" rtlCol="0">
              <a:spAutoFit/>
            </a:bodyPr>
            <a:lstStyle/>
            <a:p>
              <a:r>
                <a:rPr kumimoji="1" lang="en-US" altLang="ja-JP" sz="3200" dirty="0">
                  <a:solidFill>
                    <a:srgbClr val="C00000"/>
                  </a:solidFill>
                  <a:latin typeface="Arial" panose="020B0604020202020204" pitchFamily="34" charset="0"/>
                  <a:cs typeface="Arial" panose="020B0604020202020204" pitchFamily="34" charset="0"/>
                </a:rPr>
                <a:t>Spin-off</a:t>
              </a:r>
              <a:endParaRPr kumimoji="1" lang="ja-JP" altLang="en-US" sz="3200" dirty="0">
                <a:solidFill>
                  <a:srgbClr val="C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481119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0083B-DD19-251F-326E-FD3875388849}"/>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DF057D58-BFDC-8527-26AB-5923CF84AAED}"/>
              </a:ext>
            </a:extLst>
          </p:cNvPr>
          <p:cNvSpPr/>
          <p:nvPr/>
        </p:nvSpPr>
        <p:spPr>
          <a:xfrm>
            <a:off x="0" y="0"/>
            <a:ext cx="12192000" cy="112672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9" name="テキスト ボックス 8">
            <a:extLst>
              <a:ext uri="{FF2B5EF4-FFF2-40B4-BE49-F238E27FC236}">
                <a16:creationId xmlns:a16="http://schemas.microsoft.com/office/drawing/2014/main" id="{7EA66753-9B3E-428E-6A76-3AAC82DDA10A}"/>
              </a:ext>
            </a:extLst>
          </p:cNvPr>
          <p:cNvSpPr txBox="1"/>
          <p:nvPr/>
        </p:nvSpPr>
        <p:spPr>
          <a:xfrm>
            <a:off x="771224" y="5418720"/>
            <a:ext cx="10774204" cy="1200329"/>
          </a:xfrm>
          <a:prstGeom prst="rect">
            <a:avLst/>
          </a:prstGeom>
          <a:noFill/>
        </p:spPr>
        <p:txBody>
          <a:bodyPr wrap="square" rtlCol="0">
            <a:spAutoFit/>
          </a:bodyPr>
          <a:lstStyle/>
          <a:p>
            <a:pPr marL="342900" indent="-342900">
              <a:buFont typeface="Arial" panose="020B0604020202020204" pitchFamily="34" charset="0"/>
              <a:buChar char="•"/>
            </a:pPr>
            <a:r>
              <a:rPr lang="en-US" altLang="ja-JP" sz="2400" dirty="0">
                <a:solidFill>
                  <a:srgbClr val="0066CC"/>
                </a:solidFill>
                <a:latin typeface="Arial" panose="020B0604020202020204" pitchFamily="34" charset="0"/>
                <a:cs typeface="Arial" panose="020B0604020202020204" pitchFamily="34" charset="0"/>
              </a:rPr>
              <a:t>Dual Use Research of Concern (DURC)</a:t>
            </a:r>
            <a:r>
              <a:rPr lang="ja-JP" altLang="en-US" sz="24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　懸念されるデュアルユース研究</a:t>
            </a:r>
            <a:endParaRPr lang="en-US" altLang="ja-JP" sz="2400" dirty="0">
              <a:solidFill>
                <a:srgbClr val="0066CC"/>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altLang="ja-JP" sz="2400" dirty="0">
                <a:solidFill>
                  <a:srgbClr val="C00000"/>
                </a:solidFill>
                <a:latin typeface="Arial" panose="020B0604020202020204" pitchFamily="34" charset="0"/>
                <a:cs typeface="Arial" panose="020B0604020202020204" pitchFamily="34" charset="0"/>
              </a:rPr>
              <a:t>Ethical, Legal and Social Implications (ELSI)</a:t>
            </a:r>
            <a:r>
              <a:rPr lang="ja-JP" altLang="en-US" sz="2400" dirty="0">
                <a:solidFill>
                  <a:srgbClr val="C00000"/>
                </a:solidFill>
                <a:latin typeface="BIZ UDPゴシック" panose="020B0400000000000000" pitchFamily="50" charset="-128"/>
                <a:ea typeface="BIZ UDPゴシック" panose="020B0400000000000000" pitchFamily="50" charset="-128"/>
                <a:cs typeface="Arial" panose="020B0604020202020204" pitchFamily="34" charset="0"/>
              </a:rPr>
              <a:t>　倫理的、法的、社会的課題</a:t>
            </a:r>
            <a:endParaRPr lang="en-US" altLang="ja-JP" sz="2400" dirty="0">
              <a:solidFill>
                <a:srgbClr val="C000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altLang="ja-JP" sz="2400" dirty="0">
                <a:solidFill>
                  <a:srgbClr val="C00000"/>
                </a:solidFill>
                <a:latin typeface="Arial" panose="020B0604020202020204" pitchFamily="34" charset="0"/>
                <a:cs typeface="Arial" panose="020B0604020202020204" pitchFamily="34" charset="0"/>
              </a:rPr>
              <a:t>Responsible Research and Innovation (RRI)</a:t>
            </a:r>
            <a:r>
              <a:rPr lang="ja-JP" altLang="en-US" sz="2400" dirty="0">
                <a:solidFill>
                  <a:srgbClr val="C00000"/>
                </a:solidFill>
                <a:latin typeface="BIZ UDPゴシック" panose="020B0400000000000000" pitchFamily="50" charset="-128"/>
                <a:ea typeface="BIZ UDPゴシック" panose="020B0400000000000000" pitchFamily="50" charset="-128"/>
                <a:cs typeface="Arial" panose="020B0604020202020204" pitchFamily="34" charset="0"/>
              </a:rPr>
              <a:t>　責任ある研究とイノベーション</a:t>
            </a:r>
            <a:endParaRPr lang="en-US" altLang="ja-JP" sz="2400" dirty="0">
              <a:solidFill>
                <a:srgbClr val="C00000"/>
              </a:solidFill>
              <a:latin typeface="Arial" panose="020B0604020202020204" pitchFamily="34" charset="0"/>
              <a:cs typeface="Arial" panose="020B0604020202020204" pitchFamily="34" charset="0"/>
            </a:endParaRPr>
          </a:p>
        </p:txBody>
      </p:sp>
      <p:sp>
        <p:nvSpPr>
          <p:cNvPr id="12" name="正方形/長方形 11">
            <a:extLst>
              <a:ext uri="{FF2B5EF4-FFF2-40B4-BE49-F238E27FC236}">
                <a16:creationId xmlns:a16="http://schemas.microsoft.com/office/drawing/2014/main" id="{57827A55-46EB-FEFE-73A2-48A022BA4B75}"/>
              </a:ext>
            </a:extLst>
          </p:cNvPr>
          <p:cNvSpPr/>
          <p:nvPr/>
        </p:nvSpPr>
        <p:spPr>
          <a:xfrm>
            <a:off x="0" y="0"/>
            <a:ext cx="12192000" cy="121961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テキスト ボックス 13">
            <a:extLst>
              <a:ext uri="{FF2B5EF4-FFF2-40B4-BE49-F238E27FC236}">
                <a16:creationId xmlns:a16="http://schemas.microsoft.com/office/drawing/2014/main" id="{BE0D901D-8FD7-6739-C4CA-7278EB7CF56E}"/>
              </a:ext>
            </a:extLst>
          </p:cNvPr>
          <p:cNvSpPr txBox="1"/>
          <p:nvPr/>
        </p:nvSpPr>
        <p:spPr>
          <a:xfrm>
            <a:off x="1757452" y="271647"/>
            <a:ext cx="8675772" cy="707886"/>
          </a:xfrm>
          <a:prstGeom prst="rect">
            <a:avLst/>
          </a:prstGeom>
          <a:noFill/>
        </p:spPr>
        <p:txBody>
          <a:bodyPr wrap="none">
            <a:spAutoFit/>
          </a:bodyPr>
          <a:lstStyle/>
          <a:p>
            <a:pPr algn="ctr">
              <a:defRPr/>
            </a:pPr>
            <a:r>
              <a:rPr lang="ja-JP" altLang="en-US" sz="4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先進生命科学技術のデュアルユース性</a:t>
            </a:r>
            <a:endParaRPr lang="en-US" altLang="ja-JP" sz="4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endParaRPr>
          </a:p>
        </p:txBody>
      </p:sp>
      <p:sp>
        <p:nvSpPr>
          <p:cNvPr id="15" name="テキスト ボックス 14">
            <a:extLst>
              <a:ext uri="{FF2B5EF4-FFF2-40B4-BE49-F238E27FC236}">
                <a16:creationId xmlns:a16="http://schemas.microsoft.com/office/drawing/2014/main" id="{133418DC-CA6C-6183-B988-D94C3C4D5C3B}"/>
              </a:ext>
            </a:extLst>
          </p:cNvPr>
          <p:cNvSpPr txBox="1"/>
          <p:nvPr/>
        </p:nvSpPr>
        <p:spPr>
          <a:xfrm>
            <a:off x="4243067" y="1315640"/>
            <a:ext cx="3467616" cy="584775"/>
          </a:xfrm>
          <a:prstGeom prst="rect">
            <a:avLst/>
          </a:prstGeom>
          <a:noFill/>
        </p:spPr>
        <p:txBody>
          <a:bodyPr wrap="none" rtlCol="0">
            <a:spAutoFit/>
          </a:bodyPr>
          <a:lstStyle/>
          <a:p>
            <a:r>
              <a:rPr kumimoji="1" lang="ja-JP" altLang="en-US" sz="3200" dirty="0">
                <a:latin typeface="BIZ UDPゴシック" panose="020B0400000000000000" pitchFamily="50" charset="-128"/>
                <a:ea typeface="BIZ UDPゴシック" panose="020B0400000000000000" pitchFamily="50" charset="-128"/>
              </a:rPr>
              <a:t>先進生命科学技術</a:t>
            </a:r>
          </a:p>
        </p:txBody>
      </p:sp>
      <p:grpSp>
        <p:nvGrpSpPr>
          <p:cNvPr id="4" name="グループ化 3">
            <a:extLst>
              <a:ext uri="{FF2B5EF4-FFF2-40B4-BE49-F238E27FC236}">
                <a16:creationId xmlns:a16="http://schemas.microsoft.com/office/drawing/2014/main" id="{2DB25E04-E156-D3F2-774F-E893CC1DB84C}"/>
              </a:ext>
            </a:extLst>
          </p:cNvPr>
          <p:cNvGrpSpPr/>
          <p:nvPr/>
        </p:nvGrpSpPr>
        <p:grpSpPr>
          <a:xfrm>
            <a:off x="1618720" y="1932953"/>
            <a:ext cx="4040062" cy="3227707"/>
            <a:chOff x="1618720" y="1817203"/>
            <a:chExt cx="4040062" cy="3227707"/>
          </a:xfrm>
        </p:grpSpPr>
        <p:grpSp>
          <p:nvGrpSpPr>
            <p:cNvPr id="10" name="グループ化 9">
              <a:extLst>
                <a:ext uri="{FF2B5EF4-FFF2-40B4-BE49-F238E27FC236}">
                  <a16:creationId xmlns:a16="http://schemas.microsoft.com/office/drawing/2014/main" id="{CC32EA19-08BC-7008-A785-C232C21820E7}"/>
                </a:ext>
              </a:extLst>
            </p:cNvPr>
            <p:cNvGrpSpPr/>
            <p:nvPr/>
          </p:nvGrpSpPr>
          <p:grpSpPr>
            <a:xfrm>
              <a:off x="1618720" y="1817203"/>
              <a:ext cx="3570500" cy="3227707"/>
              <a:chOff x="5125918" y="1847578"/>
              <a:chExt cx="3570500" cy="3527298"/>
            </a:xfrm>
          </p:grpSpPr>
          <p:cxnSp>
            <p:nvCxnSpPr>
              <p:cNvPr id="29" name="直線矢印コネクタ 28">
                <a:extLst>
                  <a:ext uri="{FF2B5EF4-FFF2-40B4-BE49-F238E27FC236}">
                    <a16:creationId xmlns:a16="http://schemas.microsoft.com/office/drawing/2014/main" id="{D3740E9E-1E15-FE5D-138A-F64F418B7D42}"/>
                  </a:ext>
                </a:extLst>
              </p:cNvPr>
              <p:cNvCxnSpPr>
                <a:cxnSpLocks/>
              </p:cNvCxnSpPr>
              <p:nvPr/>
            </p:nvCxnSpPr>
            <p:spPr>
              <a:xfrm flipH="1">
                <a:off x="6665068" y="1847578"/>
                <a:ext cx="2031350" cy="1800517"/>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6012FC3E-76F9-C1B9-8F20-9A13156E0033}"/>
                  </a:ext>
                </a:extLst>
              </p:cNvPr>
              <p:cNvSpPr txBox="1"/>
              <p:nvPr/>
            </p:nvSpPr>
            <p:spPr>
              <a:xfrm flipH="1">
                <a:off x="5125918" y="3794059"/>
                <a:ext cx="2717222" cy="1580817"/>
              </a:xfrm>
              <a:prstGeom prst="rect">
                <a:avLst/>
              </a:prstGeom>
              <a:noFill/>
              <a:ln>
                <a:solidFill>
                  <a:schemeClr val="tx1"/>
                </a:solidFill>
              </a:ln>
            </p:spPr>
            <p:txBody>
              <a:bodyPr wrap="square" rtlCol="0">
                <a:spAutoFit/>
              </a:bodyPr>
              <a:lstStyle/>
              <a:p>
                <a:pPr marL="176213" indent="-176213">
                  <a:buFont typeface="Arial" panose="020B0604020202020204" pitchFamily="34" charset="0"/>
                  <a:buChar char="•"/>
                </a:pPr>
                <a:r>
                  <a:rPr lang="ja-JP" altLang="en-US" sz="2200" dirty="0">
                    <a:latin typeface="BIZ UDPゴシック" panose="020B0400000000000000" pitchFamily="50" charset="-128"/>
                    <a:ea typeface="BIZ UDPゴシック" panose="020B0400000000000000" pitchFamily="50" charset="-128"/>
                    <a:cs typeface="Arial" panose="020B0604020202020204" pitchFamily="34" charset="0"/>
                  </a:rPr>
                  <a:t>バイオテクノロジー産業の振興</a:t>
                </a:r>
                <a:endParaRPr lang="en-US" altLang="ja-JP" sz="2200" dirty="0">
                  <a:latin typeface="BIZ UDPゴシック" panose="020B0400000000000000" pitchFamily="50" charset="-128"/>
                  <a:ea typeface="BIZ UDPゴシック" panose="020B0400000000000000" pitchFamily="50" charset="-128"/>
                  <a:cs typeface="Arial" panose="020B0604020202020204" pitchFamily="34" charset="0"/>
                </a:endParaRPr>
              </a:p>
              <a:p>
                <a:pPr marL="176213" indent="-176213">
                  <a:buFont typeface="Arial" panose="020B0604020202020204" pitchFamily="34" charset="0"/>
                  <a:buChar char="•"/>
                </a:pPr>
                <a:r>
                  <a:rPr lang="ja-JP" altLang="en-US" sz="2200" dirty="0">
                    <a:latin typeface="BIZ UDPゴシック" panose="020B0400000000000000" pitchFamily="50" charset="-128"/>
                    <a:ea typeface="BIZ UDPゴシック" panose="020B0400000000000000" pitchFamily="50" charset="-128"/>
                    <a:cs typeface="Arial" panose="020B0604020202020204" pitchFamily="34" charset="0"/>
                  </a:rPr>
                  <a:t>新薬開発</a:t>
                </a:r>
                <a:endParaRPr lang="en-US" altLang="ja-JP" sz="2200" dirty="0">
                  <a:latin typeface="BIZ UDPゴシック" panose="020B0400000000000000" pitchFamily="50" charset="-128"/>
                  <a:ea typeface="BIZ UDPゴシック" panose="020B0400000000000000" pitchFamily="50" charset="-128"/>
                  <a:cs typeface="Arial" panose="020B0604020202020204" pitchFamily="34" charset="0"/>
                </a:endParaRPr>
              </a:p>
              <a:p>
                <a:pPr marL="176213" indent="-176213">
                  <a:buFont typeface="Arial" panose="020B0604020202020204" pitchFamily="34" charset="0"/>
                  <a:buChar char="•"/>
                </a:pPr>
                <a:r>
                  <a:rPr lang="ja-JP" altLang="en-US" sz="2200" dirty="0">
                    <a:latin typeface="BIZ UDPゴシック" panose="020B0400000000000000" pitchFamily="50" charset="-128"/>
                    <a:ea typeface="BIZ UDPゴシック" panose="020B0400000000000000" pitchFamily="50" charset="-128"/>
                    <a:cs typeface="Arial" panose="020B0604020202020204" pitchFamily="34" charset="0"/>
                  </a:rPr>
                  <a:t>社会福祉の向上</a:t>
                </a:r>
              </a:p>
            </p:txBody>
          </p:sp>
        </p:grpSp>
        <p:sp>
          <p:nvSpPr>
            <p:cNvPr id="16" name="テキスト ボックス 15">
              <a:extLst>
                <a:ext uri="{FF2B5EF4-FFF2-40B4-BE49-F238E27FC236}">
                  <a16:creationId xmlns:a16="http://schemas.microsoft.com/office/drawing/2014/main" id="{16B19D55-D1C3-526E-DD69-DC58A10539E9}"/>
                </a:ext>
              </a:extLst>
            </p:cNvPr>
            <p:cNvSpPr txBox="1"/>
            <p:nvPr/>
          </p:nvSpPr>
          <p:spPr>
            <a:xfrm>
              <a:off x="2069338" y="2427432"/>
              <a:ext cx="3589444" cy="523220"/>
            </a:xfrm>
            <a:prstGeom prst="rect">
              <a:avLst/>
            </a:prstGeom>
            <a:solidFill>
              <a:schemeClr val="bg1"/>
            </a:solidFill>
          </p:spPr>
          <p:txBody>
            <a:bodyPr wrap="none" rtlCol="0">
              <a:spAutoFit/>
            </a:bodyPr>
            <a:lstStyle/>
            <a:p>
              <a:r>
                <a:rPr kumimoji="1" lang="ja-JP" altLang="en-US" sz="2800" dirty="0">
                  <a:solidFill>
                    <a:srgbClr val="00B050"/>
                  </a:solidFill>
                  <a:latin typeface="BIZ UDPゴシック" panose="020B0400000000000000" pitchFamily="50" charset="-128"/>
                  <a:ea typeface="BIZ UDPゴシック" panose="020B0400000000000000" pitchFamily="50" charset="-128"/>
                </a:rPr>
                <a:t>適正利用・健全な応用</a:t>
              </a:r>
            </a:p>
          </p:txBody>
        </p:sp>
      </p:grpSp>
      <p:grpSp>
        <p:nvGrpSpPr>
          <p:cNvPr id="8" name="グループ化 7">
            <a:extLst>
              <a:ext uri="{FF2B5EF4-FFF2-40B4-BE49-F238E27FC236}">
                <a16:creationId xmlns:a16="http://schemas.microsoft.com/office/drawing/2014/main" id="{C7D2504C-4BEF-4461-F85B-030A83D7B91E}"/>
              </a:ext>
            </a:extLst>
          </p:cNvPr>
          <p:cNvGrpSpPr/>
          <p:nvPr/>
        </p:nvGrpSpPr>
        <p:grpSpPr>
          <a:xfrm>
            <a:off x="6892290" y="1891989"/>
            <a:ext cx="3540934" cy="2970342"/>
            <a:chOff x="6892290" y="1776239"/>
            <a:chExt cx="3540934" cy="2970342"/>
          </a:xfrm>
        </p:grpSpPr>
        <p:grpSp>
          <p:nvGrpSpPr>
            <p:cNvPr id="11" name="グループ化 10">
              <a:extLst>
                <a:ext uri="{FF2B5EF4-FFF2-40B4-BE49-F238E27FC236}">
                  <a16:creationId xmlns:a16="http://schemas.microsoft.com/office/drawing/2014/main" id="{B341F901-AC62-1079-F73D-AEDB6AE51924}"/>
                </a:ext>
              </a:extLst>
            </p:cNvPr>
            <p:cNvGrpSpPr/>
            <p:nvPr/>
          </p:nvGrpSpPr>
          <p:grpSpPr>
            <a:xfrm>
              <a:off x="6892290" y="1776239"/>
              <a:ext cx="3540934" cy="2970342"/>
              <a:chOff x="782607" y="1806650"/>
              <a:chExt cx="3540934" cy="3246046"/>
            </a:xfrm>
          </p:grpSpPr>
          <p:cxnSp>
            <p:nvCxnSpPr>
              <p:cNvPr id="27" name="直線矢印コネクタ 26">
                <a:extLst>
                  <a:ext uri="{FF2B5EF4-FFF2-40B4-BE49-F238E27FC236}">
                    <a16:creationId xmlns:a16="http://schemas.microsoft.com/office/drawing/2014/main" id="{C9FAF632-D65C-DC76-6B5C-8CC7D58F9B80}"/>
                  </a:ext>
                </a:extLst>
              </p:cNvPr>
              <p:cNvCxnSpPr>
                <a:cxnSpLocks/>
              </p:cNvCxnSpPr>
              <p:nvPr/>
            </p:nvCxnSpPr>
            <p:spPr>
              <a:xfrm>
                <a:off x="782607" y="1806650"/>
                <a:ext cx="2177282" cy="179601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A804A89F-B652-553D-F42E-EC8251057F22}"/>
                  </a:ext>
                </a:extLst>
              </p:cNvPr>
              <p:cNvSpPr txBox="1"/>
              <p:nvPr/>
            </p:nvSpPr>
            <p:spPr>
              <a:xfrm flipH="1">
                <a:off x="2132321" y="3841857"/>
                <a:ext cx="2191220" cy="1210839"/>
              </a:xfrm>
              <a:prstGeom prst="rect">
                <a:avLst/>
              </a:prstGeom>
              <a:noFill/>
              <a:ln>
                <a:solidFill>
                  <a:schemeClr val="tx1"/>
                </a:solidFill>
              </a:ln>
            </p:spPr>
            <p:txBody>
              <a:bodyPr wrap="square" rtlCol="0">
                <a:spAutoFit/>
              </a:bodyPr>
              <a:lstStyle/>
              <a:p>
                <a:pPr marL="176213" indent="-176213">
                  <a:buFont typeface="Arial" panose="020B0604020202020204" pitchFamily="34" charset="0"/>
                  <a:buChar char="•"/>
                </a:pPr>
                <a:r>
                  <a:rPr lang="ja-JP" altLang="en-US" sz="2200" dirty="0">
                    <a:latin typeface="BIZ UDPゴシック" panose="020B0400000000000000" pitchFamily="50" charset="-128"/>
                    <a:ea typeface="BIZ UDPゴシック" panose="020B0400000000000000" pitchFamily="50" charset="-128"/>
                    <a:cs typeface="Arial" panose="020B0604020202020204" pitchFamily="34" charset="0"/>
                  </a:rPr>
                  <a:t>生物兵器開発</a:t>
                </a:r>
                <a:endParaRPr lang="en-US" altLang="ja-JP" sz="2200" dirty="0">
                  <a:latin typeface="BIZ UDPゴシック" panose="020B0400000000000000" pitchFamily="50" charset="-128"/>
                  <a:ea typeface="BIZ UDPゴシック" panose="020B0400000000000000" pitchFamily="50" charset="-128"/>
                  <a:cs typeface="Arial" panose="020B0604020202020204" pitchFamily="34" charset="0"/>
                </a:endParaRPr>
              </a:p>
              <a:p>
                <a:pPr marL="176213" indent="-176213">
                  <a:buFont typeface="Arial" panose="020B0604020202020204" pitchFamily="34" charset="0"/>
                  <a:buChar char="•"/>
                </a:pPr>
                <a:r>
                  <a:rPr lang="ja-JP" altLang="en-US" sz="2200" dirty="0">
                    <a:latin typeface="BIZ UDPゴシック" panose="020B0400000000000000" pitchFamily="50" charset="-128"/>
                    <a:ea typeface="BIZ UDPゴシック" panose="020B0400000000000000" pitchFamily="50" charset="-128"/>
                    <a:cs typeface="Arial" panose="020B0604020202020204" pitchFamily="34" charset="0"/>
                  </a:rPr>
                  <a:t>バイオテロ</a:t>
                </a:r>
                <a:endParaRPr lang="en-US" altLang="ja-JP" sz="2200" dirty="0">
                  <a:latin typeface="BIZ UDPゴシック" panose="020B0400000000000000" pitchFamily="50" charset="-128"/>
                  <a:ea typeface="BIZ UDPゴシック" panose="020B0400000000000000" pitchFamily="50" charset="-128"/>
                  <a:cs typeface="Arial" panose="020B0604020202020204" pitchFamily="34" charset="0"/>
                </a:endParaRPr>
              </a:p>
              <a:p>
                <a:pPr marL="176213" indent="-176213">
                  <a:buFont typeface="Arial" panose="020B0604020202020204" pitchFamily="34" charset="0"/>
                  <a:buChar char="•"/>
                </a:pPr>
                <a:r>
                  <a:rPr lang="ja-JP" altLang="en-US" sz="2200" dirty="0">
                    <a:latin typeface="BIZ UDPゴシック" panose="020B0400000000000000" pitchFamily="50" charset="-128"/>
                    <a:ea typeface="BIZ UDPゴシック" panose="020B0400000000000000" pitchFamily="50" charset="-128"/>
                    <a:cs typeface="Arial" panose="020B0604020202020204" pitchFamily="34" charset="0"/>
                  </a:rPr>
                  <a:t>環境破壊</a:t>
                </a:r>
                <a:endParaRPr lang="en-US" altLang="ja-JP" sz="2200" dirty="0">
                  <a:latin typeface="BIZ UDPゴシック" panose="020B0400000000000000" pitchFamily="50" charset="-128"/>
                  <a:ea typeface="BIZ UDPゴシック" panose="020B0400000000000000" pitchFamily="50" charset="-128"/>
                  <a:cs typeface="Arial" panose="020B0604020202020204" pitchFamily="34" charset="0"/>
                </a:endParaRPr>
              </a:p>
            </p:txBody>
          </p:sp>
        </p:grpSp>
        <p:sp>
          <p:nvSpPr>
            <p:cNvPr id="20" name="テキスト ボックス 19">
              <a:extLst>
                <a:ext uri="{FF2B5EF4-FFF2-40B4-BE49-F238E27FC236}">
                  <a16:creationId xmlns:a16="http://schemas.microsoft.com/office/drawing/2014/main" id="{67541E06-C799-8E4C-9A19-EE2319D2999B}"/>
                </a:ext>
              </a:extLst>
            </p:cNvPr>
            <p:cNvSpPr txBox="1"/>
            <p:nvPr/>
          </p:nvSpPr>
          <p:spPr>
            <a:xfrm>
              <a:off x="6892290" y="2406363"/>
              <a:ext cx="3230372" cy="523220"/>
            </a:xfrm>
            <a:prstGeom prst="rect">
              <a:avLst/>
            </a:prstGeom>
            <a:solidFill>
              <a:schemeClr val="bg1"/>
            </a:solidFill>
          </p:spPr>
          <p:txBody>
            <a:bodyPr wrap="none" rtlCol="0">
              <a:spAutoFit/>
            </a:bodyPr>
            <a:lstStyle/>
            <a:p>
              <a:r>
                <a:rPr kumimoji="1" lang="ja-JP" altLang="en-US" sz="2800" dirty="0">
                  <a:solidFill>
                    <a:srgbClr val="FF0000"/>
                  </a:solidFill>
                  <a:latin typeface="BIZ UDPゴシック" panose="020B0400000000000000" pitchFamily="50" charset="-128"/>
                  <a:ea typeface="BIZ UDPゴシック" panose="020B0400000000000000" pitchFamily="50" charset="-128"/>
                </a:rPr>
                <a:t>誤用・意図的な悪用</a:t>
              </a:r>
            </a:p>
          </p:txBody>
        </p:sp>
      </p:grpSp>
      <p:sp>
        <p:nvSpPr>
          <p:cNvPr id="23" name="スライド番号プレースホルダー 1">
            <a:extLst>
              <a:ext uri="{FF2B5EF4-FFF2-40B4-BE49-F238E27FC236}">
                <a16:creationId xmlns:a16="http://schemas.microsoft.com/office/drawing/2014/main" id="{0BAB1B8C-5448-41E6-FE84-6E6AEC527705}"/>
              </a:ext>
            </a:extLst>
          </p:cNvPr>
          <p:cNvSpPr txBox="1">
            <a:spLocks/>
          </p:cNvSpPr>
          <p:nvPr/>
        </p:nvSpPr>
        <p:spPr>
          <a:xfrm>
            <a:off x="10014663" y="6355918"/>
            <a:ext cx="2063750" cy="457200"/>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A1FAC9C0-085C-4BB2-8CDC-980698F296F6}" type="slidenum">
              <a:rPr lang="en-US" altLang="ja-JP" sz="1800" b="1" smtClean="0">
                <a:solidFill>
                  <a:schemeClr val="bg1">
                    <a:lumMod val="50000"/>
                  </a:schemeClr>
                </a:solidFill>
                <a:latin typeface="Arial" panose="020B0604020202020204" pitchFamily="34" charset="0"/>
                <a:cs typeface="Arial" panose="020B0604020202020204" pitchFamily="34" charset="0"/>
              </a:rPr>
              <a:pPr>
                <a:defRPr/>
              </a:pPr>
              <a:t>3</a:t>
            </a:fld>
            <a:endParaRPr lang="en-US" altLang="ja-JP" sz="1800" b="1" dirty="0">
              <a:solidFill>
                <a:schemeClr val="bg1">
                  <a:lumMod val="50000"/>
                </a:schemeClr>
              </a:solidFill>
              <a:latin typeface="Arial" panose="020B0604020202020204" pitchFamily="34" charset="0"/>
              <a:cs typeface="Arial" panose="020B0604020202020204" pitchFamily="34" charset="0"/>
            </a:endParaRPr>
          </a:p>
        </p:txBody>
      </p:sp>
      <p:grpSp>
        <p:nvGrpSpPr>
          <p:cNvPr id="25" name="グループ化 24">
            <a:extLst>
              <a:ext uri="{FF2B5EF4-FFF2-40B4-BE49-F238E27FC236}">
                <a16:creationId xmlns:a16="http://schemas.microsoft.com/office/drawing/2014/main" id="{A3AD8552-4F9D-F0C3-982A-B63476DB0F56}"/>
              </a:ext>
            </a:extLst>
          </p:cNvPr>
          <p:cNvGrpSpPr/>
          <p:nvPr/>
        </p:nvGrpSpPr>
        <p:grpSpPr>
          <a:xfrm>
            <a:off x="4680400" y="3811509"/>
            <a:ext cx="2955851" cy="964740"/>
            <a:chOff x="4989199" y="3704932"/>
            <a:chExt cx="2955851" cy="964740"/>
          </a:xfrm>
        </p:grpSpPr>
        <p:cxnSp>
          <p:nvCxnSpPr>
            <p:cNvPr id="31" name="直線矢印コネクタ 30">
              <a:extLst>
                <a:ext uri="{FF2B5EF4-FFF2-40B4-BE49-F238E27FC236}">
                  <a16:creationId xmlns:a16="http://schemas.microsoft.com/office/drawing/2014/main" id="{1D9432F3-61C0-5302-F75A-E5FFFA9FB0F6}"/>
                </a:ext>
              </a:extLst>
            </p:cNvPr>
            <p:cNvCxnSpPr>
              <a:cxnSpLocks/>
            </p:cNvCxnSpPr>
            <p:nvPr/>
          </p:nvCxnSpPr>
          <p:spPr>
            <a:xfrm>
              <a:off x="4989199" y="4669672"/>
              <a:ext cx="2955851" cy="0"/>
            </a:xfrm>
            <a:prstGeom prst="straightConnector1">
              <a:avLst/>
            </a:prstGeom>
            <a:ln w="57150">
              <a:solidFill>
                <a:srgbClr val="0066CC"/>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C9ABABA6-C437-9A5A-D449-92123CD730D9}"/>
                </a:ext>
              </a:extLst>
            </p:cNvPr>
            <p:cNvSpPr txBox="1"/>
            <p:nvPr/>
          </p:nvSpPr>
          <p:spPr>
            <a:xfrm>
              <a:off x="5213416" y="3704932"/>
              <a:ext cx="2507417" cy="892552"/>
            </a:xfrm>
            <a:prstGeom prst="rect">
              <a:avLst/>
            </a:prstGeom>
            <a:noFill/>
          </p:spPr>
          <p:txBody>
            <a:bodyPr wrap="none" rtlCol="0">
              <a:spAutoFit/>
            </a:bodyPr>
            <a:lstStyle/>
            <a:p>
              <a:pPr algn="ctr"/>
              <a:r>
                <a:rPr lang="ja-JP" altLang="en-US" sz="28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利用の両義性</a:t>
              </a:r>
              <a:endParaRPr lang="en-US" altLang="ja-JP" sz="2800" dirty="0">
                <a:solidFill>
                  <a:srgbClr val="0066CC"/>
                </a:solidFill>
                <a:latin typeface="Arial" panose="020B0604020202020204" pitchFamily="34" charset="0"/>
                <a:ea typeface="BIZ UDPゴシック" panose="020B0400000000000000" pitchFamily="50" charset="-128"/>
                <a:cs typeface="Arial" panose="020B0604020202020204" pitchFamily="34" charset="0"/>
              </a:endParaRPr>
            </a:p>
            <a:p>
              <a:pPr algn="ctr"/>
              <a:r>
                <a:rPr kumimoji="1" lang="ja-JP" altLang="en-US" sz="24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（デュアルユース）</a:t>
              </a:r>
            </a:p>
          </p:txBody>
        </p:sp>
      </p:grpSp>
    </p:spTree>
    <p:extLst>
      <p:ext uri="{BB962C8B-B14F-4D97-AF65-F5344CB8AC3E}">
        <p14:creationId xmlns:p14="http://schemas.microsoft.com/office/powerpoint/2010/main" val="1543320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グループ化 18">
            <a:extLst>
              <a:ext uri="{FF2B5EF4-FFF2-40B4-BE49-F238E27FC236}">
                <a16:creationId xmlns:a16="http://schemas.microsoft.com/office/drawing/2014/main" id="{A6A4A92E-4022-ADA1-4D70-2DC67902B6FB}"/>
              </a:ext>
            </a:extLst>
          </p:cNvPr>
          <p:cNvGrpSpPr/>
          <p:nvPr/>
        </p:nvGrpSpPr>
        <p:grpSpPr>
          <a:xfrm>
            <a:off x="6520560" y="1392667"/>
            <a:ext cx="1460656" cy="4448422"/>
            <a:chOff x="6424863" y="1392667"/>
            <a:chExt cx="1460656" cy="4448422"/>
          </a:xfrm>
        </p:grpSpPr>
        <p:sp>
          <p:nvSpPr>
            <p:cNvPr id="11" name="正方形/長方形 10">
              <a:extLst>
                <a:ext uri="{FF2B5EF4-FFF2-40B4-BE49-F238E27FC236}">
                  <a16:creationId xmlns:a16="http://schemas.microsoft.com/office/drawing/2014/main" id="{A82404EB-F72B-381B-4B8D-239FBFDF5A48}"/>
                </a:ext>
              </a:extLst>
            </p:cNvPr>
            <p:cNvSpPr/>
            <p:nvPr/>
          </p:nvSpPr>
          <p:spPr>
            <a:xfrm>
              <a:off x="6964326" y="1740698"/>
              <a:ext cx="315325" cy="4100391"/>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矢印コネクタ 11">
              <a:extLst>
                <a:ext uri="{FF2B5EF4-FFF2-40B4-BE49-F238E27FC236}">
                  <a16:creationId xmlns:a16="http://schemas.microsoft.com/office/drawing/2014/main" id="{064520AA-5AAF-EEFB-9665-FFF61FC801B7}"/>
                </a:ext>
              </a:extLst>
            </p:cNvPr>
            <p:cNvCxnSpPr>
              <a:cxnSpLocks/>
              <a:stCxn id="10" idx="1"/>
            </p:cNvCxnSpPr>
            <p:nvPr/>
          </p:nvCxnSpPr>
          <p:spPr>
            <a:xfrm flipH="1">
              <a:off x="7291706" y="2489257"/>
              <a:ext cx="498944" cy="192359"/>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テキスト ボックス 13">
              <a:extLst>
                <a:ext uri="{FF2B5EF4-FFF2-40B4-BE49-F238E27FC236}">
                  <a16:creationId xmlns:a16="http://schemas.microsoft.com/office/drawing/2014/main" id="{C0B39288-9D68-100B-FA60-C952DD91A506}"/>
                </a:ext>
              </a:extLst>
            </p:cNvPr>
            <p:cNvSpPr txBox="1"/>
            <p:nvPr/>
          </p:nvSpPr>
          <p:spPr>
            <a:xfrm>
              <a:off x="6424863" y="1392667"/>
              <a:ext cx="1460656" cy="369332"/>
            </a:xfrm>
            <a:prstGeom prst="rect">
              <a:avLst/>
            </a:prstGeom>
            <a:noFill/>
          </p:spPr>
          <p:txBody>
            <a:bodyPr wrap="none" rtlCol="0">
              <a:spAutoFit/>
            </a:bodyPr>
            <a:lstStyle/>
            <a:p>
              <a:r>
                <a:rPr kumimoji="1" lang="en-US" altLang="ja-JP" dirty="0">
                  <a:latin typeface="BIZ UDPゴシック" panose="020B0400000000000000" pitchFamily="50" charset="-128"/>
                  <a:ea typeface="BIZ UDPゴシック" panose="020B0400000000000000" pitchFamily="50" charset="-128"/>
                </a:rPr>
                <a:t>COVID-19</a:t>
              </a:r>
              <a:endParaRPr kumimoji="1" lang="ja-JP" altLang="en-US" dirty="0">
                <a:latin typeface="BIZ UDPゴシック" panose="020B0400000000000000" pitchFamily="50" charset="-128"/>
                <a:ea typeface="BIZ UDPゴシック" panose="020B0400000000000000" pitchFamily="50" charset="-128"/>
              </a:endParaRPr>
            </a:p>
          </p:txBody>
        </p:sp>
      </p:grpSp>
      <p:graphicFrame>
        <p:nvGraphicFramePr>
          <p:cNvPr id="2" name="グラフ 1">
            <a:extLst>
              <a:ext uri="{FF2B5EF4-FFF2-40B4-BE49-F238E27FC236}">
                <a16:creationId xmlns:a16="http://schemas.microsoft.com/office/drawing/2014/main" id="{42FD6C58-0A91-C9F2-0F50-CD6B80B05494}"/>
              </a:ext>
            </a:extLst>
          </p:cNvPr>
          <p:cNvGraphicFramePr>
            <a:graphicFrameLocks/>
          </p:cNvGraphicFramePr>
          <p:nvPr>
            <p:extLst>
              <p:ext uri="{D42A27DB-BD31-4B8C-83A1-F6EECF244321}">
                <p14:modId xmlns:p14="http://schemas.microsoft.com/office/powerpoint/2010/main" val="2193294750"/>
              </p:ext>
            </p:extLst>
          </p:nvPr>
        </p:nvGraphicFramePr>
        <p:xfrm>
          <a:off x="1279291" y="1648088"/>
          <a:ext cx="6843988" cy="5095262"/>
        </p:xfrm>
        <a:graphic>
          <a:graphicData uri="http://schemas.openxmlformats.org/drawingml/2006/chart">
            <c:chart xmlns:c="http://schemas.openxmlformats.org/drawingml/2006/chart" xmlns:r="http://schemas.openxmlformats.org/officeDocument/2006/relationships" r:id="rId2"/>
          </a:graphicData>
        </a:graphic>
      </p:graphicFrame>
      <p:sp>
        <p:nvSpPr>
          <p:cNvPr id="3" name="正方形/長方形 2">
            <a:extLst>
              <a:ext uri="{FF2B5EF4-FFF2-40B4-BE49-F238E27FC236}">
                <a16:creationId xmlns:a16="http://schemas.microsoft.com/office/drawing/2014/main" id="{036DBC31-66E0-641C-2A46-A1B3BA03492F}"/>
              </a:ext>
            </a:extLst>
          </p:cNvPr>
          <p:cNvSpPr/>
          <p:nvPr/>
        </p:nvSpPr>
        <p:spPr>
          <a:xfrm>
            <a:off x="0" y="0"/>
            <a:ext cx="12192000" cy="1306515"/>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4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新興科学技術（病原体研究領域）のトレンド</a:t>
            </a:r>
            <a:endParaRPr lang="en-US" altLang="ja-JP" sz="4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endParaRPr>
          </a:p>
        </p:txBody>
      </p:sp>
      <p:sp>
        <p:nvSpPr>
          <p:cNvPr id="4" name="テキスト ボックス 3">
            <a:extLst>
              <a:ext uri="{FF2B5EF4-FFF2-40B4-BE49-F238E27FC236}">
                <a16:creationId xmlns:a16="http://schemas.microsoft.com/office/drawing/2014/main" id="{0C909394-A739-1D29-28AC-C797653F3BCE}"/>
              </a:ext>
            </a:extLst>
          </p:cNvPr>
          <p:cNvSpPr txBox="1"/>
          <p:nvPr/>
        </p:nvSpPr>
        <p:spPr>
          <a:xfrm rot="16200000">
            <a:off x="-1186404" y="3375396"/>
            <a:ext cx="4100390" cy="830997"/>
          </a:xfrm>
          <a:prstGeom prst="rect">
            <a:avLst/>
          </a:prstGeom>
          <a:noFill/>
        </p:spPr>
        <p:txBody>
          <a:bodyPr wrap="square" rtlCol="0">
            <a:spAutoFit/>
          </a:bodyPr>
          <a:lstStyle/>
          <a:p>
            <a:pPr algn="ctr"/>
            <a:r>
              <a:rPr kumimoji="1" lang="en-US" altLang="ja-JP" sz="2400" dirty="0">
                <a:latin typeface="Arial" panose="020B0604020202020204" pitchFamily="34" charset="0"/>
                <a:cs typeface="Arial" panose="020B0604020202020204" pitchFamily="34" charset="0"/>
              </a:rPr>
              <a:t>Number of published papers in PubMed </a:t>
            </a:r>
            <a:endParaRPr kumimoji="1" lang="ja-JP" altLang="en-US" sz="2400" dirty="0">
              <a:latin typeface="Arial" panose="020B0604020202020204" pitchFamily="34" charset="0"/>
              <a:cs typeface="Arial" panose="020B0604020202020204" pitchFamily="34" charset="0"/>
            </a:endParaRPr>
          </a:p>
        </p:txBody>
      </p:sp>
      <p:sp>
        <p:nvSpPr>
          <p:cNvPr id="7" name="テキスト ボックス 6">
            <a:extLst>
              <a:ext uri="{FF2B5EF4-FFF2-40B4-BE49-F238E27FC236}">
                <a16:creationId xmlns:a16="http://schemas.microsoft.com/office/drawing/2014/main" id="{11F4ED40-125C-C8F7-4683-22BC02040EAA}"/>
              </a:ext>
            </a:extLst>
          </p:cNvPr>
          <p:cNvSpPr txBox="1"/>
          <p:nvPr/>
        </p:nvSpPr>
        <p:spPr>
          <a:xfrm>
            <a:off x="8227437" y="3840265"/>
            <a:ext cx="2178802" cy="769441"/>
          </a:xfrm>
          <a:prstGeom prst="rect">
            <a:avLst/>
          </a:prstGeom>
          <a:noFill/>
        </p:spPr>
        <p:txBody>
          <a:bodyPr wrap="none" rtlCol="0">
            <a:spAutoFit/>
          </a:bodyPr>
          <a:lstStyle/>
          <a:p>
            <a:r>
              <a:rPr lang="en-US" altLang="ja-JP" sz="2200" dirty="0">
                <a:solidFill>
                  <a:srgbClr val="0066CC"/>
                </a:solidFill>
                <a:latin typeface="Arial" panose="020B0604020202020204" pitchFamily="34" charset="0"/>
                <a:ea typeface="ＭＳ Ｐゴシック" panose="020B0600070205080204" pitchFamily="50" charset="-128"/>
                <a:cs typeface="Arial" panose="020B0604020202020204" pitchFamily="34" charset="0"/>
              </a:rPr>
              <a:t>Genome editing</a:t>
            </a:r>
          </a:p>
          <a:p>
            <a:r>
              <a:rPr lang="ja-JP" altLang="en-US" sz="2200" dirty="0">
                <a:solidFill>
                  <a:srgbClr val="0066CC"/>
                </a:solidFill>
                <a:latin typeface="Arial" panose="020B0604020202020204" pitchFamily="34" charset="0"/>
                <a:ea typeface="ＭＳ Ｐゴシック" panose="020B0600070205080204" pitchFamily="50" charset="-128"/>
                <a:cs typeface="Arial" panose="020B0604020202020204" pitchFamily="34" charset="0"/>
              </a:rPr>
              <a:t>（ゲノム編集）</a:t>
            </a:r>
          </a:p>
        </p:txBody>
      </p:sp>
      <p:sp>
        <p:nvSpPr>
          <p:cNvPr id="8" name="テキスト ボックス 7">
            <a:extLst>
              <a:ext uri="{FF2B5EF4-FFF2-40B4-BE49-F238E27FC236}">
                <a16:creationId xmlns:a16="http://schemas.microsoft.com/office/drawing/2014/main" id="{78FA7CC9-DF04-D1BA-655E-2A0683FD19CE}"/>
              </a:ext>
            </a:extLst>
          </p:cNvPr>
          <p:cNvSpPr txBox="1"/>
          <p:nvPr/>
        </p:nvSpPr>
        <p:spPr>
          <a:xfrm>
            <a:off x="8294509" y="2954809"/>
            <a:ext cx="2318263" cy="769441"/>
          </a:xfrm>
          <a:prstGeom prst="rect">
            <a:avLst/>
          </a:prstGeom>
          <a:noFill/>
        </p:spPr>
        <p:txBody>
          <a:bodyPr wrap="none" rtlCol="0">
            <a:spAutoFit/>
          </a:bodyPr>
          <a:lstStyle/>
          <a:p>
            <a:r>
              <a:rPr lang="en-US" altLang="ja-JP" sz="2200" dirty="0">
                <a:solidFill>
                  <a:schemeClr val="accent4">
                    <a:lumMod val="75000"/>
                  </a:schemeClr>
                </a:solidFill>
                <a:latin typeface="Arial" panose="020B0604020202020204" pitchFamily="34" charset="0"/>
                <a:ea typeface="ＭＳ Ｐゴシック" panose="020B0600070205080204" pitchFamily="50" charset="-128"/>
                <a:cs typeface="Arial" panose="020B0604020202020204" pitchFamily="34" charset="0"/>
              </a:rPr>
              <a:t>Synthetic biology</a:t>
            </a:r>
          </a:p>
          <a:p>
            <a:r>
              <a:rPr lang="ja-JP" altLang="en-US" sz="2200" dirty="0">
                <a:solidFill>
                  <a:schemeClr val="accent4">
                    <a:lumMod val="75000"/>
                  </a:schemeClr>
                </a:solidFill>
                <a:latin typeface="Arial" panose="020B0604020202020204" pitchFamily="34" charset="0"/>
                <a:ea typeface="ＭＳ Ｐゴシック" panose="020B0600070205080204" pitchFamily="50" charset="-128"/>
                <a:cs typeface="Arial" panose="020B0604020202020204" pitchFamily="34" charset="0"/>
              </a:rPr>
              <a:t>（合成生物学）</a:t>
            </a:r>
          </a:p>
        </p:txBody>
      </p:sp>
      <p:sp>
        <p:nvSpPr>
          <p:cNvPr id="9" name="テキスト ボックス 8">
            <a:extLst>
              <a:ext uri="{FF2B5EF4-FFF2-40B4-BE49-F238E27FC236}">
                <a16:creationId xmlns:a16="http://schemas.microsoft.com/office/drawing/2014/main" id="{54E54477-C909-1217-433A-5BD40311BACE}"/>
              </a:ext>
            </a:extLst>
          </p:cNvPr>
          <p:cNvSpPr txBox="1"/>
          <p:nvPr/>
        </p:nvSpPr>
        <p:spPr>
          <a:xfrm>
            <a:off x="8024233" y="4823682"/>
            <a:ext cx="3325074" cy="769441"/>
          </a:xfrm>
          <a:prstGeom prst="rect">
            <a:avLst/>
          </a:prstGeom>
          <a:noFill/>
        </p:spPr>
        <p:txBody>
          <a:bodyPr wrap="square" rtlCol="0">
            <a:spAutoFit/>
          </a:bodyPr>
          <a:lstStyle/>
          <a:p>
            <a:r>
              <a:rPr kumimoji="1" lang="en-US" altLang="ja-JP" sz="2200" baseline="0" dirty="0">
                <a:solidFill>
                  <a:schemeClr val="accent2">
                    <a:lumMod val="75000"/>
                  </a:schemeClr>
                </a:solidFill>
                <a:latin typeface="Arial" panose="020B0604020202020204" pitchFamily="34" charset="0"/>
                <a:cs typeface="Arial" panose="020B0604020202020204" pitchFamily="34" charset="0"/>
              </a:rPr>
              <a:t>Pathogenicity</a:t>
            </a:r>
            <a:r>
              <a:rPr lang="ja-JP" altLang="en-US" sz="2200" dirty="0">
                <a:solidFill>
                  <a:schemeClr val="accent2">
                    <a:lumMod val="75000"/>
                  </a:schemeClr>
                </a:solidFill>
                <a:latin typeface="Arial" panose="020B0604020202020204" pitchFamily="34" charset="0"/>
                <a:cs typeface="Arial" panose="020B0604020202020204" pitchFamily="34" charset="0"/>
              </a:rPr>
              <a:t> </a:t>
            </a:r>
            <a:r>
              <a:rPr kumimoji="1" lang="en-US" altLang="ja-JP" sz="2200" dirty="0">
                <a:solidFill>
                  <a:schemeClr val="accent2">
                    <a:lumMod val="75000"/>
                  </a:schemeClr>
                </a:solidFill>
                <a:latin typeface="Arial" panose="020B0604020202020204" pitchFamily="34" charset="0"/>
                <a:cs typeface="Arial" panose="020B0604020202020204" pitchFamily="34" charset="0"/>
              </a:rPr>
              <a:t>modulation</a:t>
            </a:r>
          </a:p>
          <a:p>
            <a:r>
              <a:rPr lang="ja-JP" altLang="en-US" sz="2200" dirty="0">
                <a:solidFill>
                  <a:schemeClr val="accent2">
                    <a:lumMod val="75000"/>
                  </a:schemeClr>
                </a:solidFill>
                <a:latin typeface="Arial" panose="020B0604020202020204" pitchFamily="34" charset="0"/>
                <a:ea typeface="ＭＳ Ｐゴシック" panose="020B0600070205080204" pitchFamily="50" charset="-128"/>
                <a:cs typeface="Arial" panose="020B0604020202020204" pitchFamily="34" charset="0"/>
              </a:rPr>
              <a:t>（病原性操作）</a:t>
            </a:r>
          </a:p>
        </p:txBody>
      </p:sp>
      <p:sp>
        <p:nvSpPr>
          <p:cNvPr id="10" name="テキスト ボックス 9">
            <a:extLst>
              <a:ext uri="{FF2B5EF4-FFF2-40B4-BE49-F238E27FC236}">
                <a16:creationId xmlns:a16="http://schemas.microsoft.com/office/drawing/2014/main" id="{31B686AC-580C-3CA5-8C91-6051D4FE18FD}"/>
              </a:ext>
            </a:extLst>
          </p:cNvPr>
          <p:cNvSpPr txBox="1"/>
          <p:nvPr/>
        </p:nvSpPr>
        <p:spPr>
          <a:xfrm>
            <a:off x="7790650" y="2104536"/>
            <a:ext cx="4107725" cy="769441"/>
          </a:xfrm>
          <a:prstGeom prst="rect">
            <a:avLst/>
          </a:prstGeom>
          <a:noFill/>
        </p:spPr>
        <p:txBody>
          <a:bodyPr wrap="square" rtlCol="0">
            <a:spAutoFit/>
          </a:bodyPr>
          <a:lstStyle/>
          <a:p>
            <a:r>
              <a:rPr lang="en-US" altLang="ja-JP" sz="2200" dirty="0">
                <a:solidFill>
                  <a:schemeClr val="bg1">
                    <a:lumMod val="50000"/>
                  </a:schemeClr>
                </a:solidFill>
                <a:latin typeface="Arial" panose="020B0604020202020204" pitchFamily="34" charset="0"/>
                <a:ea typeface="ＭＳ Ｐゴシック" panose="020B0600070205080204" pitchFamily="50" charset="-128"/>
                <a:cs typeface="Arial" panose="020B0604020202020204" pitchFamily="34" charset="0"/>
              </a:rPr>
              <a:t>High throughput</a:t>
            </a:r>
            <a:r>
              <a:rPr lang="ja-JP" altLang="en-US" sz="2200" dirty="0">
                <a:solidFill>
                  <a:schemeClr val="bg1">
                    <a:lumMod val="50000"/>
                  </a:schemeClr>
                </a:solidFill>
                <a:latin typeface="Arial" panose="020B0604020202020204" pitchFamily="34" charset="0"/>
                <a:ea typeface="ＭＳ Ｐゴシック" panose="020B0600070205080204" pitchFamily="50" charset="-128"/>
                <a:cs typeface="Arial" panose="020B0604020202020204" pitchFamily="34" charset="0"/>
              </a:rPr>
              <a:t> </a:t>
            </a:r>
            <a:r>
              <a:rPr lang="en-US" altLang="ja-JP" sz="2200" dirty="0">
                <a:solidFill>
                  <a:schemeClr val="bg1">
                    <a:lumMod val="50000"/>
                  </a:schemeClr>
                </a:solidFill>
                <a:latin typeface="Arial" panose="020B0604020202020204" pitchFamily="34" charset="0"/>
                <a:ea typeface="ＭＳ Ｐゴシック" panose="020B0600070205080204" pitchFamily="50" charset="-128"/>
                <a:cs typeface="Arial" panose="020B0604020202020204" pitchFamily="34" charset="0"/>
              </a:rPr>
              <a:t>sequencing</a:t>
            </a:r>
          </a:p>
          <a:p>
            <a:r>
              <a:rPr lang="ja-JP" altLang="en-US" sz="2200" dirty="0">
                <a:solidFill>
                  <a:schemeClr val="bg1">
                    <a:lumMod val="50000"/>
                  </a:schemeClr>
                </a:solidFill>
                <a:latin typeface="Arial" panose="020B0604020202020204" pitchFamily="34" charset="0"/>
                <a:ea typeface="ＭＳ Ｐゴシック" panose="020B0600070205080204" pitchFamily="50" charset="-128"/>
                <a:cs typeface="Arial" panose="020B0604020202020204" pitchFamily="34" charset="0"/>
              </a:rPr>
              <a:t>（ハイスループット塩基配列決定）</a:t>
            </a:r>
          </a:p>
        </p:txBody>
      </p:sp>
      <p:cxnSp>
        <p:nvCxnSpPr>
          <p:cNvPr id="15" name="直線矢印コネクタ 14">
            <a:extLst>
              <a:ext uri="{FF2B5EF4-FFF2-40B4-BE49-F238E27FC236}">
                <a16:creationId xmlns:a16="http://schemas.microsoft.com/office/drawing/2014/main" id="{32EE59BA-41A9-ACF8-EEA6-E6CDF7B3623C}"/>
              </a:ext>
            </a:extLst>
          </p:cNvPr>
          <p:cNvCxnSpPr>
            <a:cxnSpLocks/>
          </p:cNvCxnSpPr>
          <p:nvPr/>
        </p:nvCxnSpPr>
        <p:spPr>
          <a:xfrm flipH="1" flipV="1">
            <a:off x="7605498" y="4749128"/>
            <a:ext cx="375718" cy="280077"/>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線矢印コネクタ 15">
            <a:extLst>
              <a:ext uri="{FF2B5EF4-FFF2-40B4-BE49-F238E27FC236}">
                <a16:creationId xmlns:a16="http://schemas.microsoft.com/office/drawing/2014/main" id="{A44ABEFD-3347-7A1C-B873-9AB476D454E5}"/>
              </a:ext>
            </a:extLst>
          </p:cNvPr>
          <p:cNvCxnSpPr>
            <a:cxnSpLocks/>
          </p:cNvCxnSpPr>
          <p:nvPr/>
        </p:nvCxnSpPr>
        <p:spPr>
          <a:xfrm flipH="1" flipV="1">
            <a:off x="7769910" y="3754316"/>
            <a:ext cx="422612" cy="271894"/>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直線矢印コネクタ 16">
            <a:extLst>
              <a:ext uri="{FF2B5EF4-FFF2-40B4-BE49-F238E27FC236}">
                <a16:creationId xmlns:a16="http://schemas.microsoft.com/office/drawing/2014/main" id="{57034F3A-5CE9-5B68-586D-532ED372119F}"/>
              </a:ext>
            </a:extLst>
          </p:cNvPr>
          <p:cNvCxnSpPr>
            <a:cxnSpLocks/>
          </p:cNvCxnSpPr>
          <p:nvPr/>
        </p:nvCxnSpPr>
        <p:spPr>
          <a:xfrm flipH="1">
            <a:off x="7749317" y="3217967"/>
            <a:ext cx="545192" cy="153120"/>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3" name="正方形/長方形 22">
            <a:extLst>
              <a:ext uri="{FF2B5EF4-FFF2-40B4-BE49-F238E27FC236}">
                <a16:creationId xmlns:a16="http://schemas.microsoft.com/office/drawing/2014/main" id="{85567DF4-9DEA-B3C1-3881-9F5466AE38D7}"/>
              </a:ext>
            </a:extLst>
          </p:cNvPr>
          <p:cNvSpPr/>
          <p:nvPr/>
        </p:nvSpPr>
        <p:spPr>
          <a:xfrm>
            <a:off x="1573623" y="6453968"/>
            <a:ext cx="6217027" cy="3000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9CCFA151-E971-5A6D-4767-4FB70B008943}"/>
              </a:ext>
            </a:extLst>
          </p:cNvPr>
          <p:cNvSpPr txBox="1"/>
          <p:nvPr/>
        </p:nvSpPr>
        <p:spPr>
          <a:xfrm>
            <a:off x="7769910" y="5941716"/>
            <a:ext cx="1114985" cy="461665"/>
          </a:xfrm>
          <a:prstGeom prst="rect">
            <a:avLst/>
          </a:prstGeom>
          <a:noFill/>
        </p:spPr>
        <p:txBody>
          <a:bodyPr wrap="none" rtlCol="0">
            <a:spAutoFit/>
          </a:bodyPr>
          <a:lstStyle/>
          <a:p>
            <a:r>
              <a:rPr lang="ja-JP" altLang="en-US" sz="2400" dirty="0">
                <a:latin typeface="Arial" panose="020B0604020202020204" pitchFamily="34" charset="0"/>
                <a:ea typeface="ＭＳ Ｐゴシック" panose="020B0600070205080204" pitchFamily="50" charset="-128"/>
                <a:cs typeface="Arial" panose="020B0604020202020204" pitchFamily="34" charset="0"/>
              </a:rPr>
              <a:t>（</a:t>
            </a:r>
            <a:r>
              <a:rPr lang="en-US" altLang="ja-JP" sz="2400" dirty="0">
                <a:latin typeface="Arial" panose="020B0604020202020204" pitchFamily="34" charset="0"/>
                <a:ea typeface="ＭＳ Ｐゴシック" panose="020B0600070205080204" pitchFamily="50" charset="-128"/>
                <a:cs typeface="Arial" panose="020B0604020202020204" pitchFamily="34" charset="0"/>
              </a:rPr>
              <a:t>Year</a:t>
            </a:r>
            <a:r>
              <a:rPr lang="ja-JP" altLang="en-US" sz="2400" dirty="0">
                <a:latin typeface="Arial" panose="020B0604020202020204" pitchFamily="34" charset="0"/>
                <a:ea typeface="ＭＳ Ｐゴシック" panose="020B0600070205080204" pitchFamily="50" charset="-128"/>
                <a:cs typeface="Arial" panose="020B0604020202020204" pitchFamily="34" charset="0"/>
              </a:rPr>
              <a:t>）</a:t>
            </a:r>
          </a:p>
        </p:txBody>
      </p:sp>
      <p:cxnSp>
        <p:nvCxnSpPr>
          <p:cNvPr id="27" name="直線コネクタ 26">
            <a:extLst>
              <a:ext uri="{FF2B5EF4-FFF2-40B4-BE49-F238E27FC236}">
                <a16:creationId xmlns:a16="http://schemas.microsoft.com/office/drawing/2014/main" id="{F01D592F-AF99-092B-8BA2-CC6FC2869EFB}"/>
              </a:ext>
            </a:extLst>
          </p:cNvPr>
          <p:cNvCxnSpPr/>
          <p:nvPr/>
        </p:nvCxnSpPr>
        <p:spPr>
          <a:xfrm flipV="1">
            <a:off x="1935130" y="1648088"/>
            <a:ext cx="0" cy="4193002"/>
          </a:xfrm>
          <a:prstGeom prst="line">
            <a:avLst/>
          </a:prstGeom>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031A89C7-F4B9-1CCE-FEEC-660AABF3AFD9}"/>
              </a:ext>
            </a:extLst>
          </p:cNvPr>
          <p:cNvSpPr txBox="1"/>
          <p:nvPr/>
        </p:nvSpPr>
        <p:spPr>
          <a:xfrm>
            <a:off x="8910664" y="1562039"/>
            <a:ext cx="1537600" cy="461665"/>
          </a:xfrm>
          <a:prstGeom prst="rect">
            <a:avLst/>
          </a:prstGeom>
          <a:noFill/>
        </p:spPr>
        <p:txBody>
          <a:bodyPr wrap="none" rtlCol="0">
            <a:spAutoFit/>
          </a:bodyPr>
          <a:lstStyle/>
          <a:p>
            <a:r>
              <a:rPr kumimoji="1" lang="en-US" altLang="ja-JP" sz="2400" dirty="0">
                <a:latin typeface="Arial" panose="020B0604020202020204" pitchFamily="34" charset="0"/>
                <a:cs typeface="Arial" panose="020B0604020202020204" pitchFamily="34" charset="0"/>
              </a:rPr>
              <a:t>Keywords</a:t>
            </a:r>
            <a:endParaRPr kumimoji="1" lang="ja-JP" altLang="en-US" sz="2400" dirty="0">
              <a:latin typeface="Arial" panose="020B0604020202020204" pitchFamily="34" charset="0"/>
              <a:cs typeface="Arial" panose="020B0604020202020204" pitchFamily="34" charset="0"/>
            </a:endParaRPr>
          </a:p>
        </p:txBody>
      </p:sp>
      <p:grpSp>
        <p:nvGrpSpPr>
          <p:cNvPr id="13" name="グループ化 12">
            <a:extLst>
              <a:ext uri="{FF2B5EF4-FFF2-40B4-BE49-F238E27FC236}">
                <a16:creationId xmlns:a16="http://schemas.microsoft.com/office/drawing/2014/main" id="{0902F369-0F56-6DB9-31CE-B9CE3D3AA680}"/>
              </a:ext>
            </a:extLst>
          </p:cNvPr>
          <p:cNvGrpSpPr/>
          <p:nvPr/>
        </p:nvGrpSpPr>
        <p:grpSpPr>
          <a:xfrm>
            <a:off x="1887579" y="3397281"/>
            <a:ext cx="6005558" cy="2578222"/>
            <a:chOff x="1791882" y="3269685"/>
            <a:chExt cx="6005558" cy="2578222"/>
          </a:xfrm>
        </p:grpSpPr>
        <p:graphicFrame>
          <p:nvGraphicFramePr>
            <p:cNvPr id="5" name="グラフ 4">
              <a:extLst>
                <a:ext uri="{FF2B5EF4-FFF2-40B4-BE49-F238E27FC236}">
                  <a16:creationId xmlns:a16="http://schemas.microsoft.com/office/drawing/2014/main" id="{66BCF6EE-77BE-6A4D-34DB-8AA0BB3EEABA}"/>
                </a:ext>
              </a:extLst>
            </p:cNvPr>
            <p:cNvGraphicFramePr>
              <a:graphicFrameLocks/>
            </p:cNvGraphicFramePr>
            <p:nvPr>
              <p:extLst>
                <p:ext uri="{D42A27DB-BD31-4B8C-83A1-F6EECF244321}">
                  <p14:modId xmlns:p14="http://schemas.microsoft.com/office/powerpoint/2010/main" val="1279758576"/>
                </p:ext>
              </p:extLst>
            </p:nvPr>
          </p:nvGraphicFramePr>
          <p:xfrm>
            <a:off x="1791882" y="3269685"/>
            <a:ext cx="6005558" cy="2578222"/>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直線矢印コネクタ 5">
              <a:extLst>
                <a:ext uri="{FF2B5EF4-FFF2-40B4-BE49-F238E27FC236}">
                  <a16:creationId xmlns:a16="http://schemas.microsoft.com/office/drawing/2014/main" id="{01EAC1D8-1E8D-7A62-F969-D0258C1F1709}"/>
                </a:ext>
              </a:extLst>
            </p:cNvPr>
            <p:cNvCxnSpPr>
              <a:cxnSpLocks/>
            </p:cNvCxnSpPr>
            <p:nvPr/>
          </p:nvCxnSpPr>
          <p:spPr>
            <a:xfrm>
              <a:off x="4066361" y="4621532"/>
              <a:ext cx="217412" cy="38974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スライド番号プレースホルダー 1">
            <a:extLst>
              <a:ext uri="{FF2B5EF4-FFF2-40B4-BE49-F238E27FC236}">
                <a16:creationId xmlns:a16="http://schemas.microsoft.com/office/drawing/2014/main" id="{12B9E8E9-DC05-ED43-ADA4-9F787A4D2A42}"/>
              </a:ext>
            </a:extLst>
          </p:cNvPr>
          <p:cNvSpPr txBox="1">
            <a:spLocks/>
          </p:cNvSpPr>
          <p:nvPr/>
        </p:nvSpPr>
        <p:spPr>
          <a:xfrm>
            <a:off x="10014663" y="6355918"/>
            <a:ext cx="2063750" cy="457200"/>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A1FAC9C0-085C-4BB2-8CDC-980698F296F6}" type="slidenum">
              <a:rPr lang="en-US" altLang="ja-JP" sz="1800" b="1" smtClean="0">
                <a:solidFill>
                  <a:schemeClr val="bg1">
                    <a:lumMod val="50000"/>
                  </a:schemeClr>
                </a:solidFill>
                <a:latin typeface="Arial" panose="020B0604020202020204" pitchFamily="34" charset="0"/>
                <a:cs typeface="Arial" panose="020B0604020202020204" pitchFamily="34" charset="0"/>
              </a:rPr>
              <a:pPr>
                <a:defRPr/>
              </a:pPr>
              <a:t>4</a:t>
            </a:fld>
            <a:endParaRPr lang="en-US" altLang="ja-JP" sz="1800" b="1"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2530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正方形/長方形 43">
            <a:extLst>
              <a:ext uri="{FF2B5EF4-FFF2-40B4-BE49-F238E27FC236}">
                <a16:creationId xmlns:a16="http://schemas.microsoft.com/office/drawing/2014/main" id="{756F9F19-B763-0D32-BE48-989EE965D4BD}"/>
              </a:ext>
            </a:extLst>
          </p:cNvPr>
          <p:cNvSpPr/>
          <p:nvPr/>
        </p:nvSpPr>
        <p:spPr>
          <a:xfrm>
            <a:off x="0" y="0"/>
            <a:ext cx="12192000" cy="123262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9" name="グループ化 8">
            <a:extLst>
              <a:ext uri="{FF2B5EF4-FFF2-40B4-BE49-F238E27FC236}">
                <a16:creationId xmlns:a16="http://schemas.microsoft.com/office/drawing/2014/main" id="{DD25F197-AB12-9C4A-6A7C-5831B60D8664}"/>
              </a:ext>
            </a:extLst>
          </p:cNvPr>
          <p:cNvGrpSpPr/>
          <p:nvPr/>
        </p:nvGrpSpPr>
        <p:grpSpPr>
          <a:xfrm>
            <a:off x="4171732" y="3020991"/>
            <a:ext cx="5842625" cy="886400"/>
            <a:chOff x="4171732" y="3148587"/>
            <a:chExt cx="5842625" cy="886400"/>
          </a:xfrm>
        </p:grpSpPr>
        <p:sp>
          <p:nvSpPr>
            <p:cNvPr id="24" name="正方形/長方形 23"/>
            <p:cNvSpPr/>
            <p:nvPr/>
          </p:nvSpPr>
          <p:spPr bwMode="auto">
            <a:xfrm>
              <a:off x="5694297" y="3153925"/>
              <a:ext cx="4320060" cy="87947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effectLst>
                  <a:outerShdw blurRad="38100" dist="38100" dir="2700000" algn="tl">
                    <a:srgbClr val="000000">
                      <a:alpha val="43137"/>
                    </a:srgbClr>
                  </a:outerShdw>
                </a:effectLst>
                <a:latin typeface="Arial" panose="020B0604020202020204" pitchFamily="34" charset="0"/>
                <a:ea typeface="ＭＳ Ｐゴシック" panose="020B0600070205080204" pitchFamily="50" charset="-128"/>
                <a:cs typeface="Arial" panose="020B0604020202020204" pitchFamily="34" charset="0"/>
              </a:endParaRPr>
            </a:p>
          </p:txBody>
        </p:sp>
        <p:sp>
          <p:nvSpPr>
            <p:cNvPr id="15" name="直角三角形 14"/>
            <p:cNvSpPr/>
            <p:nvPr/>
          </p:nvSpPr>
          <p:spPr bwMode="auto">
            <a:xfrm flipH="1">
              <a:off x="4171732" y="3148587"/>
              <a:ext cx="1522563" cy="886400"/>
            </a:xfrm>
            <a:prstGeom prst="rtTriangl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chemeClr val="tx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50" charset="-128"/>
                <a:cs typeface="Arial" panose="020B0604020202020204" pitchFamily="34" charset="0"/>
              </a:endParaRPr>
            </a:p>
          </p:txBody>
        </p:sp>
      </p:grpSp>
      <p:grpSp>
        <p:nvGrpSpPr>
          <p:cNvPr id="2" name="グループ化 1">
            <a:extLst>
              <a:ext uri="{FF2B5EF4-FFF2-40B4-BE49-F238E27FC236}">
                <a16:creationId xmlns:a16="http://schemas.microsoft.com/office/drawing/2014/main" id="{5CA91969-FA17-BDE3-E4AA-A54B2CB3789B}"/>
              </a:ext>
            </a:extLst>
          </p:cNvPr>
          <p:cNvGrpSpPr/>
          <p:nvPr/>
        </p:nvGrpSpPr>
        <p:grpSpPr>
          <a:xfrm>
            <a:off x="3010054" y="3942540"/>
            <a:ext cx="7004304" cy="603622"/>
            <a:chOff x="3010054" y="4096900"/>
            <a:chExt cx="7004304" cy="449262"/>
          </a:xfrm>
        </p:grpSpPr>
        <p:sp>
          <p:nvSpPr>
            <p:cNvPr id="25" name="正方形/長方形 24"/>
            <p:cNvSpPr/>
            <p:nvPr/>
          </p:nvSpPr>
          <p:spPr bwMode="auto">
            <a:xfrm>
              <a:off x="4058568" y="4096900"/>
              <a:ext cx="5955790" cy="449262"/>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effectLst>
                  <a:outerShdw blurRad="38100" dist="38100" dir="2700000" algn="tl">
                    <a:srgbClr val="000000">
                      <a:alpha val="43137"/>
                    </a:srgbClr>
                  </a:outerShdw>
                </a:effectLst>
                <a:latin typeface="Arial" panose="020B0604020202020204" pitchFamily="34" charset="0"/>
                <a:ea typeface="ＭＳ Ｐゴシック" panose="020B0600070205080204" pitchFamily="50" charset="-128"/>
                <a:cs typeface="Arial" panose="020B0604020202020204" pitchFamily="34" charset="0"/>
              </a:endParaRPr>
            </a:p>
          </p:txBody>
        </p:sp>
        <p:sp>
          <p:nvSpPr>
            <p:cNvPr id="16" name="直角三角形 15"/>
            <p:cNvSpPr/>
            <p:nvPr/>
          </p:nvSpPr>
          <p:spPr bwMode="auto">
            <a:xfrm flipH="1">
              <a:off x="3010054" y="4096900"/>
              <a:ext cx="1065211" cy="449262"/>
            </a:xfrm>
            <a:prstGeom prst="rtTriangl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chemeClr val="tx1"/>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50" charset="-128"/>
                <a:cs typeface="Arial" panose="020B0604020202020204" pitchFamily="34" charset="0"/>
              </a:endParaRPr>
            </a:p>
          </p:txBody>
        </p:sp>
      </p:grpSp>
      <p:sp>
        <p:nvSpPr>
          <p:cNvPr id="7" name="Rectangle 8"/>
          <p:cNvSpPr>
            <a:spLocks noChangeArrowheads="1"/>
          </p:cNvSpPr>
          <p:nvPr/>
        </p:nvSpPr>
        <p:spPr bwMode="auto">
          <a:xfrm>
            <a:off x="3057631" y="4747026"/>
            <a:ext cx="2366001" cy="400110"/>
          </a:xfrm>
          <a:prstGeom prst="rect">
            <a:avLst/>
          </a:prstGeom>
          <a:noFill/>
          <a:ln w="9525">
            <a:noFill/>
            <a:miter lim="800000"/>
            <a:headEnd/>
            <a:tailEnd/>
          </a:ln>
        </p:spPr>
        <p:txBody>
          <a:bodyPr wrap="square">
            <a:spAutoFit/>
          </a:bodyPr>
          <a:lstStyle/>
          <a:p>
            <a:pPr algn="ctr">
              <a:defRPr/>
            </a:pPr>
            <a:r>
              <a:rPr lang="ja-JP" altLang="en-US" sz="2000" dirty="0">
                <a:solidFill>
                  <a:srgbClr val="FF6600"/>
                </a:solidFill>
                <a:latin typeface="Arial" panose="020B0604020202020204" pitchFamily="34" charset="0"/>
                <a:ea typeface="ＭＳ Ｐゴシック" panose="020B0600070205080204" pitchFamily="50" charset="-128"/>
                <a:cs typeface="Arial" panose="020B0604020202020204" pitchFamily="34" charset="0"/>
              </a:rPr>
              <a:t>前ゲノム期</a:t>
            </a:r>
            <a:endParaRPr lang="en-GB" altLang="ja-JP" sz="2000" dirty="0">
              <a:solidFill>
                <a:srgbClr val="FF6600"/>
              </a:solidFill>
              <a:latin typeface="Arial" panose="020B0604020202020204" pitchFamily="34" charset="0"/>
              <a:ea typeface="ＭＳ Ｐゴシック" panose="020B0600070205080204" pitchFamily="50" charset="-128"/>
              <a:cs typeface="Arial" panose="020B0604020202020204" pitchFamily="34" charset="0"/>
            </a:endParaRPr>
          </a:p>
        </p:txBody>
      </p:sp>
      <p:sp>
        <p:nvSpPr>
          <p:cNvPr id="47118" name="Rectangle 9"/>
          <p:cNvSpPr>
            <a:spLocks noChangeArrowheads="1"/>
          </p:cNvSpPr>
          <p:nvPr/>
        </p:nvSpPr>
        <p:spPr bwMode="auto">
          <a:xfrm>
            <a:off x="5370467" y="5401104"/>
            <a:ext cx="803790" cy="400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Times" pitchFamily="18" charset="0"/>
                <a:ea typeface="Osaka" charset="-128"/>
              </a:defRPr>
            </a:lvl1pPr>
            <a:lvl2pPr marL="742950" indent="-285750" eaLnBrk="0" hangingPunct="0">
              <a:spcBef>
                <a:spcPct val="20000"/>
              </a:spcBef>
              <a:buChar char="–"/>
              <a:defRPr kumimoji="1" sz="2800">
                <a:solidFill>
                  <a:schemeClr val="tx1"/>
                </a:solidFill>
                <a:latin typeface="Times" pitchFamily="18" charset="0"/>
                <a:ea typeface="Osaka" charset="-128"/>
              </a:defRPr>
            </a:lvl2pPr>
            <a:lvl3pPr marL="1143000" indent="-228600" eaLnBrk="0" hangingPunct="0">
              <a:spcBef>
                <a:spcPct val="20000"/>
              </a:spcBef>
              <a:buChar char="•"/>
              <a:defRPr kumimoji="1" sz="2400">
                <a:solidFill>
                  <a:schemeClr val="tx1"/>
                </a:solidFill>
                <a:latin typeface="Times" pitchFamily="18" charset="0"/>
                <a:ea typeface="Osaka" charset="-128"/>
              </a:defRPr>
            </a:lvl3pPr>
            <a:lvl4pPr marL="1600200" indent="-228600" eaLnBrk="0" hangingPunct="0">
              <a:spcBef>
                <a:spcPct val="20000"/>
              </a:spcBef>
              <a:buChar char="–"/>
              <a:defRPr kumimoji="1" sz="2000">
                <a:solidFill>
                  <a:schemeClr val="tx1"/>
                </a:solidFill>
                <a:latin typeface="Times" pitchFamily="18" charset="0"/>
                <a:ea typeface="Osaka" charset="-128"/>
              </a:defRPr>
            </a:lvl4pPr>
            <a:lvl5pPr marL="2057400" indent="-228600" eaLnBrk="0" hangingPunct="0">
              <a:spcBef>
                <a:spcPct val="20000"/>
              </a:spcBef>
              <a:buChar char="»"/>
              <a:defRPr kumimoji="1" sz="2000">
                <a:solidFill>
                  <a:schemeClr val="tx1"/>
                </a:solidFill>
                <a:latin typeface="Times"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itchFamily="18" charset="0"/>
                <a:ea typeface="Osaka" charset="-128"/>
              </a:defRPr>
            </a:lvl9pPr>
          </a:lstStyle>
          <a:p>
            <a:pPr eaLnBrk="1" hangingPunct="1">
              <a:spcBef>
                <a:spcPct val="0"/>
              </a:spcBef>
              <a:buFontTx/>
              <a:buNone/>
            </a:pPr>
            <a:r>
              <a:rPr lang="en-GB" altLang="ja-JP" sz="2000">
                <a:latin typeface="Arial" panose="020B0604020202020204" pitchFamily="34" charset="0"/>
                <a:ea typeface="ＭＳ Ｐゴシック" panose="020B0600070205080204" pitchFamily="50" charset="-128"/>
                <a:cs typeface="Arial" panose="020B0604020202020204" pitchFamily="34" charset="0"/>
              </a:rPr>
              <a:t>1999</a:t>
            </a:r>
            <a:r>
              <a:rPr lang="ja-JP" altLang="en-GB" sz="2000">
                <a:latin typeface="Arial" panose="020B0604020202020204" pitchFamily="34" charset="0"/>
                <a:ea typeface="ＭＳ Ｐゴシック" panose="020B0600070205080204" pitchFamily="50" charset="-128"/>
                <a:cs typeface="Arial" panose="020B0604020202020204" pitchFamily="34" charset="0"/>
              </a:rPr>
              <a:t>　　</a:t>
            </a:r>
          </a:p>
        </p:txBody>
      </p:sp>
      <p:sp>
        <p:nvSpPr>
          <p:cNvPr id="47119" name="Rectangle 10"/>
          <p:cNvSpPr>
            <a:spLocks noChangeArrowheads="1"/>
          </p:cNvSpPr>
          <p:nvPr/>
        </p:nvSpPr>
        <p:spPr bwMode="auto">
          <a:xfrm>
            <a:off x="8925518" y="5404881"/>
            <a:ext cx="75533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kumimoji="1" sz="3200">
                <a:solidFill>
                  <a:schemeClr val="tx1"/>
                </a:solidFill>
                <a:latin typeface="Times" pitchFamily="18" charset="0"/>
                <a:ea typeface="Osaka" charset="-128"/>
              </a:defRPr>
            </a:lvl1pPr>
            <a:lvl2pPr marL="742950" indent="-285750" eaLnBrk="0" hangingPunct="0">
              <a:spcBef>
                <a:spcPct val="20000"/>
              </a:spcBef>
              <a:buChar char="–"/>
              <a:defRPr kumimoji="1" sz="2800">
                <a:solidFill>
                  <a:schemeClr val="tx1"/>
                </a:solidFill>
                <a:latin typeface="Times" pitchFamily="18" charset="0"/>
                <a:ea typeface="Osaka" charset="-128"/>
              </a:defRPr>
            </a:lvl2pPr>
            <a:lvl3pPr marL="1143000" indent="-228600" eaLnBrk="0" hangingPunct="0">
              <a:spcBef>
                <a:spcPct val="20000"/>
              </a:spcBef>
              <a:buChar char="•"/>
              <a:defRPr kumimoji="1" sz="2400">
                <a:solidFill>
                  <a:schemeClr val="tx1"/>
                </a:solidFill>
                <a:latin typeface="Times" pitchFamily="18" charset="0"/>
                <a:ea typeface="Osaka" charset="-128"/>
              </a:defRPr>
            </a:lvl3pPr>
            <a:lvl4pPr marL="1600200" indent="-228600" eaLnBrk="0" hangingPunct="0">
              <a:spcBef>
                <a:spcPct val="20000"/>
              </a:spcBef>
              <a:buChar char="–"/>
              <a:defRPr kumimoji="1" sz="2000">
                <a:solidFill>
                  <a:schemeClr val="tx1"/>
                </a:solidFill>
                <a:latin typeface="Times" pitchFamily="18" charset="0"/>
                <a:ea typeface="Osaka" charset="-128"/>
              </a:defRPr>
            </a:lvl4pPr>
            <a:lvl5pPr marL="2057400" indent="-228600" eaLnBrk="0" hangingPunct="0">
              <a:spcBef>
                <a:spcPct val="20000"/>
              </a:spcBef>
              <a:buChar char="»"/>
              <a:defRPr kumimoji="1" sz="2000">
                <a:solidFill>
                  <a:schemeClr val="tx1"/>
                </a:solidFill>
                <a:latin typeface="Times"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itchFamily="18" charset="0"/>
                <a:ea typeface="Osaka" charset="-128"/>
              </a:defRPr>
            </a:lvl9pPr>
          </a:lstStyle>
          <a:p>
            <a:pPr eaLnBrk="1" hangingPunct="1">
              <a:spcBef>
                <a:spcPct val="0"/>
              </a:spcBef>
              <a:buFontTx/>
              <a:buNone/>
            </a:pPr>
            <a:r>
              <a:rPr lang="en-GB" altLang="ja-JP" sz="2000" dirty="0">
                <a:latin typeface="Arial" panose="020B0604020202020204" pitchFamily="34" charset="0"/>
                <a:ea typeface="ＭＳ Ｐゴシック" panose="020B0600070205080204" pitchFamily="50" charset="-128"/>
                <a:cs typeface="Arial" panose="020B0604020202020204" pitchFamily="34" charset="0"/>
              </a:rPr>
              <a:t>2020</a:t>
            </a:r>
          </a:p>
        </p:txBody>
      </p:sp>
      <p:sp>
        <p:nvSpPr>
          <p:cNvPr id="47120" name="Rectangle 13"/>
          <p:cNvSpPr>
            <a:spLocks noChangeArrowheads="1"/>
          </p:cNvSpPr>
          <p:nvPr/>
        </p:nvSpPr>
        <p:spPr bwMode="auto">
          <a:xfrm>
            <a:off x="6031592" y="5404881"/>
            <a:ext cx="75533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kumimoji="1" sz="3200">
                <a:solidFill>
                  <a:schemeClr val="tx1"/>
                </a:solidFill>
                <a:latin typeface="Times" pitchFamily="18" charset="0"/>
                <a:ea typeface="Osaka" charset="-128"/>
              </a:defRPr>
            </a:lvl1pPr>
            <a:lvl2pPr marL="742950" indent="-285750" eaLnBrk="0" hangingPunct="0">
              <a:spcBef>
                <a:spcPct val="20000"/>
              </a:spcBef>
              <a:buChar char="–"/>
              <a:defRPr kumimoji="1" sz="2800">
                <a:solidFill>
                  <a:schemeClr val="tx1"/>
                </a:solidFill>
                <a:latin typeface="Times" pitchFamily="18" charset="0"/>
                <a:ea typeface="Osaka" charset="-128"/>
              </a:defRPr>
            </a:lvl2pPr>
            <a:lvl3pPr marL="1143000" indent="-228600" eaLnBrk="0" hangingPunct="0">
              <a:spcBef>
                <a:spcPct val="20000"/>
              </a:spcBef>
              <a:buChar char="•"/>
              <a:defRPr kumimoji="1" sz="2400">
                <a:solidFill>
                  <a:schemeClr val="tx1"/>
                </a:solidFill>
                <a:latin typeface="Times" pitchFamily="18" charset="0"/>
                <a:ea typeface="Osaka" charset="-128"/>
              </a:defRPr>
            </a:lvl3pPr>
            <a:lvl4pPr marL="1600200" indent="-228600" eaLnBrk="0" hangingPunct="0">
              <a:spcBef>
                <a:spcPct val="20000"/>
              </a:spcBef>
              <a:buChar char="–"/>
              <a:defRPr kumimoji="1" sz="2000">
                <a:solidFill>
                  <a:schemeClr val="tx1"/>
                </a:solidFill>
                <a:latin typeface="Times" pitchFamily="18" charset="0"/>
                <a:ea typeface="Osaka" charset="-128"/>
              </a:defRPr>
            </a:lvl4pPr>
            <a:lvl5pPr marL="2057400" indent="-228600" eaLnBrk="0" hangingPunct="0">
              <a:spcBef>
                <a:spcPct val="20000"/>
              </a:spcBef>
              <a:buChar char="»"/>
              <a:defRPr kumimoji="1" sz="2000">
                <a:solidFill>
                  <a:schemeClr val="tx1"/>
                </a:solidFill>
                <a:latin typeface="Times"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itchFamily="18" charset="0"/>
                <a:ea typeface="Osaka" charset="-128"/>
              </a:defRPr>
            </a:lvl9pPr>
          </a:lstStyle>
          <a:p>
            <a:pPr eaLnBrk="1" hangingPunct="1">
              <a:spcBef>
                <a:spcPct val="0"/>
              </a:spcBef>
              <a:buFontTx/>
              <a:buNone/>
            </a:pPr>
            <a:r>
              <a:rPr lang="en-GB" altLang="ja-JP" sz="2000">
                <a:latin typeface="Arial" panose="020B0604020202020204" pitchFamily="34" charset="0"/>
                <a:ea typeface="ＭＳ Ｐゴシック" panose="020B0600070205080204" pitchFamily="50" charset="-128"/>
                <a:cs typeface="Arial" panose="020B0604020202020204" pitchFamily="34" charset="0"/>
              </a:rPr>
              <a:t>2003</a:t>
            </a:r>
          </a:p>
        </p:txBody>
      </p:sp>
      <p:sp>
        <p:nvSpPr>
          <p:cNvPr id="47121" name="Rectangle 14"/>
          <p:cNvSpPr>
            <a:spLocks noChangeArrowheads="1"/>
          </p:cNvSpPr>
          <p:nvPr/>
        </p:nvSpPr>
        <p:spPr bwMode="auto">
          <a:xfrm>
            <a:off x="2641841" y="5404881"/>
            <a:ext cx="75533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kumimoji="1" sz="3200">
                <a:solidFill>
                  <a:schemeClr val="tx1"/>
                </a:solidFill>
                <a:latin typeface="Times" pitchFamily="18" charset="0"/>
                <a:ea typeface="Osaka" charset="-128"/>
              </a:defRPr>
            </a:lvl1pPr>
            <a:lvl2pPr marL="742950" indent="-285750" eaLnBrk="0" hangingPunct="0">
              <a:spcBef>
                <a:spcPct val="20000"/>
              </a:spcBef>
              <a:buChar char="–"/>
              <a:defRPr kumimoji="1" sz="2800">
                <a:solidFill>
                  <a:schemeClr val="tx1"/>
                </a:solidFill>
                <a:latin typeface="Times" pitchFamily="18" charset="0"/>
                <a:ea typeface="Osaka" charset="-128"/>
              </a:defRPr>
            </a:lvl2pPr>
            <a:lvl3pPr marL="1143000" indent="-228600" eaLnBrk="0" hangingPunct="0">
              <a:spcBef>
                <a:spcPct val="20000"/>
              </a:spcBef>
              <a:buChar char="•"/>
              <a:defRPr kumimoji="1" sz="2400">
                <a:solidFill>
                  <a:schemeClr val="tx1"/>
                </a:solidFill>
                <a:latin typeface="Times" pitchFamily="18" charset="0"/>
                <a:ea typeface="Osaka" charset="-128"/>
              </a:defRPr>
            </a:lvl3pPr>
            <a:lvl4pPr marL="1600200" indent="-228600" eaLnBrk="0" hangingPunct="0">
              <a:spcBef>
                <a:spcPct val="20000"/>
              </a:spcBef>
              <a:buChar char="–"/>
              <a:defRPr kumimoji="1" sz="2000">
                <a:solidFill>
                  <a:schemeClr val="tx1"/>
                </a:solidFill>
                <a:latin typeface="Times" pitchFamily="18" charset="0"/>
                <a:ea typeface="Osaka" charset="-128"/>
              </a:defRPr>
            </a:lvl4pPr>
            <a:lvl5pPr marL="2057400" indent="-228600" eaLnBrk="0" hangingPunct="0">
              <a:spcBef>
                <a:spcPct val="20000"/>
              </a:spcBef>
              <a:buChar char="»"/>
              <a:defRPr kumimoji="1" sz="2000">
                <a:solidFill>
                  <a:schemeClr val="tx1"/>
                </a:solidFill>
                <a:latin typeface="Times"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itchFamily="18" charset="0"/>
                <a:ea typeface="Osaka" charset="-128"/>
              </a:defRPr>
            </a:lvl9pPr>
          </a:lstStyle>
          <a:p>
            <a:pPr eaLnBrk="1" hangingPunct="1">
              <a:spcBef>
                <a:spcPct val="0"/>
              </a:spcBef>
              <a:buFontTx/>
              <a:buNone/>
            </a:pPr>
            <a:r>
              <a:rPr lang="en-GB" altLang="ja-JP" sz="2000" dirty="0">
                <a:latin typeface="Arial" panose="020B0604020202020204" pitchFamily="34" charset="0"/>
                <a:ea typeface="ＭＳ Ｐゴシック" panose="020B0600070205080204" pitchFamily="50" charset="-128"/>
                <a:cs typeface="Arial" panose="020B0604020202020204" pitchFamily="34" charset="0"/>
              </a:rPr>
              <a:t>1970</a:t>
            </a:r>
          </a:p>
        </p:txBody>
      </p:sp>
      <p:sp>
        <p:nvSpPr>
          <p:cNvPr id="47122" name="Rectangle 15"/>
          <p:cNvSpPr>
            <a:spLocks noChangeArrowheads="1"/>
          </p:cNvSpPr>
          <p:nvPr/>
        </p:nvSpPr>
        <p:spPr bwMode="auto">
          <a:xfrm rot="16200000">
            <a:off x="-672195" y="3064466"/>
            <a:ext cx="26981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kumimoji="1" sz="3200">
                <a:solidFill>
                  <a:schemeClr val="tx1"/>
                </a:solidFill>
                <a:latin typeface="Times" pitchFamily="18" charset="0"/>
                <a:ea typeface="Osaka" charset="-128"/>
              </a:defRPr>
            </a:lvl1pPr>
            <a:lvl2pPr marL="742950" indent="-285750" eaLnBrk="0" hangingPunct="0">
              <a:spcBef>
                <a:spcPct val="20000"/>
              </a:spcBef>
              <a:buChar char="–"/>
              <a:defRPr kumimoji="1" sz="2800">
                <a:solidFill>
                  <a:schemeClr val="tx1"/>
                </a:solidFill>
                <a:latin typeface="Times" pitchFamily="18" charset="0"/>
                <a:ea typeface="Osaka" charset="-128"/>
              </a:defRPr>
            </a:lvl2pPr>
            <a:lvl3pPr marL="1143000" indent="-228600" eaLnBrk="0" hangingPunct="0">
              <a:spcBef>
                <a:spcPct val="20000"/>
              </a:spcBef>
              <a:buChar char="•"/>
              <a:defRPr kumimoji="1" sz="2400">
                <a:solidFill>
                  <a:schemeClr val="tx1"/>
                </a:solidFill>
                <a:latin typeface="Times" pitchFamily="18" charset="0"/>
                <a:ea typeface="Osaka" charset="-128"/>
              </a:defRPr>
            </a:lvl3pPr>
            <a:lvl4pPr marL="1600200" indent="-228600" eaLnBrk="0" hangingPunct="0">
              <a:spcBef>
                <a:spcPct val="20000"/>
              </a:spcBef>
              <a:buChar char="–"/>
              <a:defRPr kumimoji="1" sz="2000">
                <a:solidFill>
                  <a:schemeClr val="tx1"/>
                </a:solidFill>
                <a:latin typeface="Times" pitchFamily="18" charset="0"/>
                <a:ea typeface="Osaka" charset="-128"/>
              </a:defRPr>
            </a:lvl4pPr>
            <a:lvl5pPr marL="2057400" indent="-228600" eaLnBrk="0" hangingPunct="0">
              <a:spcBef>
                <a:spcPct val="20000"/>
              </a:spcBef>
              <a:buChar char="»"/>
              <a:defRPr kumimoji="1" sz="2000">
                <a:solidFill>
                  <a:schemeClr val="tx1"/>
                </a:solidFill>
                <a:latin typeface="Times"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itchFamily="18" charset="0"/>
                <a:ea typeface="Osaka" charset="-128"/>
              </a:defRPr>
            </a:lvl9pPr>
          </a:lstStyle>
          <a:p>
            <a:pPr algn="ctr" eaLnBrk="1" hangingPunct="1">
              <a:spcBef>
                <a:spcPct val="0"/>
              </a:spcBef>
              <a:buFontTx/>
              <a:buNone/>
            </a:pPr>
            <a:r>
              <a:rPr lang="ja-JP" altLang="en-US" sz="2800" dirty="0">
                <a:latin typeface="BIZ UDPゴシック" panose="020B0400000000000000" pitchFamily="50" charset="-128"/>
                <a:ea typeface="BIZ UDPゴシック" panose="020B0400000000000000" pitchFamily="50" charset="-128"/>
                <a:cs typeface="Arial" panose="020B0604020202020204" pitchFamily="34" charset="0"/>
              </a:rPr>
              <a:t>生物兵器の</a:t>
            </a:r>
            <a:r>
              <a:rPr lang="ja-JP" altLang="en-GB" sz="2800" dirty="0">
                <a:latin typeface="BIZ UDPゴシック" panose="020B0400000000000000" pitchFamily="50" charset="-128"/>
                <a:ea typeface="BIZ UDPゴシック" panose="020B0400000000000000" pitchFamily="50" charset="-128"/>
                <a:cs typeface="Arial" panose="020B0604020202020204" pitchFamily="34" charset="0"/>
              </a:rPr>
              <a:t>脅威</a:t>
            </a:r>
          </a:p>
        </p:txBody>
      </p:sp>
      <p:sp>
        <p:nvSpPr>
          <p:cNvPr id="13" name="テキスト ボックス 12"/>
          <p:cNvSpPr txBox="1"/>
          <p:nvPr/>
        </p:nvSpPr>
        <p:spPr bwMode="auto">
          <a:xfrm>
            <a:off x="6057430" y="4742584"/>
            <a:ext cx="4166525" cy="400110"/>
          </a:xfrm>
          <a:prstGeom prst="rect">
            <a:avLst/>
          </a:prstGeom>
          <a:noFill/>
        </p:spPr>
        <p:txBody>
          <a:bodyPr wrap="none">
            <a:spAutoFit/>
          </a:bodyPr>
          <a:lstStyle/>
          <a:p>
            <a:pPr algn="ctr">
              <a:defRPr/>
            </a:pPr>
            <a:r>
              <a:rPr lang="ja-JP" altLang="en-US" sz="2000" dirty="0">
                <a:solidFill>
                  <a:srgbClr val="FF6600"/>
                </a:solidFill>
                <a:latin typeface="Arial" panose="020B0604020202020204" pitchFamily="34" charset="0"/>
                <a:ea typeface="ＭＳ Ｐゴシック" panose="020B0600070205080204" pitchFamily="50" charset="-128"/>
                <a:cs typeface="Arial" panose="020B0604020202020204" pitchFamily="34" charset="0"/>
              </a:rPr>
              <a:t>ゲノム期（バイオテクノロジーの時代）</a:t>
            </a:r>
            <a:endParaRPr lang="en-GB" altLang="ja-JP" sz="2000" dirty="0">
              <a:solidFill>
                <a:srgbClr val="FF6600"/>
              </a:solidFill>
              <a:latin typeface="Arial" panose="020B0604020202020204" pitchFamily="34" charset="0"/>
              <a:ea typeface="ＭＳ Ｐゴシック" panose="020B0600070205080204" pitchFamily="50" charset="-128"/>
              <a:cs typeface="Arial" panose="020B0604020202020204" pitchFamily="34" charset="0"/>
            </a:endParaRPr>
          </a:p>
        </p:txBody>
      </p:sp>
      <p:sp>
        <p:nvSpPr>
          <p:cNvPr id="14" name="テキスト ボックス 13"/>
          <p:cNvSpPr txBox="1"/>
          <p:nvPr/>
        </p:nvSpPr>
        <p:spPr bwMode="auto">
          <a:xfrm>
            <a:off x="4853137" y="5720590"/>
            <a:ext cx="2489796" cy="461665"/>
          </a:xfrm>
          <a:prstGeom prst="rect">
            <a:avLst/>
          </a:prstGeom>
          <a:noFill/>
        </p:spPr>
        <p:txBody>
          <a:bodyPr wrap="square">
            <a:spAutoFit/>
          </a:bodyPr>
          <a:lstStyle/>
          <a:p>
            <a:pPr algn="ctr">
              <a:defRPr/>
            </a:pPr>
            <a:r>
              <a:rPr lang="ja-JP" altLang="en-US" sz="2400" dirty="0">
                <a:solidFill>
                  <a:srgbClr val="00B050"/>
                </a:solidFill>
                <a:latin typeface="Arial" panose="020B0604020202020204" pitchFamily="34" charset="0"/>
                <a:ea typeface="ＭＳ Ｐゴシック" panose="020B0600070205080204" pitchFamily="50" charset="-128"/>
                <a:cs typeface="Arial" panose="020B0604020202020204" pitchFamily="34" charset="0"/>
              </a:rPr>
              <a:t>ヒトゲノムの解読</a:t>
            </a:r>
            <a:endParaRPr lang="en-US" altLang="ja-JP" sz="2400" dirty="0">
              <a:solidFill>
                <a:srgbClr val="00B050"/>
              </a:solidFill>
              <a:latin typeface="Arial" panose="020B0604020202020204" pitchFamily="34" charset="0"/>
              <a:ea typeface="ＭＳ Ｐゴシック" panose="020B0600070205080204" pitchFamily="50" charset="-128"/>
              <a:cs typeface="Arial" panose="020B0604020202020204" pitchFamily="34" charset="0"/>
            </a:endParaRPr>
          </a:p>
        </p:txBody>
      </p:sp>
      <p:cxnSp>
        <p:nvCxnSpPr>
          <p:cNvPr id="17" name="直線コネクタ 16"/>
          <p:cNvCxnSpPr/>
          <p:nvPr/>
        </p:nvCxnSpPr>
        <p:spPr bwMode="auto">
          <a:xfrm>
            <a:off x="1117877" y="1458907"/>
            <a:ext cx="0" cy="371749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直線コネクタ 17"/>
          <p:cNvCxnSpPr>
            <a:cxnSpLocks/>
          </p:cNvCxnSpPr>
          <p:nvPr/>
        </p:nvCxnSpPr>
        <p:spPr bwMode="auto">
          <a:xfrm>
            <a:off x="1095153" y="5176400"/>
            <a:ext cx="935535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bwMode="auto">
          <a:xfrm rot="5400000">
            <a:off x="2870322" y="5315307"/>
            <a:ext cx="26828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bwMode="auto">
          <a:xfrm rot="5400000">
            <a:off x="5623839" y="5311339"/>
            <a:ext cx="26987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bwMode="auto">
          <a:xfrm rot="5400000">
            <a:off x="6232647" y="5318481"/>
            <a:ext cx="26828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bwMode="auto">
          <a:xfrm rot="5400000">
            <a:off x="9099857" y="5321656"/>
            <a:ext cx="26828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7" name="直線矢印コネクタ 26"/>
          <p:cNvCxnSpPr/>
          <p:nvPr/>
        </p:nvCxnSpPr>
        <p:spPr bwMode="auto">
          <a:xfrm rot="10800000">
            <a:off x="2904453" y="4698009"/>
            <a:ext cx="2703512"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8" name="直線矢印コネクタ 27"/>
          <p:cNvCxnSpPr>
            <a:cxnSpLocks/>
          </p:cNvCxnSpPr>
          <p:nvPr/>
        </p:nvCxnSpPr>
        <p:spPr bwMode="auto">
          <a:xfrm>
            <a:off x="5761953" y="4695483"/>
            <a:ext cx="4346407"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0" name="テキスト ボックス 29"/>
          <p:cNvSpPr txBox="1"/>
          <p:nvPr/>
        </p:nvSpPr>
        <p:spPr>
          <a:xfrm>
            <a:off x="787704" y="278994"/>
            <a:ext cx="10637849" cy="707886"/>
          </a:xfrm>
          <a:prstGeom prst="rect">
            <a:avLst/>
          </a:prstGeom>
          <a:noFill/>
        </p:spPr>
        <p:txBody>
          <a:bodyPr wrap="none">
            <a:spAutoFit/>
          </a:bodyPr>
          <a:lstStyle/>
          <a:p>
            <a:pPr algn="ctr">
              <a:defRPr/>
            </a:pPr>
            <a:r>
              <a:rPr lang="ja-JP" altLang="en-US" sz="4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生物戦</a:t>
            </a:r>
            <a:r>
              <a:rPr lang="ja-JP" altLang="ja-JP" sz="4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における</a:t>
            </a:r>
            <a:r>
              <a:rPr lang="ja-JP" altLang="en-US" sz="4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バイオテクノロジー</a:t>
            </a:r>
            <a:r>
              <a:rPr lang="ja-JP" altLang="ja-JP" sz="4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のインパクト</a:t>
            </a:r>
            <a:endParaRPr lang="en-US" altLang="ja-JP" sz="4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endParaRPr>
          </a:p>
        </p:txBody>
      </p:sp>
      <p:sp>
        <p:nvSpPr>
          <p:cNvPr id="5" name="Rectangle 6"/>
          <p:cNvSpPr>
            <a:spLocks noChangeArrowheads="1"/>
          </p:cNvSpPr>
          <p:nvPr/>
        </p:nvSpPr>
        <p:spPr bwMode="auto">
          <a:xfrm>
            <a:off x="5456613" y="3278976"/>
            <a:ext cx="4320061" cy="461665"/>
          </a:xfrm>
          <a:prstGeom prst="rect">
            <a:avLst/>
          </a:prstGeom>
          <a:noFill/>
          <a:ln w="9525">
            <a:noFill/>
            <a:miter lim="800000"/>
            <a:headEnd/>
            <a:tailEnd/>
          </a:ln>
        </p:spPr>
        <p:txBody>
          <a:bodyPr wrap="square">
            <a:spAutoFit/>
          </a:bodyPr>
          <a:lstStyle/>
          <a:p>
            <a:pPr algn="ctr">
              <a:defRPr/>
            </a:pPr>
            <a:r>
              <a:rPr lang="ja-JP" altLang="en-US" sz="2400" b="1" dirty="0">
                <a:solidFill>
                  <a:srgbClr val="FFFF00"/>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50" charset="-128"/>
                <a:cs typeface="Arial" panose="020B0604020202020204" pitchFamily="34" charset="0"/>
              </a:rPr>
              <a:t>遺伝子改変生物剤・生化学剤</a:t>
            </a:r>
            <a:endParaRPr lang="en-US" altLang="ja-JP" sz="2400" b="1" dirty="0">
              <a:solidFill>
                <a:srgbClr val="FFFF00"/>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50" charset="-128"/>
              <a:cs typeface="Arial" panose="020B0604020202020204" pitchFamily="34" charset="0"/>
            </a:endParaRPr>
          </a:p>
        </p:txBody>
      </p:sp>
      <p:sp>
        <p:nvSpPr>
          <p:cNvPr id="3" name="テキスト ボックス 2"/>
          <p:cNvSpPr txBox="1"/>
          <p:nvPr/>
        </p:nvSpPr>
        <p:spPr>
          <a:xfrm>
            <a:off x="4576641" y="5413404"/>
            <a:ext cx="946093" cy="400110"/>
          </a:xfrm>
          <a:prstGeom prst="rect">
            <a:avLst/>
          </a:prstGeom>
          <a:noFill/>
          <a:ln>
            <a:noFill/>
          </a:ln>
        </p:spPr>
        <p:txBody>
          <a:bodyPr wrap="none" rtlCol="0">
            <a:spAutoFit/>
          </a:bodyPr>
          <a:lstStyle/>
          <a:p>
            <a:r>
              <a:rPr lang="ja-JP" altLang="en-US" sz="2000" dirty="0">
                <a:solidFill>
                  <a:srgbClr val="00B050"/>
                </a:solidFill>
                <a:latin typeface="Arial" panose="020B0604020202020204" pitchFamily="34" charset="0"/>
                <a:ea typeface="ＭＳ Ｐゴシック" panose="020B0600070205080204" pitchFamily="50" charset="-128"/>
                <a:cs typeface="Arial" panose="020B0604020202020204" pitchFamily="34" charset="0"/>
              </a:rPr>
              <a:t>ドラフト</a:t>
            </a:r>
          </a:p>
        </p:txBody>
      </p:sp>
      <p:sp>
        <p:nvSpPr>
          <p:cNvPr id="48" name="テキスト ボックス 47"/>
          <p:cNvSpPr txBox="1"/>
          <p:nvPr/>
        </p:nvSpPr>
        <p:spPr>
          <a:xfrm>
            <a:off x="6673335" y="5404881"/>
            <a:ext cx="697627" cy="400110"/>
          </a:xfrm>
          <a:prstGeom prst="rect">
            <a:avLst/>
          </a:prstGeom>
          <a:noFill/>
        </p:spPr>
        <p:txBody>
          <a:bodyPr wrap="none" rtlCol="0">
            <a:spAutoFit/>
          </a:bodyPr>
          <a:lstStyle/>
          <a:p>
            <a:r>
              <a:rPr lang="ja-JP" altLang="en-US" sz="2000" dirty="0">
                <a:solidFill>
                  <a:srgbClr val="00B050"/>
                </a:solidFill>
                <a:latin typeface="Arial" panose="020B0604020202020204" pitchFamily="34" charset="0"/>
                <a:ea typeface="ＭＳ Ｐゴシック" panose="020B0600070205080204" pitchFamily="50" charset="-128"/>
                <a:cs typeface="Arial" panose="020B0604020202020204" pitchFamily="34" charset="0"/>
              </a:rPr>
              <a:t>完読</a:t>
            </a:r>
          </a:p>
        </p:txBody>
      </p:sp>
      <p:sp>
        <p:nvSpPr>
          <p:cNvPr id="11" name="テキスト ボックス 28">
            <a:extLst>
              <a:ext uri="{FF2B5EF4-FFF2-40B4-BE49-F238E27FC236}">
                <a16:creationId xmlns:a16="http://schemas.microsoft.com/office/drawing/2014/main" id="{B0F25D8C-607E-F6FD-6F67-889CA2C9B51D}"/>
              </a:ext>
            </a:extLst>
          </p:cNvPr>
          <p:cNvSpPr txBox="1">
            <a:spLocks noChangeArrowheads="1"/>
          </p:cNvSpPr>
          <p:nvPr/>
        </p:nvSpPr>
        <p:spPr bwMode="auto">
          <a:xfrm>
            <a:off x="369903" y="6241899"/>
            <a:ext cx="110803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pitchFamily="18" charset="0"/>
                <a:ea typeface="Osaka" charset="-128"/>
              </a:defRPr>
            </a:lvl1pPr>
            <a:lvl2pPr marL="742950" indent="-285750" eaLnBrk="0" hangingPunct="0">
              <a:spcBef>
                <a:spcPct val="20000"/>
              </a:spcBef>
              <a:buChar char="–"/>
              <a:defRPr kumimoji="1" sz="2800">
                <a:solidFill>
                  <a:schemeClr val="tx1"/>
                </a:solidFill>
                <a:latin typeface="Times" pitchFamily="18" charset="0"/>
                <a:ea typeface="Osaka" charset="-128"/>
              </a:defRPr>
            </a:lvl2pPr>
            <a:lvl3pPr marL="1143000" indent="-228600" eaLnBrk="0" hangingPunct="0">
              <a:spcBef>
                <a:spcPct val="20000"/>
              </a:spcBef>
              <a:buChar char="•"/>
              <a:defRPr kumimoji="1" sz="2400">
                <a:solidFill>
                  <a:schemeClr val="tx1"/>
                </a:solidFill>
                <a:latin typeface="Times" pitchFamily="18" charset="0"/>
                <a:ea typeface="Osaka" charset="-128"/>
              </a:defRPr>
            </a:lvl3pPr>
            <a:lvl4pPr marL="1600200" indent="-228600" eaLnBrk="0" hangingPunct="0">
              <a:spcBef>
                <a:spcPct val="20000"/>
              </a:spcBef>
              <a:buChar char="–"/>
              <a:defRPr kumimoji="1" sz="2000">
                <a:solidFill>
                  <a:schemeClr val="tx1"/>
                </a:solidFill>
                <a:latin typeface="Times" pitchFamily="18" charset="0"/>
                <a:ea typeface="Osaka" charset="-128"/>
              </a:defRPr>
            </a:lvl4pPr>
            <a:lvl5pPr marL="2057400" indent="-228600" eaLnBrk="0" hangingPunct="0">
              <a:spcBef>
                <a:spcPct val="20000"/>
              </a:spcBef>
              <a:buChar char="»"/>
              <a:defRPr kumimoji="1" sz="2000">
                <a:solidFill>
                  <a:schemeClr val="tx1"/>
                </a:solidFill>
                <a:latin typeface="Times" pitchFamily="18" charset="0"/>
                <a:ea typeface="Osaka" charset="-128"/>
              </a:defRPr>
            </a:lvl5pPr>
            <a:lvl6pPr marL="2514600" indent="-228600" eaLnBrk="0" fontAlgn="base" hangingPunct="0">
              <a:spcBef>
                <a:spcPct val="20000"/>
              </a:spcBef>
              <a:spcAft>
                <a:spcPct val="0"/>
              </a:spcAft>
              <a:buChar char="»"/>
              <a:defRPr kumimoji="1" sz="2000">
                <a:solidFill>
                  <a:schemeClr val="tx1"/>
                </a:solidFill>
                <a:latin typeface="Times" pitchFamily="18" charset="0"/>
                <a:ea typeface="Osaka" charset="-128"/>
              </a:defRPr>
            </a:lvl6pPr>
            <a:lvl7pPr marL="2971800" indent="-228600" eaLnBrk="0" fontAlgn="base" hangingPunct="0">
              <a:spcBef>
                <a:spcPct val="20000"/>
              </a:spcBef>
              <a:spcAft>
                <a:spcPct val="0"/>
              </a:spcAft>
              <a:buChar char="»"/>
              <a:defRPr kumimoji="1" sz="2000">
                <a:solidFill>
                  <a:schemeClr val="tx1"/>
                </a:solidFill>
                <a:latin typeface="Times" pitchFamily="18" charset="0"/>
                <a:ea typeface="Osaka" charset="-128"/>
              </a:defRPr>
            </a:lvl7pPr>
            <a:lvl8pPr marL="3429000" indent="-228600" eaLnBrk="0" fontAlgn="base" hangingPunct="0">
              <a:spcBef>
                <a:spcPct val="20000"/>
              </a:spcBef>
              <a:spcAft>
                <a:spcPct val="0"/>
              </a:spcAft>
              <a:buChar char="»"/>
              <a:defRPr kumimoji="1" sz="2000">
                <a:solidFill>
                  <a:schemeClr val="tx1"/>
                </a:solidFill>
                <a:latin typeface="Times" pitchFamily="18" charset="0"/>
                <a:ea typeface="Osaka" charset="-128"/>
              </a:defRPr>
            </a:lvl8pPr>
            <a:lvl9pPr marL="3886200" indent="-228600" eaLnBrk="0" fontAlgn="base" hangingPunct="0">
              <a:spcBef>
                <a:spcPct val="20000"/>
              </a:spcBef>
              <a:spcAft>
                <a:spcPct val="0"/>
              </a:spcAft>
              <a:buChar char="»"/>
              <a:defRPr kumimoji="1" sz="2000">
                <a:solidFill>
                  <a:schemeClr val="tx1"/>
                </a:solidFill>
                <a:latin typeface="Times" pitchFamily="18" charset="0"/>
                <a:ea typeface="Osaka" charset="-128"/>
              </a:defRPr>
            </a:lvl9pPr>
          </a:lstStyle>
          <a:p>
            <a:pPr eaLnBrk="1" hangingPunct="1">
              <a:spcBef>
                <a:spcPct val="0"/>
              </a:spcBef>
              <a:buFontTx/>
              <a:buNone/>
            </a:pPr>
            <a:r>
              <a:rPr lang="en-GB" altLang="ja-JP" sz="1400" dirty="0">
                <a:latin typeface="Arial" panose="020B0604020202020204" pitchFamily="34" charset="0"/>
                <a:ea typeface="ＭＳ Ｐゴシック" panose="020B0600070205080204" pitchFamily="50" charset="-128"/>
                <a:cs typeface="Arial" panose="020B0604020202020204" pitchFamily="34" charset="0"/>
              </a:rPr>
              <a:t>Petro, J. B., </a:t>
            </a:r>
            <a:r>
              <a:rPr lang="en-GB" altLang="ja-JP" sz="1400" dirty="0" err="1">
                <a:latin typeface="Arial" panose="020B0604020202020204" pitchFamily="34" charset="0"/>
                <a:ea typeface="ＭＳ Ｐゴシック" panose="020B0600070205080204" pitchFamily="50" charset="-128"/>
                <a:cs typeface="Arial" panose="020B0604020202020204" pitchFamily="34" charset="0"/>
              </a:rPr>
              <a:t>Plasse</a:t>
            </a:r>
            <a:r>
              <a:rPr lang="en-GB" altLang="ja-JP" sz="1400" dirty="0">
                <a:latin typeface="Arial" panose="020B0604020202020204" pitchFamily="34" charset="0"/>
                <a:ea typeface="ＭＳ Ｐゴシック" panose="020B0600070205080204" pitchFamily="50" charset="-128"/>
                <a:cs typeface="Arial" panose="020B0604020202020204" pitchFamily="34" charset="0"/>
              </a:rPr>
              <a:t>, T. R., and McNulty, J. A.: Biotechnology: Impact on Biological Warfare and Biodefense. </a:t>
            </a:r>
            <a:r>
              <a:rPr lang="en-GB" altLang="ja-JP" sz="1400" i="1" dirty="0" err="1">
                <a:latin typeface="Arial" panose="020B0604020202020204" pitchFamily="34" charset="0"/>
                <a:ea typeface="ＭＳ Ｐゴシック" panose="020B0600070205080204" pitchFamily="50" charset="-128"/>
                <a:cs typeface="Arial" panose="020B0604020202020204" pitchFamily="34" charset="0"/>
              </a:rPr>
              <a:t>BioSecurity</a:t>
            </a:r>
            <a:r>
              <a:rPr lang="en-GB" altLang="ja-JP" sz="1400" i="1" dirty="0">
                <a:latin typeface="Arial" panose="020B0604020202020204" pitchFamily="34" charset="0"/>
                <a:ea typeface="ＭＳ Ｐゴシック" panose="020B0600070205080204" pitchFamily="50" charset="-128"/>
                <a:cs typeface="Arial" panose="020B0604020202020204" pitchFamily="34" charset="0"/>
              </a:rPr>
              <a:t> and Bioterrorism: Biodefense Strategy, Practice, and Science </a:t>
            </a:r>
            <a:r>
              <a:rPr lang="en-GB" altLang="ja-JP" sz="1400" dirty="0">
                <a:latin typeface="Arial" panose="020B0604020202020204" pitchFamily="34" charset="0"/>
                <a:ea typeface="ＭＳ Ｐゴシック" panose="020B0600070205080204" pitchFamily="50" charset="-128"/>
                <a:cs typeface="Arial" panose="020B0604020202020204" pitchFamily="34" charset="0"/>
              </a:rPr>
              <a:t>1(3): 161-168, 2003. </a:t>
            </a:r>
            <a:r>
              <a:rPr lang="en-GB" altLang="ja-JP" sz="1400" dirty="0">
                <a:latin typeface="Arial" panose="020B0604020202020204" pitchFamily="34" charset="0"/>
                <a:ea typeface="ＭＳ Ｐゴシック" panose="020B0600070205080204" pitchFamily="50" charset="-128"/>
                <a:cs typeface="Arial" panose="020B0604020202020204" pitchFamily="34" charset="0"/>
                <a:hlinkClick r:id="rId3"/>
              </a:rPr>
              <a:t>http://www.liebertonline.com/doi/abs/10.1089/153871303769201815</a:t>
            </a:r>
            <a:endParaRPr lang="ja-JP" altLang="ja-JP" sz="1400" dirty="0">
              <a:latin typeface="Arial" panose="020B0604020202020204" pitchFamily="34" charset="0"/>
              <a:ea typeface="ＭＳ Ｐゴシック" panose="020B0600070205080204" pitchFamily="50" charset="-128"/>
              <a:cs typeface="Arial" panose="020B0604020202020204" pitchFamily="34" charset="0"/>
            </a:endParaRPr>
          </a:p>
        </p:txBody>
      </p:sp>
      <p:sp>
        <p:nvSpPr>
          <p:cNvPr id="6" name="Rectangle 7"/>
          <p:cNvSpPr>
            <a:spLocks noChangeArrowheads="1"/>
          </p:cNvSpPr>
          <p:nvPr/>
        </p:nvSpPr>
        <p:spPr bwMode="auto">
          <a:xfrm>
            <a:off x="5984821" y="4036779"/>
            <a:ext cx="2074657" cy="461665"/>
          </a:xfrm>
          <a:prstGeom prst="rect">
            <a:avLst/>
          </a:prstGeom>
          <a:noFill/>
          <a:ln w="9525">
            <a:noFill/>
            <a:miter lim="800000"/>
            <a:headEnd/>
            <a:tailEnd/>
          </a:ln>
        </p:spPr>
        <p:txBody>
          <a:bodyPr wrap="square">
            <a:spAutoFit/>
          </a:bodyPr>
          <a:lstStyle/>
          <a:p>
            <a:pPr>
              <a:defRPr/>
            </a:pPr>
            <a:r>
              <a:rPr lang="ja-JP" altLang="en-US" sz="2400" b="1" dirty="0">
                <a:solidFill>
                  <a:schemeClr val="accent2">
                    <a:lumMod val="40000"/>
                    <a:lumOff val="60000"/>
                  </a:schemeClr>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50" charset="-128"/>
                <a:cs typeface="Arial" panose="020B0604020202020204" pitchFamily="34" charset="0"/>
              </a:rPr>
              <a:t>伝統的生物剤</a:t>
            </a:r>
            <a:endParaRPr lang="ja-JP" altLang="en-GB" sz="2400" b="1" dirty="0">
              <a:solidFill>
                <a:schemeClr val="accent2">
                  <a:lumMod val="40000"/>
                  <a:lumOff val="60000"/>
                </a:schemeClr>
              </a:solidFill>
              <a:effectLst>
                <a:outerShdw blurRad="38100" dist="38100" dir="2700000" algn="tl">
                  <a:srgbClr val="000000">
                    <a:alpha val="43137"/>
                  </a:srgbClr>
                </a:outerShdw>
              </a:effectLst>
              <a:latin typeface="Arial" panose="020B0604020202020204" pitchFamily="34" charset="0"/>
              <a:ea typeface="ＭＳ Ｐゴシック" panose="020B0600070205080204" pitchFamily="50" charset="-128"/>
              <a:cs typeface="Arial" panose="020B0604020202020204" pitchFamily="34" charset="0"/>
            </a:endParaRPr>
          </a:p>
        </p:txBody>
      </p:sp>
      <p:sp>
        <p:nvSpPr>
          <p:cNvPr id="12" name="スライド番号プレースホルダー 1">
            <a:extLst>
              <a:ext uri="{FF2B5EF4-FFF2-40B4-BE49-F238E27FC236}">
                <a16:creationId xmlns:a16="http://schemas.microsoft.com/office/drawing/2014/main" id="{3E6152A4-28B9-6EB6-BA6C-523CC12D3BA9}"/>
              </a:ext>
            </a:extLst>
          </p:cNvPr>
          <p:cNvSpPr txBox="1">
            <a:spLocks/>
          </p:cNvSpPr>
          <p:nvPr/>
        </p:nvSpPr>
        <p:spPr>
          <a:xfrm>
            <a:off x="10014663" y="6355918"/>
            <a:ext cx="2063750" cy="457200"/>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A1FAC9C0-085C-4BB2-8CDC-980698F296F6}" type="slidenum">
              <a:rPr lang="en-US" altLang="ja-JP" sz="1800" b="1" smtClean="0">
                <a:solidFill>
                  <a:schemeClr val="bg1">
                    <a:lumMod val="50000"/>
                  </a:schemeClr>
                </a:solidFill>
                <a:latin typeface="Arial" panose="020B0604020202020204" pitchFamily="34" charset="0"/>
                <a:cs typeface="Arial" panose="020B0604020202020204" pitchFamily="34" charset="0"/>
              </a:rPr>
              <a:pPr>
                <a:defRPr/>
              </a:pPr>
              <a:t>5</a:t>
            </a:fld>
            <a:endParaRPr lang="en-US" altLang="ja-JP" sz="1800" b="1" dirty="0">
              <a:solidFill>
                <a:schemeClr val="bg1">
                  <a:lumMod val="50000"/>
                </a:schemeClr>
              </a:solidFill>
              <a:latin typeface="Arial" panose="020B0604020202020204" pitchFamily="34" charset="0"/>
              <a:cs typeface="Arial" panose="020B0604020202020204" pitchFamily="34" charset="0"/>
            </a:endParaRPr>
          </a:p>
        </p:txBody>
      </p:sp>
      <p:grpSp>
        <p:nvGrpSpPr>
          <p:cNvPr id="29" name="グループ化 28">
            <a:extLst>
              <a:ext uri="{FF2B5EF4-FFF2-40B4-BE49-F238E27FC236}">
                <a16:creationId xmlns:a16="http://schemas.microsoft.com/office/drawing/2014/main" id="{E9946156-4F69-D03D-F28A-A0F466108CF1}"/>
              </a:ext>
            </a:extLst>
          </p:cNvPr>
          <p:cNvGrpSpPr/>
          <p:nvPr/>
        </p:nvGrpSpPr>
        <p:grpSpPr>
          <a:xfrm>
            <a:off x="5758776" y="1254845"/>
            <a:ext cx="4247857" cy="1725573"/>
            <a:chOff x="5758776" y="1254845"/>
            <a:chExt cx="4247857" cy="1725573"/>
          </a:xfrm>
        </p:grpSpPr>
        <p:sp>
          <p:nvSpPr>
            <p:cNvPr id="23" name="直角三角形 22"/>
            <p:cNvSpPr/>
            <p:nvPr/>
          </p:nvSpPr>
          <p:spPr bwMode="auto">
            <a:xfrm flipH="1">
              <a:off x="5758776" y="1254845"/>
              <a:ext cx="3413073" cy="1725573"/>
            </a:xfrm>
            <a:prstGeom prst="rtTriangl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latin typeface="Arial" panose="020B0604020202020204" pitchFamily="34" charset="0"/>
                <a:ea typeface="ＭＳ Ｐゴシック" panose="020B0600070205080204" pitchFamily="50" charset="-128"/>
                <a:cs typeface="Arial" panose="020B0604020202020204" pitchFamily="34" charset="0"/>
              </a:endParaRPr>
            </a:p>
          </p:txBody>
        </p:sp>
        <p:sp>
          <p:nvSpPr>
            <p:cNvPr id="10" name="正方形/長方形 9">
              <a:extLst>
                <a:ext uri="{FF2B5EF4-FFF2-40B4-BE49-F238E27FC236}">
                  <a16:creationId xmlns:a16="http://schemas.microsoft.com/office/drawing/2014/main" id="{8E7CDCC0-8CFC-DF89-1129-44752F59AFDF}"/>
                </a:ext>
              </a:extLst>
            </p:cNvPr>
            <p:cNvSpPr/>
            <p:nvPr/>
          </p:nvSpPr>
          <p:spPr>
            <a:xfrm>
              <a:off x="9171848" y="1261893"/>
              <a:ext cx="834785" cy="1716437"/>
            </a:xfrm>
            <a:prstGeom prst="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6" name="Rectangle 5"/>
          <p:cNvSpPr>
            <a:spLocks noChangeArrowheads="1"/>
          </p:cNvSpPr>
          <p:nvPr/>
        </p:nvSpPr>
        <p:spPr bwMode="auto">
          <a:xfrm>
            <a:off x="7718056" y="2210100"/>
            <a:ext cx="2104361" cy="461665"/>
          </a:xfrm>
          <a:prstGeom prst="rect">
            <a:avLst/>
          </a:prstGeom>
          <a:noFill/>
          <a:ln w="9525">
            <a:noFill/>
            <a:miter lim="800000"/>
            <a:headEnd/>
            <a:tailEnd/>
          </a:ln>
        </p:spPr>
        <p:txBody>
          <a:bodyPr wrap="square">
            <a:spAutoFit/>
          </a:bodyPr>
          <a:lstStyle/>
          <a:p>
            <a:pPr algn="ctr">
              <a:defRPr/>
            </a:pPr>
            <a:r>
              <a:rPr lang="ja-JP" altLang="en-US" sz="2400" b="1" dirty="0">
                <a:solidFill>
                  <a:srgbClr val="FF0000"/>
                </a:solidFill>
                <a:latin typeface="Arial" panose="020B0604020202020204" pitchFamily="34" charset="0"/>
                <a:ea typeface="ＭＳ Ｐゴシック" panose="020B0600070205080204" pitchFamily="50" charset="-128"/>
                <a:cs typeface="Arial" panose="020B0604020202020204" pitchFamily="34" charset="0"/>
              </a:rPr>
              <a:t>先進的生物剤</a:t>
            </a:r>
            <a:endParaRPr lang="en-US" altLang="ja-JP" sz="2400" b="1" dirty="0">
              <a:solidFill>
                <a:srgbClr val="FF0000"/>
              </a:solidFill>
              <a:latin typeface="Arial" panose="020B0604020202020204" pitchFamily="34" charset="0"/>
              <a:ea typeface="ＭＳ Ｐゴシック" panose="020B0600070205080204" pitchFamily="50" charset="-128"/>
              <a:cs typeface="Arial" panose="020B0604020202020204" pitchFamily="34" charset="0"/>
            </a:endParaRPr>
          </a:p>
        </p:txBody>
      </p:sp>
      <p:grpSp>
        <p:nvGrpSpPr>
          <p:cNvPr id="32" name="グループ化 31">
            <a:extLst>
              <a:ext uri="{FF2B5EF4-FFF2-40B4-BE49-F238E27FC236}">
                <a16:creationId xmlns:a16="http://schemas.microsoft.com/office/drawing/2014/main" id="{BFFEBADE-A03A-274B-0057-F3E763CD859D}"/>
              </a:ext>
            </a:extLst>
          </p:cNvPr>
          <p:cNvGrpSpPr/>
          <p:nvPr/>
        </p:nvGrpSpPr>
        <p:grpSpPr>
          <a:xfrm>
            <a:off x="1088961" y="3852072"/>
            <a:ext cx="10812693" cy="1028437"/>
            <a:chOff x="1088961" y="3852072"/>
            <a:chExt cx="10812693" cy="1028437"/>
          </a:xfrm>
        </p:grpSpPr>
        <p:sp>
          <p:nvSpPr>
            <p:cNvPr id="58" name="テキスト ボックス 57">
              <a:extLst>
                <a:ext uri="{FF2B5EF4-FFF2-40B4-BE49-F238E27FC236}">
                  <a16:creationId xmlns:a16="http://schemas.microsoft.com/office/drawing/2014/main" id="{37E2578C-A634-E3E8-4B9B-85C28C711D92}"/>
                </a:ext>
              </a:extLst>
            </p:cNvPr>
            <p:cNvSpPr txBox="1"/>
            <p:nvPr/>
          </p:nvSpPr>
          <p:spPr>
            <a:xfrm>
              <a:off x="10178105" y="4172623"/>
              <a:ext cx="1723549" cy="707886"/>
            </a:xfrm>
            <a:prstGeom prst="rect">
              <a:avLst/>
            </a:prstGeom>
            <a:noFill/>
          </p:spPr>
          <p:txBody>
            <a:bodyPr wrap="none" rtlCol="0">
              <a:spAutoFit/>
            </a:bodyPr>
            <a:lstStyle/>
            <a:p>
              <a:r>
                <a:rPr lang="ja-JP" altLang="en-US" sz="2000" dirty="0">
                  <a:solidFill>
                    <a:schemeClr val="accent5"/>
                  </a:solidFill>
                  <a:latin typeface="BIZ UDPゴシック" panose="020B0400000000000000" pitchFamily="50" charset="-128"/>
                  <a:ea typeface="BIZ UDPゴシック" panose="020B0400000000000000" pitchFamily="50" charset="-128"/>
                  <a:cs typeface="Arial" panose="020B0604020202020204" pitchFamily="34" charset="0"/>
                </a:rPr>
                <a:t>大量破壊兵器</a:t>
              </a:r>
              <a:endParaRPr lang="en-US" altLang="ja-JP" sz="2000" dirty="0">
                <a:solidFill>
                  <a:schemeClr val="accent5"/>
                </a:solidFill>
                <a:latin typeface="BIZ UDPゴシック" panose="020B0400000000000000" pitchFamily="50" charset="-128"/>
                <a:ea typeface="BIZ UDPゴシック" panose="020B0400000000000000" pitchFamily="50" charset="-128"/>
                <a:cs typeface="Arial" panose="020B0604020202020204" pitchFamily="34" charset="0"/>
              </a:endParaRPr>
            </a:p>
            <a:p>
              <a:r>
                <a:rPr lang="ja-JP" altLang="en-US" sz="2000" dirty="0">
                  <a:solidFill>
                    <a:schemeClr val="accent5"/>
                  </a:solidFill>
                  <a:latin typeface="BIZ UDPゴシック" panose="020B0400000000000000" pitchFamily="50" charset="-128"/>
                  <a:ea typeface="BIZ UDPゴシック" panose="020B0400000000000000" pitchFamily="50" charset="-128"/>
                  <a:cs typeface="Arial" panose="020B0604020202020204" pitchFamily="34" charset="0"/>
                </a:rPr>
                <a:t>（</a:t>
              </a:r>
              <a:r>
                <a:rPr lang="en-US" altLang="ja-JP" sz="2000" dirty="0">
                  <a:solidFill>
                    <a:schemeClr val="accent5"/>
                  </a:solidFill>
                  <a:latin typeface="Arial" panose="020B0604020202020204" pitchFamily="34" charset="0"/>
                  <a:ea typeface="BIZ UDPゴシック" panose="020B0400000000000000" pitchFamily="50" charset="-128"/>
                  <a:cs typeface="Arial" panose="020B0604020202020204" pitchFamily="34" charset="0"/>
                </a:rPr>
                <a:t>WMD</a:t>
              </a:r>
              <a:r>
                <a:rPr lang="ja-JP" altLang="en-US" sz="2000" dirty="0">
                  <a:solidFill>
                    <a:schemeClr val="accent5"/>
                  </a:solidFill>
                  <a:latin typeface="BIZ UDPゴシック" panose="020B0400000000000000" pitchFamily="50" charset="-128"/>
                  <a:ea typeface="BIZ UDPゴシック" panose="020B0400000000000000" pitchFamily="50" charset="-128"/>
                  <a:cs typeface="Arial" panose="020B0604020202020204" pitchFamily="34" charset="0"/>
                </a:rPr>
                <a:t>）</a:t>
              </a:r>
              <a:endParaRPr lang="en-US" altLang="ja-JP" sz="2000" dirty="0">
                <a:solidFill>
                  <a:schemeClr val="accent5"/>
                </a:solidFill>
                <a:latin typeface="BIZ UDPゴシック" panose="020B0400000000000000" pitchFamily="50" charset="-128"/>
                <a:ea typeface="BIZ UDPゴシック" panose="020B0400000000000000" pitchFamily="50" charset="-128"/>
                <a:cs typeface="Arial" panose="020B0604020202020204" pitchFamily="34" charset="0"/>
              </a:endParaRPr>
            </a:p>
          </p:txBody>
        </p:sp>
        <p:sp>
          <p:nvSpPr>
            <p:cNvPr id="41" name="テキスト ボックス 40">
              <a:extLst>
                <a:ext uri="{FF2B5EF4-FFF2-40B4-BE49-F238E27FC236}">
                  <a16:creationId xmlns:a16="http://schemas.microsoft.com/office/drawing/2014/main" id="{DBFF3BE4-ED43-6498-C723-378D14EEB7B9}"/>
                </a:ext>
              </a:extLst>
            </p:cNvPr>
            <p:cNvSpPr txBox="1"/>
            <p:nvPr/>
          </p:nvSpPr>
          <p:spPr>
            <a:xfrm>
              <a:off x="1088961" y="3852072"/>
              <a:ext cx="2023519" cy="769441"/>
            </a:xfrm>
            <a:prstGeom prst="rect">
              <a:avLst/>
            </a:prstGeom>
            <a:noFill/>
          </p:spPr>
          <p:txBody>
            <a:bodyPr wrap="square" rtlCol="0">
              <a:spAutoFit/>
            </a:bodyPr>
            <a:lstStyle/>
            <a:p>
              <a:pPr algn="r"/>
              <a:r>
                <a:rPr lang="ja-JP" altLang="en-US" sz="2200" dirty="0">
                  <a:solidFill>
                    <a:srgbClr val="FF0000"/>
                  </a:solidFill>
                  <a:latin typeface="BIZ UDPゴシック" panose="020B0400000000000000" pitchFamily="50" charset="-128"/>
                  <a:ea typeface="BIZ UDPゴシック" panose="020B0400000000000000" pitchFamily="50" charset="-128"/>
                </a:rPr>
                <a:t>生物兵器禁止条約（</a:t>
              </a:r>
              <a:r>
                <a:rPr lang="en-US" altLang="ja-JP"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1975</a:t>
              </a:r>
              <a:r>
                <a:rPr lang="ja-JP" altLang="en-US"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a:t>
              </a:r>
              <a:endParaRPr kumimoji="1" lang="en-US" altLang="ja-JP" sz="2200" dirty="0">
                <a:solidFill>
                  <a:srgbClr val="FF0000"/>
                </a:solidFill>
                <a:latin typeface="Arial" panose="020B0604020202020204" pitchFamily="34" charset="0"/>
                <a:cs typeface="Arial" panose="020B0604020202020204" pitchFamily="34" charset="0"/>
              </a:endParaRPr>
            </a:p>
          </p:txBody>
        </p:sp>
      </p:grpSp>
      <p:grpSp>
        <p:nvGrpSpPr>
          <p:cNvPr id="33" name="グループ化 32">
            <a:extLst>
              <a:ext uri="{FF2B5EF4-FFF2-40B4-BE49-F238E27FC236}">
                <a16:creationId xmlns:a16="http://schemas.microsoft.com/office/drawing/2014/main" id="{F188ED7D-2B78-7D83-FCC2-C5AF44CC417F}"/>
              </a:ext>
            </a:extLst>
          </p:cNvPr>
          <p:cNvGrpSpPr/>
          <p:nvPr/>
        </p:nvGrpSpPr>
        <p:grpSpPr>
          <a:xfrm>
            <a:off x="2353842" y="2936096"/>
            <a:ext cx="9299940" cy="1232867"/>
            <a:chOff x="2353842" y="2936096"/>
            <a:chExt cx="9299940" cy="1232867"/>
          </a:xfrm>
        </p:grpSpPr>
        <p:sp>
          <p:nvSpPr>
            <p:cNvPr id="57" name="テキスト ボックス 56">
              <a:extLst>
                <a:ext uri="{FF2B5EF4-FFF2-40B4-BE49-F238E27FC236}">
                  <a16:creationId xmlns:a16="http://schemas.microsoft.com/office/drawing/2014/main" id="{670190E9-0568-B872-DFEE-3B7F45325564}"/>
                </a:ext>
              </a:extLst>
            </p:cNvPr>
            <p:cNvSpPr txBox="1"/>
            <p:nvPr/>
          </p:nvSpPr>
          <p:spPr>
            <a:xfrm>
              <a:off x="10182635" y="3093245"/>
              <a:ext cx="1471147" cy="707886"/>
            </a:xfrm>
            <a:prstGeom prst="rect">
              <a:avLst/>
            </a:prstGeom>
            <a:noFill/>
          </p:spPr>
          <p:txBody>
            <a:bodyPr wrap="square" rtlCol="0">
              <a:spAutoFit/>
            </a:bodyPr>
            <a:lstStyle/>
            <a:p>
              <a:r>
                <a:rPr lang="ja-JP" altLang="en-US" sz="2000" dirty="0">
                  <a:solidFill>
                    <a:schemeClr val="accent5"/>
                  </a:solidFill>
                  <a:latin typeface="BIZ UDPゴシック" panose="020B0400000000000000" pitchFamily="50" charset="-128"/>
                  <a:ea typeface="BIZ UDPゴシック" panose="020B0400000000000000" pitchFamily="50" charset="-128"/>
                  <a:cs typeface="Arial" panose="020B0604020202020204" pitchFamily="34" charset="0"/>
                </a:rPr>
                <a:t>生物工学</a:t>
              </a:r>
              <a:endParaRPr lang="en-US" altLang="ja-JP" sz="2000" dirty="0">
                <a:solidFill>
                  <a:schemeClr val="accent5"/>
                </a:solidFill>
                <a:latin typeface="BIZ UDPゴシック" panose="020B0400000000000000" pitchFamily="50" charset="-128"/>
                <a:ea typeface="BIZ UDPゴシック" panose="020B0400000000000000" pitchFamily="50" charset="-128"/>
                <a:cs typeface="Arial" panose="020B0604020202020204" pitchFamily="34" charset="0"/>
              </a:endParaRPr>
            </a:p>
            <a:p>
              <a:r>
                <a:rPr lang="ja-JP" altLang="en-US" sz="2000" dirty="0">
                  <a:solidFill>
                    <a:schemeClr val="accent5"/>
                  </a:solidFill>
                  <a:latin typeface="BIZ UDPゴシック" panose="020B0400000000000000" pitchFamily="50" charset="-128"/>
                  <a:ea typeface="BIZ UDPゴシック" panose="020B0400000000000000" pitchFamily="50" charset="-128"/>
                  <a:cs typeface="Arial" panose="020B0604020202020204" pitchFamily="34" charset="0"/>
                </a:rPr>
                <a:t>（</a:t>
              </a:r>
              <a:r>
                <a:rPr lang="en-US" altLang="ja-JP" sz="2000" dirty="0" err="1">
                  <a:solidFill>
                    <a:schemeClr val="accent5"/>
                  </a:solidFill>
                  <a:latin typeface="Arial" panose="020B0604020202020204" pitchFamily="34" charset="0"/>
                  <a:ea typeface="BIZ UDPゴシック" panose="020B0400000000000000" pitchFamily="50" charset="-128"/>
                  <a:cs typeface="Arial" panose="020B0604020202020204" pitchFamily="34" charset="0"/>
                </a:rPr>
                <a:t>BioTech</a:t>
              </a:r>
              <a:r>
                <a:rPr lang="ja-JP" altLang="en-US" sz="2000" dirty="0">
                  <a:solidFill>
                    <a:schemeClr val="accent5"/>
                  </a:solidFill>
                  <a:latin typeface="BIZ UDPゴシック" panose="020B0400000000000000" pitchFamily="50" charset="-128"/>
                  <a:ea typeface="BIZ UDPゴシック" panose="020B0400000000000000" pitchFamily="50" charset="-128"/>
                  <a:cs typeface="Arial" panose="020B0604020202020204" pitchFamily="34" charset="0"/>
                </a:rPr>
                <a:t>）</a:t>
              </a:r>
              <a:endParaRPr lang="en-US" altLang="ja-JP" sz="2000" dirty="0">
                <a:solidFill>
                  <a:schemeClr val="accent5"/>
                </a:solidFill>
                <a:latin typeface="BIZ UDPゴシック" panose="020B0400000000000000" pitchFamily="50" charset="-128"/>
                <a:ea typeface="BIZ UDPゴシック" panose="020B0400000000000000" pitchFamily="50" charset="-128"/>
                <a:cs typeface="Arial" panose="020B0604020202020204" pitchFamily="34" charset="0"/>
              </a:endParaRPr>
            </a:p>
          </p:txBody>
        </p:sp>
        <p:cxnSp>
          <p:nvCxnSpPr>
            <p:cNvPr id="47104" name="直線矢印コネクタ 47103">
              <a:extLst>
                <a:ext uri="{FF2B5EF4-FFF2-40B4-BE49-F238E27FC236}">
                  <a16:creationId xmlns:a16="http://schemas.microsoft.com/office/drawing/2014/main" id="{EFCC3C60-7F2A-5EED-DBB3-B6EDC34456FF}"/>
                </a:ext>
              </a:extLst>
            </p:cNvPr>
            <p:cNvCxnSpPr>
              <a:cxnSpLocks/>
            </p:cNvCxnSpPr>
            <p:nvPr/>
          </p:nvCxnSpPr>
          <p:spPr>
            <a:xfrm flipV="1">
              <a:off x="10855690" y="3776999"/>
              <a:ext cx="0" cy="39196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0" name="テキスト ボックス 39">
              <a:extLst>
                <a:ext uri="{FF2B5EF4-FFF2-40B4-BE49-F238E27FC236}">
                  <a16:creationId xmlns:a16="http://schemas.microsoft.com/office/drawing/2014/main" id="{1B91F610-F7DD-B66D-0689-F838CE94D2B7}"/>
                </a:ext>
              </a:extLst>
            </p:cNvPr>
            <p:cNvSpPr txBox="1"/>
            <p:nvPr/>
          </p:nvSpPr>
          <p:spPr>
            <a:xfrm>
              <a:off x="2353842" y="2936096"/>
              <a:ext cx="2467624" cy="769441"/>
            </a:xfrm>
            <a:prstGeom prst="rect">
              <a:avLst/>
            </a:prstGeom>
            <a:noFill/>
          </p:spPr>
          <p:txBody>
            <a:bodyPr wrap="square" rtlCol="0">
              <a:spAutoFit/>
            </a:bodyPr>
            <a:lstStyle/>
            <a:p>
              <a:pPr algn="r"/>
              <a:r>
                <a:rPr lang="ja-JP" altLang="en-US"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フィンク</a:t>
              </a:r>
              <a:r>
                <a:rPr lang="ja-JP" altLang="en-US" sz="2200" dirty="0">
                  <a:solidFill>
                    <a:srgbClr val="FF0000"/>
                  </a:solidFill>
                  <a:latin typeface="BIZ UDPゴシック" panose="020B0400000000000000" pitchFamily="50" charset="-128"/>
                  <a:ea typeface="BIZ UDPゴシック" panose="020B0400000000000000" pitchFamily="50" charset="-128"/>
                  <a:cs typeface="Arial" panose="020B0604020202020204" pitchFamily="34" charset="0"/>
                </a:rPr>
                <a:t>レポート</a:t>
              </a:r>
              <a:endParaRPr lang="en-US" altLang="ja-JP" sz="2200" dirty="0">
                <a:solidFill>
                  <a:srgbClr val="FF0000"/>
                </a:solidFill>
                <a:latin typeface="BIZ UDPゴシック" panose="020B0400000000000000" pitchFamily="50" charset="-128"/>
                <a:ea typeface="BIZ UDPゴシック" panose="020B0400000000000000" pitchFamily="50" charset="-128"/>
                <a:cs typeface="Arial" panose="020B0604020202020204" pitchFamily="34" charset="0"/>
              </a:endParaRPr>
            </a:p>
            <a:p>
              <a:pPr algn="r"/>
              <a:r>
                <a:rPr lang="en-US" altLang="ja-JP" sz="2200" dirty="0">
                  <a:solidFill>
                    <a:srgbClr val="FF0000"/>
                  </a:solidFill>
                  <a:latin typeface="BIZ UDPゴシック" panose="020B0400000000000000" pitchFamily="50" charset="-128"/>
                  <a:ea typeface="BIZ UDPゴシック" panose="020B0400000000000000" pitchFamily="50" charset="-128"/>
                  <a:cs typeface="Arial" panose="020B0604020202020204" pitchFamily="34" charset="0"/>
                </a:rPr>
                <a:t>(</a:t>
              </a:r>
              <a:r>
                <a:rPr lang="en-US" altLang="ja-JP"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2004</a:t>
              </a:r>
              <a:r>
                <a:rPr lang="en-US" altLang="ja-JP" sz="2200" dirty="0">
                  <a:solidFill>
                    <a:srgbClr val="FF0000"/>
                  </a:solidFill>
                  <a:latin typeface="BIZ UDPゴシック" panose="020B0400000000000000" pitchFamily="50" charset="-128"/>
                  <a:ea typeface="BIZ UDPゴシック" panose="020B0400000000000000" pitchFamily="50" charset="-128"/>
                  <a:cs typeface="Arial" panose="020B0604020202020204" pitchFamily="34" charset="0"/>
                </a:rPr>
                <a:t>)</a:t>
              </a:r>
              <a:endParaRPr kumimoji="1" lang="en-US" altLang="ja-JP" sz="2200" dirty="0">
                <a:solidFill>
                  <a:srgbClr val="FF0000"/>
                </a:solidFill>
                <a:latin typeface="BIZ UDPゴシック" panose="020B0400000000000000" pitchFamily="50" charset="-128"/>
                <a:ea typeface="BIZ UDPゴシック" panose="020B0400000000000000" pitchFamily="50" charset="-128"/>
                <a:cs typeface="Arial" panose="020B0604020202020204" pitchFamily="34" charset="0"/>
              </a:endParaRPr>
            </a:p>
          </p:txBody>
        </p:sp>
        <p:cxnSp>
          <p:nvCxnSpPr>
            <p:cNvPr id="47108" name="直線矢印コネクタ 47107">
              <a:extLst>
                <a:ext uri="{FF2B5EF4-FFF2-40B4-BE49-F238E27FC236}">
                  <a16:creationId xmlns:a16="http://schemas.microsoft.com/office/drawing/2014/main" id="{FA1B8B83-513B-FDF9-0AD4-5541ED81D39E}"/>
                </a:ext>
              </a:extLst>
            </p:cNvPr>
            <p:cNvCxnSpPr>
              <a:cxnSpLocks/>
            </p:cNvCxnSpPr>
            <p:nvPr/>
          </p:nvCxnSpPr>
          <p:spPr>
            <a:xfrm flipV="1">
              <a:off x="2995102" y="3451720"/>
              <a:ext cx="592552" cy="38484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4" name="グループ化 33">
            <a:extLst>
              <a:ext uri="{FF2B5EF4-FFF2-40B4-BE49-F238E27FC236}">
                <a16:creationId xmlns:a16="http://schemas.microsoft.com/office/drawing/2014/main" id="{C87F5A35-43B4-EA23-0336-B9B00C29C911}"/>
              </a:ext>
            </a:extLst>
          </p:cNvPr>
          <p:cNvGrpSpPr/>
          <p:nvPr/>
        </p:nvGrpSpPr>
        <p:grpSpPr>
          <a:xfrm>
            <a:off x="3816198" y="1377842"/>
            <a:ext cx="7934663" cy="1715403"/>
            <a:chOff x="3816198" y="1377842"/>
            <a:chExt cx="7934663" cy="1715403"/>
          </a:xfrm>
        </p:grpSpPr>
        <p:sp>
          <p:nvSpPr>
            <p:cNvPr id="8" name="テキスト ボックス 7"/>
            <p:cNvSpPr txBox="1"/>
            <p:nvPr/>
          </p:nvSpPr>
          <p:spPr>
            <a:xfrm>
              <a:off x="10186009" y="1377842"/>
              <a:ext cx="1564852" cy="1323439"/>
            </a:xfrm>
            <a:prstGeom prst="rect">
              <a:avLst/>
            </a:prstGeom>
            <a:noFill/>
          </p:spPr>
          <p:txBody>
            <a:bodyPr wrap="none" rtlCol="0">
              <a:spAutoFit/>
            </a:bodyPr>
            <a:lstStyle/>
            <a:p>
              <a:r>
                <a:rPr lang="ja-JP" altLang="en-US" sz="2000" dirty="0">
                  <a:solidFill>
                    <a:schemeClr val="accent5"/>
                  </a:solidFill>
                  <a:latin typeface="BIZ UDPゴシック" panose="020B0400000000000000" pitchFamily="50" charset="-128"/>
                  <a:ea typeface="BIZ UDPゴシック" panose="020B0400000000000000" pitchFamily="50" charset="-128"/>
                  <a:cs typeface="Arial" panose="020B0604020202020204" pitchFamily="34" charset="0"/>
                </a:rPr>
                <a:t>合成生物学</a:t>
              </a:r>
              <a:endParaRPr lang="en-US" altLang="ja-JP" sz="2000" dirty="0">
                <a:solidFill>
                  <a:schemeClr val="accent5"/>
                </a:solidFill>
                <a:latin typeface="BIZ UDPゴシック" panose="020B0400000000000000" pitchFamily="50" charset="-128"/>
                <a:ea typeface="BIZ UDPゴシック" panose="020B0400000000000000" pitchFamily="50" charset="-128"/>
                <a:cs typeface="Arial" panose="020B0604020202020204" pitchFamily="34" charset="0"/>
              </a:endParaRPr>
            </a:p>
            <a:p>
              <a:r>
                <a:rPr lang="ja-JP" altLang="en-US" sz="2000" dirty="0">
                  <a:solidFill>
                    <a:schemeClr val="accent5"/>
                  </a:solidFill>
                  <a:latin typeface="BIZ UDPゴシック" panose="020B0400000000000000" pitchFamily="50" charset="-128"/>
                  <a:ea typeface="BIZ UDPゴシック" panose="020B0400000000000000" pitchFamily="50" charset="-128"/>
                  <a:cs typeface="Arial" panose="020B0604020202020204" pitchFamily="34" charset="0"/>
                </a:rPr>
                <a:t>逆遺伝学</a:t>
              </a:r>
              <a:endParaRPr lang="en-US" altLang="ja-JP" sz="2000" dirty="0">
                <a:solidFill>
                  <a:schemeClr val="accent5"/>
                </a:solidFill>
                <a:latin typeface="BIZ UDPゴシック" panose="020B0400000000000000" pitchFamily="50" charset="-128"/>
                <a:ea typeface="BIZ UDPゴシック" panose="020B0400000000000000" pitchFamily="50" charset="-128"/>
                <a:cs typeface="Arial" panose="020B0604020202020204" pitchFamily="34" charset="0"/>
              </a:endParaRPr>
            </a:p>
            <a:p>
              <a:r>
                <a:rPr lang="ja-JP" altLang="en-US" sz="2000" dirty="0">
                  <a:solidFill>
                    <a:schemeClr val="accent5"/>
                  </a:solidFill>
                  <a:latin typeface="BIZ UDPゴシック" panose="020B0400000000000000" pitchFamily="50" charset="-128"/>
                  <a:ea typeface="BIZ UDPゴシック" panose="020B0400000000000000" pitchFamily="50" charset="-128"/>
                  <a:cs typeface="Arial" panose="020B0604020202020204" pitchFamily="34" charset="0"/>
                </a:rPr>
                <a:t>ゲノム編集　</a:t>
              </a:r>
              <a:endParaRPr lang="en-US" altLang="ja-JP" sz="2000" dirty="0">
                <a:solidFill>
                  <a:schemeClr val="accent5"/>
                </a:solidFill>
                <a:latin typeface="BIZ UDPゴシック" panose="020B0400000000000000" pitchFamily="50" charset="-128"/>
                <a:ea typeface="BIZ UDPゴシック" panose="020B0400000000000000" pitchFamily="50" charset="-128"/>
                <a:cs typeface="Arial" panose="020B0604020202020204" pitchFamily="34" charset="0"/>
              </a:endParaRPr>
            </a:p>
            <a:p>
              <a:r>
                <a:rPr lang="en-US" altLang="ja-JP" sz="2000" dirty="0">
                  <a:solidFill>
                    <a:schemeClr val="accent5"/>
                  </a:solidFill>
                  <a:latin typeface="BIZ UDPゴシック" panose="020B0400000000000000" pitchFamily="50" charset="-128"/>
                  <a:ea typeface="BIZ UDPゴシック" panose="020B0400000000000000" pitchFamily="50" charset="-128"/>
                  <a:cs typeface="Arial" panose="020B0604020202020204" pitchFamily="34" charset="0"/>
                </a:rPr>
                <a:t>AI</a:t>
              </a:r>
              <a:r>
                <a:rPr lang="ja-JP" altLang="en-US" sz="2000" dirty="0">
                  <a:solidFill>
                    <a:schemeClr val="accent5"/>
                  </a:solidFill>
                  <a:latin typeface="BIZ UDPゴシック" panose="020B0400000000000000" pitchFamily="50" charset="-128"/>
                  <a:ea typeface="BIZ UDPゴシック" panose="020B0400000000000000" pitchFamily="50" charset="-128"/>
                  <a:cs typeface="Arial" panose="020B0604020202020204" pitchFamily="34" charset="0"/>
                </a:rPr>
                <a:t>デザイン</a:t>
              </a:r>
              <a:endParaRPr lang="en-US" altLang="ja-JP" sz="2000" dirty="0">
                <a:solidFill>
                  <a:schemeClr val="accent5"/>
                </a:solidFill>
                <a:latin typeface="BIZ UDPゴシック" panose="020B0400000000000000" pitchFamily="50" charset="-128"/>
                <a:ea typeface="BIZ UDPゴシック" panose="020B0400000000000000" pitchFamily="50" charset="-128"/>
                <a:cs typeface="Arial" panose="020B0604020202020204" pitchFamily="34" charset="0"/>
              </a:endParaRPr>
            </a:p>
          </p:txBody>
        </p:sp>
        <p:cxnSp>
          <p:nvCxnSpPr>
            <p:cNvPr id="62" name="直線矢印コネクタ 61">
              <a:extLst>
                <a:ext uri="{FF2B5EF4-FFF2-40B4-BE49-F238E27FC236}">
                  <a16:creationId xmlns:a16="http://schemas.microsoft.com/office/drawing/2014/main" id="{ACF21BE0-3713-A51A-C376-7483D56F65CC}"/>
                </a:ext>
              </a:extLst>
            </p:cNvPr>
            <p:cNvCxnSpPr>
              <a:cxnSpLocks/>
            </p:cNvCxnSpPr>
            <p:nvPr/>
          </p:nvCxnSpPr>
          <p:spPr>
            <a:xfrm flipV="1">
              <a:off x="10855690" y="2701281"/>
              <a:ext cx="0" cy="39196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7112" name="直線矢印コネクタ 47111">
              <a:extLst>
                <a:ext uri="{FF2B5EF4-FFF2-40B4-BE49-F238E27FC236}">
                  <a16:creationId xmlns:a16="http://schemas.microsoft.com/office/drawing/2014/main" id="{F4CA6D34-2F7D-FC90-8479-0B11A4D17EC3}"/>
                </a:ext>
              </a:extLst>
            </p:cNvPr>
            <p:cNvCxnSpPr>
              <a:cxnSpLocks/>
            </p:cNvCxnSpPr>
            <p:nvPr/>
          </p:nvCxnSpPr>
          <p:spPr>
            <a:xfrm flipV="1">
              <a:off x="4624583" y="2462755"/>
              <a:ext cx="512776" cy="32123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01BA5E7E-F8DE-FEA8-87D3-03740E456378}"/>
                </a:ext>
              </a:extLst>
            </p:cNvPr>
            <p:cNvSpPr txBox="1"/>
            <p:nvPr/>
          </p:nvSpPr>
          <p:spPr>
            <a:xfrm>
              <a:off x="3816198" y="1545767"/>
              <a:ext cx="3413072" cy="769441"/>
            </a:xfrm>
            <a:prstGeom prst="rect">
              <a:avLst/>
            </a:prstGeom>
            <a:noFill/>
          </p:spPr>
          <p:txBody>
            <a:bodyPr wrap="square" rtlCol="0">
              <a:spAutoFit/>
            </a:bodyPr>
            <a:lstStyle/>
            <a:p>
              <a:pPr algn="r"/>
              <a:r>
                <a:rPr lang="ja-JP" altLang="en-US" sz="2200" dirty="0">
                  <a:solidFill>
                    <a:srgbClr val="FF0000"/>
                  </a:solidFill>
                  <a:latin typeface="BIZ UDPゴシック" panose="020B0400000000000000" pitchFamily="50" charset="-128"/>
                  <a:ea typeface="BIZ UDPゴシック" panose="020B0400000000000000" pitchFamily="50" charset="-128"/>
                </a:rPr>
                <a:t>強化型パンデミック病原体研究規制（</a:t>
              </a:r>
              <a:r>
                <a:rPr lang="en-US" altLang="ja-JP"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2023</a:t>
              </a:r>
              <a:r>
                <a:rPr lang="ja-JP" altLang="en-US" sz="2200" dirty="0">
                  <a:solidFill>
                    <a:srgbClr val="FF0000"/>
                  </a:solidFill>
                  <a:latin typeface="BIZ UDPゴシック" panose="020B0400000000000000" pitchFamily="50" charset="-128"/>
                  <a:ea typeface="BIZ UDPゴシック" panose="020B0400000000000000" pitchFamily="50" charset="-128"/>
                </a:rPr>
                <a:t>）</a:t>
              </a:r>
            </a:p>
          </p:txBody>
        </p:sp>
      </p:grpSp>
    </p:spTree>
    <p:extLst>
      <p:ext uri="{BB962C8B-B14F-4D97-AF65-F5344CB8AC3E}">
        <p14:creationId xmlns:p14="http://schemas.microsoft.com/office/powerpoint/2010/main" val="901588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6621C71D-3F44-9A60-7A65-CB5AC74A6311}"/>
              </a:ext>
            </a:extLst>
          </p:cNvPr>
          <p:cNvPicPr>
            <a:picLocks noChangeAspect="1"/>
          </p:cNvPicPr>
          <p:nvPr/>
        </p:nvPicPr>
        <p:blipFill>
          <a:blip r:embed="rId3"/>
          <a:stretch>
            <a:fillRect/>
          </a:stretch>
        </p:blipFill>
        <p:spPr>
          <a:xfrm>
            <a:off x="161180" y="1506972"/>
            <a:ext cx="3444450" cy="5171368"/>
          </a:xfrm>
          <a:prstGeom prst="rect">
            <a:avLst/>
          </a:prstGeom>
        </p:spPr>
      </p:pic>
      <p:sp>
        <p:nvSpPr>
          <p:cNvPr id="4" name="正方形/長方形 3">
            <a:extLst>
              <a:ext uri="{FF2B5EF4-FFF2-40B4-BE49-F238E27FC236}">
                <a16:creationId xmlns:a16="http://schemas.microsoft.com/office/drawing/2014/main" id="{7754181F-56FD-FE66-4416-E225D43B9A10}"/>
              </a:ext>
            </a:extLst>
          </p:cNvPr>
          <p:cNvSpPr/>
          <p:nvPr/>
        </p:nvSpPr>
        <p:spPr>
          <a:xfrm>
            <a:off x="0" y="-22963"/>
            <a:ext cx="12192000" cy="1290123"/>
          </a:xfrm>
          <a:prstGeom prst="rect">
            <a:avLst/>
          </a:prstGeom>
          <a:solidFill>
            <a:schemeClr val="accent1">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latin typeface="Arial" panose="020B0604020202020204" pitchFamily="34" charset="0"/>
              <a:ea typeface="ＭＳ Ｐゴシック" panose="020B0600070205080204" pitchFamily="50" charset="-128"/>
              <a:cs typeface="Arial" panose="020B0604020202020204" pitchFamily="34" charset="0"/>
            </a:endParaRPr>
          </a:p>
        </p:txBody>
      </p:sp>
      <p:sp>
        <p:nvSpPr>
          <p:cNvPr id="5" name="テキスト ボックス 4">
            <a:extLst>
              <a:ext uri="{FF2B5EF4-FFF2-40B4-BE49-F238E27FC236}">
                <a16:creationId xmlns:a16="http://schemas.microsoft.com/office/drawing/2014/main" id="{61AA5A37-7780-7AAE-3F21-614618B38AE7}"/>
              </a:ext>
            </a:extLst>
          </p:cNvPr>
          <p:cNvSpPr txBox="1"/>
          <p:nvPr/>
        </p:nvSpPr>
        <p:spPr>
          <a:xfrm>
            <a:off x="349033" y="179660"/>
            <a:ext cx="11516064" cy="1015663"/>
          </a:xfrm>
          <a:prstGeom prst="rect">
            <a:avLst/>
          </a:prstGeom>
          <a:noFill/>
        </p:spPr>
        <p:txBody>
          <a:bodyPr wrap="square" lIns="91440" tIns="45720" rIns="91440" bIns="45720" anchor="t">
            <a:spAutoFit/>
          </a:bodyPr>
          <a:lstStyle/>
          <a:p>
            <a:pPr algn="ctr">
              <a:defRPr/>
            </a:pPr>
            <a:r>
              <a:rPr lang="ja-JP" altLang="en-US" sz="36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フィンクレポート</a:t>
            </a:r>
            <a:r>
              <a:rPr lang="ja-JP" altLang="en-US" sz="36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：「テロ時代のバイオテクノロジー研究」 </a:t>
            </a:r>
            <a:endParaRPr lang="en-US" altLang="ja-JP" sz="3600" dirty="0">
              <a:solidFill>
                <a:srgbClr val="0066CC"/>
              </a:solidFill>
              <a:latin typeface="Arial" panose="020B0604020202020204" pitchFamily="34" charset="0"/>
              <a:ea typeface="BIZ UDPゴシック" panose="020B0400000000000000" pitchFamily="50" charset="-128"/>
              <a:cs typeface="Arial" panose="020B0604020202020204" pitchFamily="34" charset="0"/>
            </a:endParaRPr>
          </a:p>
          <a:p>
            <a:pPr algn="ctr">
              <a:defRPr/>
            </a:pPr>
            <a:r>
              <a:rPr lang="en-US" altLang="ja-JP" sz="2400" dirty="0">
                <a:solidFill>
                  <a:srgbClr val="0066CC"/>
                </a:solidFill>
                <a:latin typeface="Arial"/>
                <a:ea typeface="BIZ UDPゴシック"/>
                <a:cs typeface="Arial"/>
              </a:rPr>
              <a:t>Biotechnology Research in an Age of Terrorism </a:t>
            </a:r>
            <a:r>
              <a:rPr lang="ja-JP" altLang="en-US" sz="2400" dirty="0">
                <a:solidFill>
                  <a:srgbClr val="0066CC"/>
                </a:solidFill>
                <a:latin typeface="Arial"/>
                <a:ea typeface="BIZ UDPゴシック"/>
                <a:cs typeface="Arial"/>
              </a:rPr>
              <a:t>（</a:t>
            </a:r>
            <a:r>
              <a:rPr lang="en-US" altLang="ja-JP" sz="2400" dirty="0">
                <a:solidFill>
                  <a:srgbClr val="0066CC"/>
                </a:solidFill>
                <a:latin typeface="Arial"/>
                <a:ea typeface="BIZ UDPゴシック"/>
                <a:cs typeface="Arial"/>
              </a:rPr>
              <a:t>Fink report</a:t>
            </a:r>
            <a:r>
              <a:rPr lang="ja-JP" altLang="en-US" sz="2400" dirty="0">
                <a:solidFill>
                  <a:srgbClr val="0066CC"/>
                </a:solidFill>
                <a:latin typeface="Arial"/>
                <a:ea typeface="BIZ UDPゴシック"/>
                <a:cs typeface="Arial"/>
              </a:rPr>
              <a:t>）</a:t>
            </a:r>
            <a:endParaRPr lang="en-US" altLang="ja-JP" sz="2400" dirty="0">
              <a:solidFill>
                <a:srgbClr val="0066CC"/>
              </a:solidFill>
              <a:latin typeface="Arial"/>
              <a:ea typeface="BIZ UDPゴシック"/>
              <a:cs typeface="Arial"/>
            </a:endParaRPr>
          </a:p>
        </p:txBody>
      </p:sp>
      <p:sp>
        <p:nvSpPr>
          <p:cNvPr id="6" name="テキスト ボックス 5">
            <a:extLst>
              <a:ext uri="{FF2B5EF4-FFF2-40B4-BE49-F238E27FC236}">
                <a16:creationId xmlns:a16="http://schemas.microsoft.com/office/drawing/2014/main" id="{7AE41DCD-4D09-9FAE-46B6-6E6BF4F1E877}"/>
              </a:ext>
            </a:extLst>
          </p:cNvPr>
          <p:cNvSpPr txBox="1"/>
          <p:nvPr/>
        </p:nvSpPr>
        <p:spPr>
          <a:xfrm>
            <a:off x="3865494" y="2075068"/>
            <a:ext cx="7734624" cy="461665"/>
          </a:xfrm>
          <a:prstGeom prst="rect">
            <a:avLst/>
          </a:prstGeom>
          <a:noFill/>
        </p:spPr>
        <p:txBody>
          <a:bodyPr wrap="square" rtlCol="0">
            <a:spAutoFit/>
          </a:bodyPr>
          <a:lstStyle/>
          <a:p>
            <a:r>
              <a:rPr lang="ja-JP" altLang="en-US" sz="2400" dirty="0">
                <a:solidFill>
                  <a:srgbClr val="00B050"/>
                </a:solidFill>
                <a:latin typeface="Arial" panose="020B0604020202020204" pitchFamily="34" charset="0"/>
                <a:ea typeface="BIZ UDPゴシック" panose="020B0400000000000000" pitchFamily="50" charset="-128"/>
                <a:cs typeface="Arial" panose="020B0604020202020204" pitchFamily="34" charset="0"/>
              </a:rPr>
              <a:t>➡　感染症研究におけるバイオセキュリティ基準を示した</a:t>
            </a:r>
            <a:endParaRPr kumimoji="1" lang="en-US" altLang="ja-JP" sz="2400" dirty="0">
              <a:solidFill>
                <a:srgbClr val="00B050"/>
              </a:solidFill>
              <a:latin typeface="Arial" panose="020B0604020202020204" pitchFamily="34" charset="0"/>
              <a:ea typeface="BIZ UDPゴシック" panose="020B0400000000000000" pitchFamily="50" charset="-128"/>
              <a:cs typeface="Arial" panose="020B0604020202020204" pitchFamily="34" charset="0"/>
            </a:endParaRPr>
          </a:p>
        </p:txBody>
      </p:sp>
      <p:sp>
        <p:nvSpPr>
          <p:cNvPr id="7" name="テキスト ボックス 6">
            <a:extLst>
              <a:ext uri="{FF2B5EF4-FFF2-40B4-BE49-F238E27FC236}">
                <a16:creationId xmlns:a16="http://schemas.microsoft.com/office/drawing/2014/main" id="{257DD343-5413-F577-3E91-698AA88EA938}"/>
              </a:ext>
            </a:extLst>
          </p:cNvPr>
          <p:cNvSpPr txBox="1"/>
          <p:nvPr/>
        </p:nvSpPr>
        <p:spPr>
          <a:xfrm>
            <a:off x="3788858" y="1506973"/>
            <a:ext cx="5979522" cy="523220"/>
          </a:xfrm>
          <a:prstGeom prst="rect">
            <a:avLst/>
          </a:prstGeom>
          <a:noFill/>
        </p:spPr>
        <p:txBody>
          <a:bodyPr wrap="none" rtlCol="0">
            <a:spAutoFit/>
          </a:bodyPr>
          <a:lstStyle/>
          <a:p>
            <a:r>
              <a:rPr kumimoji="1" lang="ja-JP" altLang="en-US" sz="2800" dirty="0">
                <a:solidFill>
                  <a:srgbClr val="0066CC"/>
                </a:solidFill>
                <a:latin typeface="BIZ UDPゴシック" panose="020B0400000000000000" pitchFamily="50" charset="-128"/>
                <a:ea typeface="BIZ UDPゴシック" panose="020B0400000000000000" pitchFamily="50" charset="-128"/>
              </a:rPr>
              <a:t>研究者たちの危機感の表れ</a:t>
            </a:r>
            <a:r>
              <a:rPr kumimoji="1" lang="en-US" altLang="ja-JP" sz="2800" dirty="0">
                <a:solidFill>
                  <a:srgbClr val="0066CC"/>
                </a:solidFill>
                <a:latin typeface="BIZ UDPゴシック" panose="020B0400000000000000" pitchFamily="50" charset="-128"/>
                <a:ea typeface="BIZ UDPゴシック" panose="020B0400000000000000" pitchFamily="50" charset="-128"/>
              </a:rPr>
              <a:t>(</a:t>
            </a:r>
            <a:r>
              <a:rPr kumimoji="1" lang="en-US" altLang="ja-JP" sz="28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2004</a:t>
            </a:r>
            <a:r>
              <a:rPr kumimoji="1" lang="ja-JP" altLang="en-US" sz="28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年</a:t>
            </a:r>
            <a:r>
              <a:rPr kumimoji="1" lang="en-US" altLang="ja-JP" sz="2800" dirty="0">
                <a:solidFill>
                  <a:srgbClr val="0066CC"/>
                </a:solidFill>
                <a:latin typeface="BIZ UDPゴシック" panose="020B0400000000000000" pitchFamily="50" charset="-128"/>
                <a:ea typeface="BIZ UDPゴシック" panose="020B0400000000000000" pitchFamily="50" charset="-128"/>
              </a:rPr>
              <a:t>)</a:t>
            </a:r>
          </a:p>
        </p:txBody>
      </p:sp>
      <p:grpSp>
        <p:nvGrpSpPr>
          <p:cNvPr id="10" name="グループ化 9">
            <a:extLst>
              <a:ext uri="{FF2B5EF4-FFF2-40B4-BE49-F238E27FC236}">
                <a16:creationId xmlns:a16="http://schemas.microsoft.com/office/drawing/2014/main" id="{69CE49E0-391E-D158-70D1-6AF2141F0FF1}"/>
              </a:ext>
            </a:extLst>
          </p:cNvPr>
          <p:cNvGrpSpPr/>
          <p:nvPr/>
        </p:nvGrpSpPr>
        <p:grpSpPr>
          <a:xfrm>
            <a:off x="3786985" y="2536468"/>
            <a:ext cx="8243835" cy="3877985"/>
            <a:chOff x="3893315" y="2536468"/>
            <a:chExt cx="9160806" cy="4376867"/>
          </a:xfrm>
        </p:grpSpPr>
        <p:sp>
          <p:nvSpPr>
            <p:cNvPr id="8" name="テキスト ボックス 7">
              <a:extLst>
                <a:ext uri="{FF2B5EF4-FFF2-40B4-BE49-F238E27FC236}">
                  <a16:creationId xmlns:a16="http://schemas.microsoft.com/office/drawing/2014/main" id="{AC695365-9FF3-9E42-7368-25792B3D8DC8}"/>
                </a:ext>
              </a:extLst>
            </p:cNvPr>
            <p:cNvSpPr txBox="1"/>
            <p:nvPr/>
          </p:nvSpPr>
          <p:spPr>
            <a:xfrm>
              <a:off x="3893315" y="2536468"/>
              <a:ext cx="9160806" cy="4376867"/>
            </a:xfrm>
            <a:prstGeom prst="rect">
              <a:avLst/>
            </a:prstGeom>
            <a:noFill/>
          </p:spPr>
          <p:txBody>
            <a:bodyPr wrap="square" lIns="91440" tIns="45720" rIns="91440" bIns="45720" rtlCol="0" anchor="t">
              <a:spAutoFit/>
            </a:bodyPr>
            <a:lstStyle/>
            <a:p>
              <a:pPr marL="182245" indent="-182245">
                <a:buFont typeface="Arial" panose="020B0604020202020204" pitchFamily="34" charset="0"/>
                <a:buChar char="•"/>
              </a:pPr>
              <a:r>
                <a:rPr lang="ja-JP" altLang="en-US" sz="2400" dirty="0">
                  <a:latin typeface="Arial" panose="020B0604020202020204" pitchFamily="34" charset="0"/>
                  <a:ea typeface="BIZ UDPゴシック" panose="020B0400000000000000" pitchFamily="50" charset="-128"/>
                  <a:cs typeface="Arial" panose="020B0604020202020204" pitchFamily="34" charset="0"/>
                </a:rPr>
                <a:t>問題となる</a:t>
              </a:r>
              <a:r>
                <a:rPr lang="en-US" altLang="ja-JP"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7</a:t>
              </a:r>
              <a:r>
                <a:rPr lang="ja-JP" altLang="en-US"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つの実験カテゴリー</a:t>
              </a:r>
              <a:endParaRPr lang="en-US" altLang="ja-JP" sz="2400" dirty="0">
                <a:solidFill>
                  <a:srgbClr val="FF0000"/>
                </a:solidFill>
                <a:latin typeface="Arial" panose="020B0604020202020204" pitchFamily="34" charset="0"/>
                <a:ea typeface="BIZ UDPゴシック" panose="020B0400000000000000" pitchFamily="50" charset="-128"/>
                <a:cs typeface="Arial" panose="020B0604020202020204" pitchFamily="34" charset="0"/>
              </a:endParaRPr>
            </a:p>
            <a:p>
              <a:endParaRPr kumimoji="1" lang="en-US" altLang="ja-JP" b="1" dirty="0">
                <a:solidFill>
                  <a:srgbClr val="FF0000"/>
                </a:solidFill>
                <a:latin typeface="BIZ UDPゴシック" panose="020B0400000000000000" pitchFamily="50" charset="-128"/>
                <a:ea typeface="BIZ UDPゴシック" panose="020B0400000000000000" pitchFamily="50" charset="-128"/>
              </a:endParaRPr>
            </a:p>
            <a:p>
              <a:pPr marL="180975"/>
              <a:r>
                <a:rPr lang="ja-JP" altLang="en-US" sz="2200" dirty="0">
                  <a:solidFill>
                    <a:srgbClr val="C00000"/>
                  </a:solidFill>
                  <a:latin typeface="Arial"/>
                  <a:ea typeface="BIZ UDPゴシック"/>
                  <a:cs typeface="Arial"/>
                </a:rPr>
                <a:t>（</a:t>
              </a:r>
              <a:r>
                <a:rPr lang="en-US" altLang="ja-JP" sz="2200" dirty="0">
                  <a:solidFill>
                    <a:srgbClr val="C00000"/>
                  </a:solidFill>
                  <a:latin typeface="Arial"/>
                  <a:ea typeface="BIZ UDPゴシック"/>
                  <a:cs typeface="Arial"/>
                </a:rPr>
                <a:t>1</a:t>
              </a:r>
              <a:r>
                <a:rPr lang="ja-JP" altLang="en-US" sz="2200" dirty="0">
                  <a:solidFill>
                    <a:srgbClr val="C00000"/>
                  </a:solidFill>
                  <a:latin typeface="Arial"/>
                  <a:ea typeface="BIZ UDPゴシック"/>
                  <a:cs typeface="Arial"/>
                </a:rPr>
                <a:t>）ワクチン効果の無効化、（</a:t>
              </a:r>
              <a:r>
                <a:rPr lang="en-US" altLang="ja-JP" sz="2200" dirty="0">
                  <a:solidFill>
                    <a:srgbClr val="C00000"/>
                  </a:solidFill>
                  <a:latin typeface="Arial"/>
                  <a:ea typeface="BIZ UDPゴシック"/>
                  <a:cs typeface="Arial"/>
                </a:rPr>
                <a:t>2</a:t>
              </a:r>
              <a:r>
                <a:rPr lang="ja-JP" altLang="en-US" sz="2200" dirty="0">
                  <a:solidFill>
                    <a:srgbClr val="C00000"/>
                  </a:solidFill>
                  <a:latin typeface="Arial"/>
                  <a:ea typeface="BIZ UDPゴシック"/>
                  <a:cs typeface="Arial"/>
                </a:rPr>
                <a:t>）微生物の多剤耐性化、　</a:t>
              </a:r>
              <a:endParaRPr lang="en-US" altLang="ja-JP" sz="2200" dirty="0">
                <a:solidFill>
                  <a:srgbClr val="C00000"/>
                </a:solidFill>
                <a:latin typeface="Arial" panose="020B0604020202020204" pitchFamily="34" charset="0"/>
                <a:ea typeface="BIZ UDPゴシック" panose="020B0400000000000000" pitchFamily="50" charset="-128"/>
                <a:cs typeface="Arial" panose="020B0604020202020204" pitchFamily="34" charset="0"/>
              </a:endParaRPr>
            </a:p>
            <a:p>
              <a:pPr marL="180975"/>
              <a:r>
                <a:rPr lang="ja-JP" altLang="en-US" sz="2200" dirty="0">
                  <a:solidFill>
                    <a:srgbClr val="C00000"/>
                  </a:solidFill>
                  <a:latin typeface="Arial"/>
                  <a:ea typeface="BIZ UDPゴシック"/>
                  <a:cs typeface="Arial"/>
                </a:rPr>
                <a:t>（</a:t>
              </a:r>
              <a:r>
                <a:rPr lang="en-US" altLang="ja-JP" sz="2200" dirty="0">
                  <a:solidFill>
                    <a:srgbClr val="C00000"/>
                  </a:solidFill>
                  <a:latin typeface="Arial"/>
                  <a:ea typeface="BIZ UDPゴシック"/>
                  <a:cs typeface="Arial"/>
                </a:rPr>
                <a:t>3</a:t>
              </a:r>
              <a:r>
                <a:rPr lang="ja-JP" altLang="en-US" sz="2200" dirty="0">
                  <a:solidFill>
                    <a:srgbClr val="C00000"/>
                  </a:solidFill>
                  <a:latin typeface="Arial"/>
                  <a:ea typeface="BIZ UDPゴシック"/>
                  <a:cs typeface="Arial"/>
                </a:rPr>
                <a:t>）病原性の増強、（</a:t>
              </a:r>
              <a:r>
                <a:rPr lang="en-US" altLang="ja-JP" sz="2200" dirty="0">
                  <a:solidFill>
                    <a:srgbClr val="C00000"/>
                  </a:solidFill>
                  <a:latin typeface="Arial"/>
                  <a:ea typeface="BIZ UDPゴシック"/>
                  <a:cs typeface="Arial"/>
                </a:rPr>
                <a:t>4</a:t>
              </a:r>
              <a:r>
                <a:rPr lang="ja-JP" altLang="en-US" sz="2200" dirty="0">
                  <a:solidFill>
                    <a:srgbClr val="C00000"/>
                  </a:solidFill>
                  <a:latin typeface="Arial"/>
                  <a:ea typeface="BIZ UDPゴシック"/>
                  <a:cs typeface="Arial"/>
                </a:rPr>
                <a:t>）伝播性の向上、（</a:t>
              </a:r>
              <a:r>
                <a:rPr lang="en-US" altLang="ja-JP" sz="2200" dirty="0">
                  <a:solidFill>
                    <a:srgbClr val="C00000"/>
                  </a:solidFill>
                  <a:latin typeface="Arial"/>
                  <a:ea typeface="BIZ UDPゴシック"/>
                  <a:cs typeface="Arial"/>
                </a:rPr>
                <a:t>5</a:t>
              </a:r>
              <a:r>
                <a:rPr lang="ja-JP" altLang="en-US" sz="2200" dirty="0">
                  <a:solidFill>
                    <a:srgbClr val="C00000"/>
                  </a:solidFill>
                  <a:latin typeface="Arial"/>
                  <a:ea typeface="BIZ UDPゴシック"/>
                  <a:cs typeface="Arial"/>
                </a:rPr>
                <a:t>）感染宿主域の変更、</a:t>
              </a:r>
              <a:endParaRPr lang="en-US" altLang="ja-JP" sz="2200" dirty="0">
                <a:solidFill>
                  <a:srgbClr val="C00000"/>
                </a:solidFill>
                <a:latin typeface="Arial" panose="020B0604020202020204" pitchFamily="34" charset="0"/>
                <a:ea typeface="BIZ UDPゴシック" panose="020B0400000000000000" pitchFamily="50" charset="-128"/>
                <a:cs typeface="Arial" panose="020B0604020202020204" pitchFamily="34" charset="0"/>
              </a:endParaRPr>
            </a:p>
            <a:p>
              <a:pPr marL="180975"/>
              <a:r>
                <a:rPr lang="ja-JP" altLang="en-US" sz="2200" dirty="0">
                  <a:solidFill>
                    <a:srgbClr val="C00000"/>
                  </a:solidFill>
                  <a:latin typeface="Arial"/>
                  <a:ea typeface="BIZ UDPゴシック"/>
                  <a:cs typeface="Arial"/>
                </a:rPr>
                <a:t>（</a:t>
              </a:r>
              <a:r>
                <a:rPr lang="en-US" altLang="ja-JP" sz="2200" dirty="0">
                  <a:solidFill>
                    <a:srgbClr val="C00000"/>
                  </a:solidFill>
                  <a:latin typeface="Arial"/>
                  <a:ea typeface="BIZ UDPゴシック"/>
                  <a:cs typeface="Arial"/>
                </a:rPr>
                <a:t>6</a:t>
              </a:r>
              <a:r>
                <a:rPr lang="ja-JP" altLang="en-US" sz="2200" dirty="0">
                  <a:solidFill>
                    <a:srgbClr val="C00000"/>
                  </a:solidFill>
                  <a:latin typeface="Arial"/>
                  <a:ea typeface="BIZ UDPゴシック"/>
                  <a:cs typeface="Arial"/>
                </a:rPr>
                <a:t>）感染症診断の回避、（</a:t>
              </a:r>
              <a:r>
                <a:rPr lang="en-US" altLang="ja-JP" sz="2200" dirty="0">
                  <a:solidFill>
                    <a:srgbClr val="C00000"/>
                  </a:solidFill>
                  <a:latin typeface="Arial"/>
                  <a:ea typeface="BIZ UDPゴシック"/>
                  <a:cs typeface="Arial"/>
                </a:rPr>
                <a:t>7</a:t>
              </a:r>
              <a:r>
                <a:rPr lang="ja-JP" altLang="en-US" sz="2200" dirty="0">
                  <a:solidFill>
                    <a:srgbClr val="C00000"/>
                  </a:solidFill>
                  <a:latin typeface="Arial"/>
                  <a:ea typeface="BIZ UDPゴシック"/>
                  <a:cs typeface="Arial"/>
                </a:rPr>
                <a:t>）微生物の兵器化</a:t>
              </a:r>
              <a:endParaRPr lang="en-US" altLang="ja-JP" sz="2200" dirty="0">
                <a:solidFill>
                  <a:srgbClr val="C00000"/>
                </a:solidFill>
                <a:latin typeface="Arial" panose="020B0604020202020204" pitchFamily="34" charset="0"/>
                <a:ea typeface="BIZ UDPゴシック" panose="020B0400000000000000" pitchFamily="50" charset="-128"/>
                <a:cs typeface="Arial" panose="020B0604020202020204" pitchFamily="34" charset="0"/>
              </a:endParaRPr>
            </a:p>
            <a:p>
              <a:pPr marL="182245" indent="-182245">
                <a:buFont typeface="Arial" panose="020B0604020202020204" pitchFamily="34" charset="0"/>
                <a:buChar char="•"/>
              </a:pPr>
              <a:endParaRPr lang="en-US" altLang="ja-JP" dirty="0">
                <a:latin typeface="Arial"/>
                <a:ea typeface="BIZ UDPゴシック"/>
                <a:cs typeface="Arial"/>
              </a:endParaRPr>
            </a:p>
            <a:p>
              <a:pPr marL="182245" indent="-182245">
                <a:buFont typeface="Arial" panose="020B0604020202020204" pitchFamily="34" charset="0"/>
                <a:buChar char="•"/>
              </a:pPr>
              <a:r>
                <a:rPr lang="ja-JP" altLang="en-US" sz="2000" dirty="0">
                  <a:latin typeface="Arial" panose="020B0604020202020204" pitchFamily="34" charset="0"/>
                  <a:ea typeface="BIZ UDPゴシック" panose="020B0400000000000000" pitchFamily="50" charset="-128"/>
                  <a:cs typeface="Arial" panose="020B0604020202020204" pitchFamily="34" charset="0"/>
                </a:rPr>
                <a:t>研究者の教育</a:t>
              </a:r>
              <a:endParaRPr lang="en-US" altLang="ja-JP" sz="2000" dirty="0">
                <a:latin typeface="Arial" panose="020B0604020202020204" pitchFamily="34" charset="0"/>
                <a:ea typeface="BIZ UDPゴシック" panose="020B0400000000000000" pitchFamily="50" charset="-128"/>
                <a:cs typeface="Arial" panose="020B0604020202020204" pitchFamily="34" charset="0"/>
              </a:endParaRPr>
            </a:p>
            <a:p>
              <a:pPr marL="182245" indent="-182245">
                <a:buFont typeface="Arial" panose="020B0604020202020204" pitchFamily="34" charset="0"/>
                <a:buChar char="•"/>
              </a:pPr>
              <a:r>
                <a:rPr lang="ja-JP" altLang="en-US" sz="2000" dirty="0">
                  <a:latin typeface="Arial" panose="020B0604020202020204" pitchFamily="34" charset="0"/>
                  <a:ea typeface="BIZ UDPゴシック" panose="020B0400000000000000" pitchFamily="50" charset="-128"/>
                  <a:cs typeface="Arial" panose="020B0604020202020204" pitchFamily="34" charset="0"/>
                </a:rPr>
                <a:t>研究計画の審査</a:t>
              </a:r>
              <a:endParaRPr lang="en-US" altLang="ja-JP" sz="2000" dirty="0">
                <a:latin typeface="Arial" panose="020B0604020202020204" pitchFamily="34" charset="0"/>
                <a:ea typeface="BIZ UDPゴシック" panose="020B0400000000000000" pitchFamily="50" charset="-128"/>
                <a:cs typeface="Arial" panose="020B0604020202020204" pitchFamily="34" charset="0"/>
              </a:endParaRPr>
            </a:p>
            <a:p>
              <a:pPr marL="182245" indent="-182245">
                <a:buFont typeface="Arial" panose="020B0604020202020204" pitchFamily="34" charset="0"/>
                <a:buChar char="•"/>
              </a:pPr>
              <a:r>
                <a:rPr lang="ja-JP" altLang="en-US" sz="2000" dirty="0">
                  <a:latin typeface="Arial" panose="020B0604020202020204" pitchFamily="34" charset="0"/>
                  <a:ea typeface="BIZ UDPゴシック" panose="020B0400000000000000" pitchFamily="50" charset="-128"/>
                  <a:cs typeface="Arial" panose="020B0604020202020204" pitchFamily="34" charset="0"/>
                </a:rPr>
                <a:t>研究者および研究施設の監督とモニタリング</a:t>
              </a:r>
              <a:endParaRPr lang="en-US" altLang="ja-JP" sz="2000" dirty="0">
                <a:latin typeface="Arial" panose="020B0604020202020204" pitchFamily="34" charset="0"/>
                <a:ea typeface="BIZ UDPゴシック" panose="020B0400000000000000" pitchFamily="50" charset="-128"/>
                <a:cs typeface="Arial" panose="020B0604020202020204" pitchFamily="34" charset="0"/>
              </a:endParaRPr>
            </a:p>
            <a:p>
              <a:pPr marL="182245" indent="-182245">
                <a:buFont typeface="Arial" panose="020B0604020202020204" pitchFamily="34" charset="0"/>
                <a:buChar char="•"/>
              </a:pPr>
              <a:r>
                <a:rPr lang="ja-JP" altLang="en-US" sz="2000" dirty="0">
                  <a:latin typeface="Arial" panose="020B0604020202020204" pitchFamily="34" charset="0"/>
                  <a:ea typeface="BIZ UDPゴシック" panose="020B0400000000000000" pitchFamily="50" charset="-128"/>
                  <a:cs typeface="Arial" panose="020B0604020202020204" pitchFamily="34" charset="0"/>
                </a:rPr>
                <a:t>公表および情報開示ガイドライン（</a:t>
              </a:r>
              <a:r>
                <a:rPr lang="ja-JP" altLang="en-US" sz="20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バイオセキュリティ・レビューの導入</a:t>
              </a:r>
              <a:r>
                <a:rPr lang="ja-JP" altLang="en-US" sz="2000" dirty="0">
                  <a:latin typeface="Arial" panose="020B0604020202020204" pitchFamily="34" charset="0"/>
                  <a:ea typeface="BIZ UDPゴシック" panose="020B0400000000000000" pitchFamily="50" charset="-128"/>
                  <a:cs typeface="Arial" panose="020B0604020202020204" pitchFamily="34" charset="0"/>
                </a:rPr>
                <a:t>）</a:t>
              </a:r>
              <a:endParaRPr lang="en-US" altLang="ja-JP" sz="2000" dirty="0">
                <a:latin typeface="Arial" panose="020B0604020202020204" pitchFamily="34" charset="0"/>
                <a:ea typeface="BIZ UDPゴシック" panose="020B0400000000000000" pitchFamily="50" charset="-128"/>
                <a:cs typeface="Arial" panose="020B0604020202020204" pitchFamily="34" charset="0"/>
              </a:endParaRPr>
            </a:p>
            <a:p>
              <a:pPr marL="182245" indent="-182245">
                <a:buFont typeface="Arial" panose="020B0604020202020204" pitchFamily="34" charset="0"/>
                <a:buChar char="•"/>
              </a:pPr>
              <a:r>
                <a:rPr lang="ja-JP" altLang="en-US" sz="2000" dirty="0">
                  <a:latin typeface="Arial" panose="020B0604020202020204" pitchFamily="34" charset="0"/>
                  <a:ea typeface="BIZ UDPゴシック" panose="020B0400000000000000" pitchFamily="50" charset="-128"/>
                  <a:cs typeface="Arial" panose="020B0604020202020204" pitchFamily="34" charset="0"/>
                </a:rPr>
                <a:t>バイオセキュリティ国家科学諮問委員会（</a:t>
              </a:r>
              <a:r>
                <a:rPr lang="en-US" altLang="ja-JP" sz="2000" dirty="0">
                  <a:latin typeface="Arial" panose="020B0604020202020204" pitchFamily="34" charset="0"/>
                  <a:ea typeface="BIZ UDPゴシック" panose="020B0400000000000000" pitchFamily="50" charset="-128"/>
                  <a:cs typeface="Arial" panose="020B0604020202020204" pitchFamily="34" charset="0"/>
                </a:rPr>
                <a:t>National Science Advisory Board for Biosecurity:</a:t>
              </a:r>
              <a:r>
                <a:rPr lang="ja-JP" altLang="en-US" sz="2000" dirty="0">
                  <a:latin typeface="Arial" panose="020B0604020202020204" pitchFamily="34" charset="0"/>
                  <a:ea typeface="BIZ UDPゴシック" panose="020B0400000000000000" pitchFamily="50" charset="-128"/>
                  <a:cs typeface="Arial" panose="020B0604020202020204" pitchFamily="34" charset="0"/>
                </a:rPr>
                <a:t> </a:t>
              </a:r>
              <a:r>
                <a:rPr lang="en-US" altLang="ja-JP" sz="20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NSABB</a:t>
              </a:r>
              <a:r>
                <a:rPr lang="ja-JP" altLang="en-US" sz="2000" dirty="0">
                  <a:latin typeface="Arial" panose="020B0604020202020204" pitchFamily="34" charset="0"/>
                  <a:ea typeface="BIZ UDPゴシック" panose="020B0400000000000000" pitchFamily="50" charset="-128"/>
                  <a:cs typeface="Arial" panose="020B0604020202020204" pitchFamily="34" charset="0"/>
                </a:rPr>
                <a:t>）の設置</a:t>
              </a:r>
            </a:p>
          </p:txBody>
        </p:sp>
        <p:sp>
          <p:nvSpPr>
            <p:cNvPr id="9" name="正方形/長方形 8">
              <a:extLst>
                <a:ext uri="{FF2B5EF4-FFF2-40B4-BE49-F238E27FC236}">
                  <a16:creationId xmlns:a16="http://schemas.microsoft.com/office/drawing/2014/main" id="{C116EBF7-D5F0-BC01-8B08-FB8562F77E9C}"/>
                </a:ext>
              </a:extLst>
            </p:cNvPr>
            <p:cNvSpPr/>
            <p:nvPr/>
          </p:nvSpPr>
          <p:spPr>
            <a:xfrm>
              <a:off x="3982023" y="3201810"/>
              <a:ext cx="8593487" cy="134906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grpSp>
      <p:sp>
        <p:nvSpPr>
          <p:cNvPr id="11" name="スライド番号プレースホルダー 1">
            <a:extLst>
              <a:ext uri="{FF2B5EF4-FFF2-40B4-BE49-F238E27FC236}">
                <a16:creationId xmlns:a16="http://schemas.microsoft.com/office/drawing/2014/main" id="{D250941F-29DB-38B3-59A1-967E9B6BD7E5}"/>
              </a:ext>
            </a:extLst>
          </p:cNvPr>
          <p:cNvSpPr txBox="1">
            <a:spLocks/>
          </p:cNvSpPr>
          <p:nvPr/>
        </p:nvSpPr>
        <p:spPr>
          <a:xfrm>
            <a:off x="10014663" y="6355918"/>
            <a:ext cx="2063750" cy="457200"/>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A1FAC9C0-085C-4BB2-8CDC-980698F296F6}" type="slidenum">
              <a:rPr lang="en-US" altLang="ja-JP" sz="1800" b="1" smtClean="0">
                <a:solidFill>
                  <a:schemeClr val="bg1">
                    <a:lumMod val="50000"/>
                  </a:schemeClr>
                </a:solidFill>
                <a:latin typeface="Arial" panose="020B0604020202020204" pitchFamily="34" charset="0"/>
                <a:cs typeface="Arial" panose="020B0604020202020204" pitchFamily="34" charset="0"/>
              </a:rPr>
              <a:pPr>
                <a:defRPr/>
              </a:pPr>
              <a:t>6</a:t>
            </a:fld>
            <a:endParaRPr lang="en-US" altLang="ja-JP" sz="1800" b="1"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3956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5CDB9-31E1-64AB-5524-B325314C06A8}"/>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C2D0BFBB-E325-FD81-CBCF-84318DAC7F71}"/>
              </a:ext>
            </a:extLst>
          </p:cNvPr>
          <p:cNvSpPr txBox="1"/>
          <p:nvPr/>
        </p:nvSpPr>
        <p:spPr>
          <a:xfrm>
            <a:off x="372136" y="1408425"/>
            <a:ext cx="3201517" cy="584775"/>
          </a:xfrm>
          <a:prstGeom prst="rect">
            <a:avLst/>
          </a:prstGeom>
          <a:noFill/>
        </p:spPr>
        <p:txBody>
          <a:bodyPr wrap="none" rtlCol="0">
            <a:spAutoFit/>
          </a:bodyPr>
          <a:lstStyle/>
          <a:p>
            <a:pPr algn="ctr"/>
            <a:r>
              <a:rPr kumimoji="1" lang="ja-JP" altLang="en-US" sz="3200" dirty="0">
                <a:solidFill>
                  <a:srgbClr val="0066CC"/>
                </a:solidFill>
                <a:latin typeface="BIZ UDPゴシック" panose="020B0400000000000000" pitchFamily="50" charset="-128"/>
                <a:ea typeface="BIZ UDPゴシック" panose="020B0400000000000000" pitchFamily="50" charset="-128"/>
              </a:rPr>
              <a:t>組換え</a:t>
            </a:r>
            <a:r>
              <a:rPr kumimoji="1" lang="en-US" altLang="ja-JP" sz="3200" dirty="0">
                <a:solidFill>
                  <a:srgbClr val="0066CC"/>
                </a:solidFill>
                <a:latin typeface="BIZ UDPゴシック" panose="020B0400000000000000" pitchFamily="50" charset="-128"/>
                <a:ea typeface="BIZ UDPゴシック" panose="020B0400000000000000" pitchFamily="50" charset="-128"/>
              </a:rPr>
              <a:t>DNA</a:t>
            </a:r>
            <a:r>
              <a:rPr kumimoji="1" lang="ja-JP" altLang="en-US" sz="3200" dirty="0">
                <a:solidFill>
                  <a:srgbClr val="0066CC"/>
                </a:solidFill>
                <a:latin typeface="BIZ UDPゴシック" panose="020B0400000000000000" pitchFamily="50" charset="-128"/>
                <a:ea typeface="BIZ UDPゴシック" panose="020B0400000000000000" pitchFamily="50" charset="-128"/>
              </a:rPr>
              <a:t>技術</a:t>
            </a:r>
          </a:p>
        </p:txBody>
      </p:sp>
      <p:sp>
        <p:nvSpPr>
          <p:cNvPr id="3" name="テキスト ボックス 2">
            <a:extLst>
              <a:ext uri="{FF2B5EF4-FFF2-40B4-BE49-F238E27FC236}">
                <a16:creationId xmlns:a16="http://schemas.microsoft.com/office/drawing/2014/main" id="{F1C7AC6D-E07E-80EB-BD42-40B3286A0120}"/>
              </a:ext>
            </a:extLst>
          </p:cNvPr>
          <p:cNvSpPr txBox="1"/>
          <p:nvPr/>
        </p:nvSpPr>
        <p:spPr>
          <a:xfrm>
            <a:off x="303206" y="2038927"/>
            <a:ext cx="5736091" cy="1323439"/>
          </a:xfrm>
          <a:prstGeom prst="rect">
            <a:avLst/>
          </a:prstGeom>
          <a:noFill/>
        </p:spPr>
        <p:txBody>
          <a:bodyPr wrap="square" rtlCol="0">
            <a:spAutoFit/>
          </a:bodyPr>
          <a:lstStyle/>
          <a:p>
            <a:r>
              <a:rPr lang="ja-JP" altLang="en-US" sz="2000" dirty="0">
                <a:latin typeface="BIZ UDPゴシック" panose="020B0400000000000000" pitchFamily="50" charset="-128"/>
                <a:ea typeface="BIZ UDPゴシック" panose="020B0400000000000000" pitchFamily="50" charset="-128"/>
              </a:rPr>
              <a:t>１</a:t>
            </a:r>
            <a:r>
              <a:rPr kumimoji="1" lang="ja-JP" altLang="en-US" sz="2000" dirty="0">
                <a:latin typeface="BIZ UDPゴシック" panose="020B0400000000000000" pitchFamily="50" charset="-128"/>
                <a:ea typeface="BIZ UDPゴシック" panose="020B0400000000000000" pitchFamily="50" charset="-128"/>
              </a:rPr>
              <a:t>．野兎病菌への</a:t>
            </a:r>
            <a:r>
              <a:rPr kumimoji="1" lang="ja-JP" altLang="en-US" sz="2000" dirty="0">
                <a:solidFill>
                  <a:srgbClr val="C00000"/>
                </a:solidFill>
                <a:latin typeface="BIZ UDPゴシック" panose="020B0400000000000000" pitchFamily="50" charset="-128"/>
                <a:ea typeface="BIZ UDPゴシック" panose="020B0400000000000000" pitchFamily="50" charset="-128"/>
              </a:rPr>
              <a:t>生理活性物質組込み</a:t>
            </a:r>
            <a:r>
              <a:rPr lang="ja-JP" altLang="en-US" sz="2000" dirty="0">
                <a:latin typeface="BIZ UDPゴシック" panose="020B0400000000000000" pitchFamily="50" charset="-128"/>
                <a:ea typeface="BIZ UDPゴシック" panose="020B0400000000000000" pitchFamily="50" charset="-128"/>
              </a:rPr>
              <a:t>（</a:t>
            </a:r>
            <a:r>
              <a:rPr lang="en-US" altLang="ja-JP" sz="2000" dirty="0">
                <a:latin typeface="Arial" panose="020B0604020202020204" pitchFamily="34" charset="0"/>
                <a:ea typeface="BIZ UDPゴシック" panose="020B0400000000000000" pitchFamily="50" charset="-128"/>
                <a:cs typeface="Arial" panose="020B0604020202020204" pitchFamily="34" charset="0"/>
              </a:rPr>
              <a:t>1993</a:t>
            </a:r>
            <a:r>
              <a:rPr lang="ja-JP" altLang="en-US" sz="2000" dirty="0">
                <a:latin typeface="BIZ UDPゴシック" panose="020B0400000000000000" pitchFamily="50" charset="-128"/>
                <a:ea typeface="BIZ UDPゴシック" panose="020B0400000000000000" pitchFamily="50" charset="-128"/>
              </a:rPr>
              <a:t>）</a:t>
            </a:r>
            <a:endParaRPr kumimoji="1" lang="en-US" altLang="ja-JP" sz="2000" dirty="0">
              <a:latin typeface="Arial" panose="020B0604020202020204" pitchFamily="34" charset="0"/>
              <a:ea typeface="BIZ UDPゴシック" panose="020B0400000000000000" pitchFamily="50" charset="-128"/>
              <a:cs typeface="Arial" panose="020B0604020202020204" pitchFamily="34" charset="0"/>
            </a:endParaRPr>
          </a:p>
          <a:p>
            <a:r>
              <a:rPr lang="en-US" altLang="ja-JP" sz="2000" dirty="0">
                <a:latin typeface="BIZ UDPゴシック" panose="020B0400000000000000" pitchFamily="50" charset="-128"/>
                <a:ea typeface="BIZ UDPゴシック" panose="020B0400000000000000" pitchFamily="50" charset="-128"/>
              </a:rPr>
              <a:t>2</a:t>
            </a:r>
            <a:r>
              <a:rPr lang="ja-JP" altLang="en-US" sz="2000" dirty="0">
                <a:latin typeface="BIZ UDPゴシック" panose="020B0400000000000000" pitchFamily="50" charset="-128"/>
                <a:ea typeface="BIZ UDPゴシック" panose="020B0400000000000000" pitchFamily="50" charset="-128"/>
              </a:rPr>
              <a:t>．</a:t>
            </a:r>
            <a:r>
              <a:rPr lang="ja-JP" altLang="en-US" sz="2000" dirty="0">
                <a:solidFill>
                  <a:srgbClr val="C00000"/>
                </a:solidFill>
                <a:latin typeface="BIZ UDPゴシック" panose="020B0400000000000000" pitchFamily="50" charset="-128"/>
                <a:ea typeface="BIZ UDPゴシック" panose="020B0400000000000000" pitchFamily="50" charset="-128"/>
              </a:rPr>
              <a:t>改変炭疽菌</a:t>
            </a:r>
            <a:r>
              <a:rPr lang="ja-JP" altLang="en-US" sz="2000" dirty="0">
                <a:latin typeface="BIZ UDPゴシック" panose="020B0400000000000000" pitchFamily="50" charset="-128"/>
                <a:ea typeface="BIZ UDPゴシック" panose="020B0400000000000000" pitchFamily="50" charset="-128"/>
              </a:rPr>
              <a:t>とワクチンの同時作成（</a:t>
            </a:r>
            <a:r>
              <a:rPr lang="en-US" altLang="ja-JP" sz="2000" dirty="0">
                <a:latin typeface="Arial" panose="020B0604020202020204" pitchFamily="34" charset="0"/>
                <a:ea typeface="BIZ UDPゴシック" panose="020B0400000000000000" pitchFamily="50" charset="-128"/>
                <a:cs typeface="Arial" panose="020B0604020202020204" pitchFamily="34" charset="0"/>
              </a:rPr>
              <a:t>1997</a:t>
            </a:r>
            <a:r>
              <a:rPr lang="ja-JP" altLang="en-US" sz="2000" dirty="0">
                <a:latin typeface="BIZ UDPゴシック" panose="020B0400000000000000" pitchFamily="50" charset="-128"/>
                <a:ea typeface="BIZ UDPゴシック" panose="020B0400000000000000" pitchFamily="50" charset="-128"/>
              </a:rPr>
              <a:t>）</a:t>
            </a:r>
            <a:endParaRPr lang="en-US" altLang="ja-JP" sz="2000" dirty="0">
              <a:latin typeface="Arial" panose="020B0604020202020204" pitchFamily="34" charset="0"/>
              <a:ea typeface="BIZ UDPゴシック" panose="020B0400000000000000" pitchFamily="50" charset="-128"/>
              <a:cs typeface="Arial" panose="020B0604020202020204" pitchFamily="34" charset="0"/>
            </a:endParaRPr>
          </a:p>
          <a:p>
            <a:r>
              <a:rPr kumimoji="1" lang="ja-JP" altLang="en-US" sz="2000" dirty="0">
                <a:latin typeface="BIZ UDPゴシック" panose="020B0400000000000000" pitchFamily="50" charset="-128"/>
                <a:ea typeface="BIZ UDPゴシック" panose="020B0400000000000000" pitchFamily="50" charset="-128"/>
              </a:rPr>
              <a:t>３．ポックスウイルスの</a:t>
            </a:r>
            <a:r>
              <a:rPr kumimoji="1" lang="ja-JP" altLang="en-US" sz="2000" dirty="0">
                <a:solidFill>
                  <a:srgbClr val="C00000"/>
                </a:solidFill>
                <a:latin typeface="BIZ UDPゴシック" panose="020B0400000000000000" pitchFamily="50" charset="-128"/>
                <a:ea typeface="BIZ UDPゴシック" panose="020B0400000000000000" pitchFamily="50" charset="-128"/>
              </a:rPr>
              <a:t>ワクチン無効化</a:t>
            </a:r>
            <a:r>
              <a:rPr lang="ja-JP" altLang="en-US" sz="2000" dirty="0">
                <a:latin typeface="BIZ UDPゴシック" panose="020B0400000000000000" pitchFamily="50" charset="-128"/>
                <a:ea typeface="BIZ UDPゴシック" panose="020B0400000000000000" pitchFamily="50" charset="-128"/>
              </a:rPr>
              <a:t>（</a:t>
            </a:r>
            <a:r>
              <a:rPr lang="en-US" altLang="ja-JP" sz="2000" dirty="0">
                <a:latin typeface="Arial" panose="020B0604020202020204" pitchFamily="34" charset="0"/>
                <a:ea typeface="BIZ UDPゴシック" panose="020B0400000000000000" pitchFamily="50" charset="-128"/>
                <a:cs typeface="Arial" panose="020B0604020202020204" pitchFamily="34" charset="0"/>
              </a:rPr>
              <a:t>2001</a:t>
            </a:r>
            <a:r>
              <a:rPr lang="ja-JP" altLang="en-US" sz="2000" dirty="0">
                <a:latin typeface="BIZ UDPゴシック" panose="020B0400000000000000" pitchFamily="50" charset="-128"/>
                <a:ea typeface="BIZ UDPゴシック" panose="020B0400000000000000" pitchFamily="50" charset="-128"/>
              </a:rPr>
              <a:t>）</a:t>
            </a:r>
            <a:endParaRPr kumimoji="1"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４．痘瘡ウイルスの</a:t>
            </a:r>
            <a:r>
              <a:rPr lang="ja-JP" altLang="en-US" sz="2000" dirty="0">
                <a:solidFill>
                  <a:srgbClr val="C00000"/>
                </a:solidFill>
                <a:latin typeface="BIZ UDPゴシック" panose="020B0400000000000000" pitchFamily="50" charset="-128"/>
                <a:ea typeface="BIZ UDPゴシック" panose="020B0400000000000000" pitchFamily="50" charset="-128"/>
              </a:rPr>
              <a:t>病原遺伝子</a:t>
            </a:r>
            <a:r>
              <a:rPr lang="ja-JP" altLang="en-US" sz="2000" dirty="0">
                <a:latin typeface="BIZ UDPゴシック" panose="020B0400000000000000" pitchFamily="50" charset="-128"/>
                <a:ea typeface="BIZ UDPゴシック" panose="020B0400000000000000" pitchFamily="50" charset="-128"/>
              </a:rPr>
              <a:t>同定（</a:t>
            </a:r>
            <a:r>
              <a:rPr lang="en-US" altLang="ja-JP" sz="2000" dirty="0">
                <a:latin typeface="Arial" panose="020B0604020202020204" pitchFamily="34" charset="0"/>
                <a:ea typeface="BIZ UDPゴシック" panose="020B0400000000000000" pitchFamily="50" charset="-128"/>
                <a:cs typeface="Arial" panose="020B0604020202020204" pitchFamily="34" charset="0"/>
              </a:rPr>
              <a:t>2002</a:t>
            </a:r>
            <a:r>
              <a:rPr lang="ja-JP" altLang="en-US" sz="2000" dirty="0">
                <a:latin typeface="BIZ UDPゴシック" panose="020B0400000000000000" pitchFamily="50" charset="-128"/>
                <a:ea typeface="BIZ UDPゴシック" panose="020B0400000000000000" pitchFamily="50" charset="-128"/>
              </a:rPr>
              <a:t>）</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9FE5FDA3-E32E-A837-EB6D-0DC230CE0F6A}"/>
              </a:ext>
            </a:extLst>
          </p:cNvPr>
          <p:cNvSpPr/>
          <p:nvPr/>
        </p:nvSpPr>
        <p:spPr>
          <a:xfrm>
            <a:off x="0" y="1"/>
            <a:ext cx="12192000" cy="114831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懸念されるデュアルユース研究（病原体研究領域）</a:t>
            </a:r>
            <a:endParaRPr lang="en-US" altLang="ja-JP" sz="4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endParaRPr>
          </a:p>
        </p:txBody>
      </p:sp>
      <p:sp>
        <p:nvSpPr>
          <p:cNvPr id="5" name="テキスト ボックス 4">
            <a:extLst>
              <a:ext uri="{FF2B5EF4-FFF2-40B4-BE49-F238E27FC236}">
                <a16:creationId xmlns:a16="http://schemas.microsoft.com/office/drawing/2014/main" id="{4104C4DA-81E4-473B-0147-BC51D4770DA5}"/>
              </a:ext>
            </a:extLst>
          </p:cNvPr>
          <p:cNvSpPr txBox="1"/>
          <p:nvPr/>
        </p:nvSpPr>
        <p:spPr>
          <a:xfrm>
            <a:off x="372136" y="3648443"/>
            <a:ext cx="2236510" cy="584775"/>
          </a:xfrm>
          <a:prstGeom prst="rect">
            <a:avLst/>
          </a:prstGeom>
          <a:noFill/>
        </p:spPr>
        <p:txBody>
          <a:bodyPr wrap="none" rtlCol="0">
            <a:spAutoFit/>
          </a:bodyPr>
          <a:lstStyle/>
          <a:p>
            <a:pPr algn="ctr"/>
            <a:r>
              <a:rPr kumimoji="1" lang="ja-JP" altLang="en-US" sz="3200" dirty="0">
                <a:solidFill>
                  <a:srgbClr val="0066CC"/>
                </a:solidFill>
                <a:latin typeface="BIZ UDPゴシック" panose="020B0400000000000000" pitchFamily="50" charset="-128"/>
                <a:ea typeface="BIZ UDPゴシック" panose="020B0400000000000000" pitchFamily="50" charset="-128"/>
              </a:rPr>
              <a:t>合成生物学</a:t>
            </a:r>
          </a:p>
        </p:txBody>
      </p:sp>
      <p:sp>
        <p:nvSpPr>
          <p:cNvPr id="6" name="テキスト ボックス 5">
            <a:extLst>
              <a:ext uri="{FF2B5EF4-FFF2-40B4-BE49-F238E27FC236}">
                <a16:creationId xmlns:a16="http://schemas.microsoft.com/office/drawing/2014/main" id="{3A0C8A39-E6B8-505E-A569-0D17A711D84A}"/>
              </a:ext>
            </a:extLst>
          </p:cNvPr>
          <p:cNvSpPr txBox="1"/>
          <p:nvPr/>
        </p:nvSpPr>
        <p:spPr>
          <a:xfrm>
            <a:off x="6436243" y="1385336"/>
            <a:ext cx="4846198" cy="584775"/>
          </a:xfrm>
          <a:prstGeom prst="rect">
            <a:avLst/>
          </a:prstGeom>
          <a:noFill/>
        </p:spPr>
        <p:txBody>
          <a:bodyPr wrap="none" rtlCol="0">
            <a:spAutoFit/>
          </a:bodyPr>
          <a:lstStyle/>
          <a:p>
            <a:pPr algn="ctr"/>
            <a:r>
              <a:rPr kumimoji="1" lang="en-US" altLang="ja-JP" sz="3200" dirty="0">
                <a:solidFill>
                  <a:srgbClr val="0066CC"/>
                </a:solidFill>
                <a:latin typeface="BIZ UDPゴシック" panose="020B0400000000000000" pitchFamily="50" charset="-128"/>
                <a:ea typeface="BIZ UDPゴシック" panose="020B0400000000000000" pitchFamily="50" charset="-128"/>
              </a:rPr>
              <a:t>GOF</a:t>
            </a:r>
            <a:r>
              <a:rPr kumimoji="1" lang="ja-JP" altLang="en-US" sz="3200" dirty="0">
                <a:solidFill>
                  <a:srgbClr val="0066CC"/>
                </a:solidFill>
                <a:latin typeface="BIZ UDPゴシック" panose="020B0400000000000000" pitchFamily="50" charset="-128"/>
                <a:ea typeface="BIZ UDPゴシック" panose="020B0400000000000000" pitchFamily="50" charset="-128"/>
              </a:rPr>
              <a:t>研究（機能獲得研究）</a:t>
            </a:r>
          </a:p>
        </p:txBody>
      </p:sp>
      <p:sp>
        <p:nvSpPr>
          <p:cNvPr id="7" name="テキスト ボックス 6">
            <a:extLst>
              <a:ext uri="{FF2B5EF4-FFF2-40B4-BE49-F238E27FC236}">
                <a16:creationId xmlns:a16="http://schemas.microsoft.com/office/drawing/2014/main" id="{3ADC2DF2-C47C-CDF0-ED68-6C59FA650ACF}"/>
              </a:ext>
            </a:extLst>
          </p:cNvPr>
          <p:cNvSpPr txBox="1"/>
          <p:nvPr/>
        </p:nvSpPr>
        <p:spPr>
          <a:xfrm>
            <a:off x="6436244" y="4063116"/>
            <a:ext cx="4192173" cy="584775"/>
          </a:xfrm>
          <a:prstGeom prst="rect">
            <a:avLst/>
          </a:prstGeom>
          <a:noFill/>
        </p:spPr>
        <p:txBody>
          <a:bodyPr wrap="none" rtlCol="0">
            <a:spAutoFit/>
          </a:bodyPr>
          <a:lstStyle/>
          <a:p>
            <a:pPr algn="ctr"/>
            <a:r>
              <a:rPr kumimoji="1" lang="en-US" altLang="ja-JP" sz="3200" dirty="0">
                <a:solidFill>
                  <a:srgbClr val="0066CC"/>
                </a:solidFill>
                <a:latin typeface="BIZ UDPゴシック" panose="020B0400000000000000" pitchFamily="50" charset="-128"/>
                <a:ea typeface="BIZ UDPゴシック" panose="020B0400000000000000" pitchFamily="50" charset="-128"/>
              </a:rPr>
              <a:t>AI</a:t>
            </a:r>
            <a:r>
              <a:rPr kumimoji="1" lang="ja-JP" altLang="en-US" sz="3200" dirty="0">
                <a:solidFill>
                  <a:srgbClr val="0066CC"/>
                </a:solidFill>
                <a:latin typeface="BIZ UDPゴシック" panose="020B0400000000000000" pitchFamily="50" charset="-128"/>
                <a:ea typeface="BIZ UDPゴシック" panose="020B0400000000000000" pitchFamily="50" charset="-128"/>
              </a:rPr>
              <a:t>による生命デザイン</a:t>
            </a:r>
          </a:p>
        </p:txBody>
      </p:sp>
      <p:sp>
        <p:nvSpPr>
          <p:cNvPr id="8" name="テキスト ボックス 7">
            <a:extLst>
              <a:ext uri="{FF2B5EF4-FFF2-40B4-BE49-F238E27FC236}">
                <a16:creationId xmlns:a16="http://schemas.microsoft.com/office/drawing/2014/main" id="{D5083D37-8BB4-3C11-D373-796379CF34D0}"/>
              </a:ext>
            </a:extLst>
          </p:cNvPr>
          <p:cNvSpPr txBox="1"/>
          <p:nvPr/>
        </p:nvSpPr>
        <p:spPr>
          <a:xfrm>
            <a:off x="6436244" y="4668478"/>
            <a:ext cx="5548247" cy="1323439"/>
          </a:xfrm>
          <a:prstGeom prst="rect">
            <a:avLst/>
          </a:prstGeom>
          <a:noFill/>
        </p:spPr>
        <p:txBody>
          <a:bodyPr wrap="square" rtlCol="0">
            <a:spAutoFit/>
          </a:bodyPr>
          <a:lstStyle/>
          <a:p>
            <a:pPr marL="361950" indent="-361950"/>
            <a:r>
              <a:rPr kumimoji="1" lang="ja-JP" altLang="en-US" sz="2000" dirty="0">
                <a:latin typeface="BIZ UDPゴシック" panose="020B0400000000000000" pitchFamily="50" charset="-128"/>
                <a:ea typeface="BIZ UDPゴシック" panose="020B0400000000000000" pitchFamily="50" charset="-128"/>
              </a:rPr>
              <a:t>１．</a:t>
            </a:r>
            <a:r>
              <a:rPr lang="ja-JP" altLang="en-US" sz="2000" dirty="0">
                <a:solidFill>
                  <a:srgbClr val="C00000"/>
                </a:solidFill>
                <a:latin typeface="BIZ UDPゴシック" panose="020B0400000000000000" pitchFamily="50" charset="-128"/>
                <a:ea typeface="BIZ UDPゴシック" panose="020B0400000000000000" pitchFamily="50" charset="-128"/>
              </a:rPr>
              <a:t>鏡像生命</a:t>
            </a:r>
            <a:r>
              <a:rPr lang="ja-JP" altLang="en-US" sz="2000" dirty="0">
                <a:latin typeface="BIZ UDPゴシック" panose="020B0400000000000000" pitchFamily="50" charset="-128"/>
                <a:ea typeface="BIZ UDPゴシック" panose="020B0400000000000000" pitchFamily="50" charset="-128"/>
              </a:rPr>
              <a:t>が直面するリスク</a:t>
            </a:r>
            <a:r>
              <a:rPr lang="en-US" altLang="ja-JP" sz="2000" dirty="0">
                <a:latin typeface="BIZ UDPゴシック" panose="020B0400000000000000" pitchFamily="50" charset="-128"/>
                <a:ea typeface="BIZ UDPゴシック" panose="020B0400000000000000" pitchFamily="50" charset="-128"/>
              </a:rPr>
              <a:t>(</a:t>
            </a:r>
            <a:r>
              <a:rPr lang="en-US" altLang="ja-JP" sz="2000" dirty="0">
                <a:latin typeface="Arial" panose="020B0604020202020204" pitchFamily="34" charset="0"/>
                <a:ea typeface="BIZ UDPゴシック" panose="020B0400000000000000" pitchFamily="50" charset="-128"/>
                <a:cs typeface="Arial" panose="020B0604020202020204" pitchFamily="34" charset="0"/>
              </a:rPr>
              <a:t>2024</a:t>
            </a:r>
            <a:r>
              <a:rPr lang="en-US" altLang="ja-JP" sz="2000" dirty="0">
                <a:latin typeface="BIZ UDPゴシック" panose="020B0400000000000000" pitchFamily="50" charset="-128"/>
                <a:ea typeface="BIZ UDPゴシック" panose="020B0400000000000000" pitchFamily="50" charset="-128"/>
              </a:rPr>
              <a:t>)</a:t>
            </a:r>
          </a:p>
          <a:p>
            <a:pPr marL="361950" indent="-361950"/>
            <a:r>
              <a:rPr kumimoji="1" lang="ja-JP" altLang="en-US" sz="2000" dirty="0">
                <a:latin typeface="BIZ UDPゴシック" panose="020B0400000000000000" pitchFamily="50" charset="-128"/>
                <a:ea typeface="BIZ UDPゴシック" panose="020B0400000000000000" pitchFamily="50" charset="-128"/>
                <a:cs typeface="Arial" panose="020B0604020202020204" pitchFamily="34" charset="0"/>
              </a:rPr>
              <a:t>２．</a:t>
            </a:r>
            <a:r>
              <a:rPr kumimoji="1" lang="en-US" altLang="ja-JP" sz="2000" dirty="0">
                <a:latin typeface="Arial" panose="020B0604020202020204" pitchFamily="34" charset="0"/>
                <a:ea typeface="BIZ UDPゴシック" panose="020B0400000000000000" pitchFamily="50" charset="-128"/>
                <a:cs typeface="Arial" panose="020B0604020202020204" pitchFamily="34" charset="0"/>
              </a:rPr>
              <a:t>IGSC</a:t>
            </a:r>
            <a:r>
              <a:rPr kumimoji="1" lang="ja-JP" altLang="en-US" sz="2000" dirty="0">
                <a:latin typeface="BIZ UDPゴシック" panose="020B0400000000000000" pitchFamily="50" charset="-128"/>
                <a:ea typeface="BIZ UDPゴシック" panose="020B0400000000000000" pitchFamily="50" charset="-128"/>
              </a:rPr>
              <a:t>の</a:t>
            </a:r>
            <a:r>
              <a:rPr kumimoji="1" lang="ja-JP" altLang="en-US" sz="2000" dirty="0">
                <a:solidFill>
                  <a:srgbClr val="C00000"/>
                </a:solidFill>
                <a:latin typeface="BIZ UDPゴシック" panose="020B0400000000000000" pitchFamily="50" charset="-128"/>
                <a:ea typeface="BIZ UDPゴシック" panose="020B0400000000000000" pitchFamily="50" charset="-128"/>
              </a:rPr>
              <a:t>スクリーニングを潜り抜ける</a:t>
            </a:r>
            <a:r>
              <a:rPr kumimoji="1" lang="ja-JP" altLang="en-US" sz="2000" dirty="0">
                <a:solidFill>
                  <a:srgbClr val="C00000"/>
                </a:solidFill>
                <a:latin typeface="Arial" panose="020B0604020202020204" pitchFamily="34" charset="0"/>
                <a:ea typeface="BIZ UDPゴシック" panose="020B0400000000000000" pitchFamily="50" charset="-128"/>
                <a:cs typeface="Arial" panose="020B0604020202020204" pitchFamily="34" charset="0"/>
              </a:rPr>
              <a:t>毒素</a:t>
            </a:r>
            <a:r>
              <a:rPr kumimoji="1" lang="ja-JP" altLang="en-US" sz="2000" dirty="0">
                <a:latin typeface="Arial" panose="020B0604020202020204" pitchFamily="34" charset="0"/>
                <a:ea typeface="BIZ UDPゴシック" panose="020B0400000000000000" pitchFamily="50" charset="-128"/>
                <a:cs typeface="Arial" panose="020B0604020202020204" pitchFamily="34" charset="0"/>
              </a:rPr>
              <a:t>：</a:t>
            </a:r>
            <a:r>
              <a:rPr kumimoji="1" lang="en-US" altLang="ja-JP" sz="2000" dirty="0">
                <a:latin typeface="Arial" panose="020B0604020202020204" pitchFamily="34" charset="0"/>
                <a:ea typeface="BIZ UDPゴシック" panose="020B0400000000000000" pitchFamily="50" charset="-128"/>
                <a:cs typeface="Arial" panose="020B0604020202020204" pitchFamily="34" charset="0"/>
              </a:rPr>
              <a:t>DNA</a:t>
            </a:r>
            <a:r>
              <a:rPr kumimoji="1" lang="ja-JP" altLang="en-US" sz="2000" dirty="0">
                <a:latin typeface="Arial" panose="020B0604020202020204" pitchFamily="34" charset="0"/>
                <a:ea typeface="BIZ UDPゴシック" panose="020B0400000000000000" pitchFamily="50" charset="-128"/>
                <a:cs typeface="Arial" panose="020B0604020202020204" pitchFamily="34" charset="0"/>
              </a:rPr>
              <a:t>オーダー</a:t>
            </a:r>
            <a:r>
              <a:rPr lang="ja-JP" altLang="en-US" sz="2000" dirty="0">
                <a:latin typeface="BIZ UDPゴシック" panose="020B0400000000000000" pitchFamily="50" charset="-128"/>
                <a:ea typeface="BIZ UDPゴシック" panose="020B0400000000000000" pitchFamily="50" charset="-128"/>
              </a:rPr>
              <a:t> （</a:t>
            </a:r>
            <a:r>
              <a:rPr lang="en-US" altLang="ja-JP" sz="2000" dirty="0">
                <a:latin typeface="Arial" panose="020B0604020202020204" pitchFamily="34" charset="0"/>
                <a:ea typeface="BIZ UDPゴシック" panose="020B0400000000000000" pitchFamily="50" charset="-128"/>
                <a:cs typeface="Arial" panose="020B0604020202020204" pitchFamily="34" charset="0"/>
              </a:rPr>
              <a:t>2025</a:t>
            </a:r>
            <a:r>
              <a:rPr lang="ja-JP" altLang="en-US" sz="2000" dirty="0">
                <a:latin typeface="BIZ UDPゴシック" panose="020B0400000000000000" pitchFamily="50" charset="-128"/>
                <a:ea typeface="BIZ UDPゴシック" panose="020B0400000000000000" pitchFamily="50" charset="-128"/>
              </a:rPr>
              <a:t>）</a:t>
            </a:r>
            <a:endParaRPr kumimoji="1" lang="en-US" altLang="ja-JP" sz="2000" dirty="0">
              <a:latin typeface="BIZ UDPゴシック" panose="020B0400000000000000" pitchFamily="50" charset="-128"/>
              <a:ea typeface="BIZ UDPゴシック" panose="020B0400000000000000" pitchFamily="50" charset="-128"/>
            </a:endParaRPr>
          </a:p>
          <a:p>
            <a:pPr marL="361950" indent="-361950"/>
            <a:r>
              <a:rPr kumimoji="1" lang="ja-JP" altLang="en-US" sz="2000" dirty="0">
                <a:latin typeface="BIZ UDPゴシック" panose="020B0400000000000000" pitchFamily="50" charset="-128"/>
                <a:ea typeface="BIZ UDPゴシック" panose="020B0400000000000000" pitchFamily="50" charset="-128"/>
              </a:rPr>
              <a:t>３．</a:t>
            </a:r>
            <a:r>
              <a:rPr kumimoji="1" lang="ja-JP" altLang="en-US" sz="2000" dirty="0">
                <a:solidFill>
                  <a:srgbClr val="C00000"/>
                </a:solidFill>
                <a:latin typeface="BIZ UDPゴシック" panose="020B0400000000000000" pitchFamily="50" charset="-128"/>
                <a:ea typeface="BIZ UDPゴシック" panose="020B0400000000000000" pitchFamily="50" charset="-128"/>
              </a:rPr>
              <a:t>人工バクテリオファージ</a:t>
            </a:r>
            <a:r>
              <a:rPr kumimoji="1" lang="ja-JP" altLang="en-US" sz="2000" dirty="0">
                <a:latin typeface="BIZ UDPゴシック" panose="020B0400000000000000" pitchFamily="50" charset="-128"/>
                <a:ea typeface="BIZ UDPゴシック" panose="020B0400000000000000" pitchFamily="50" charset="-128"/>
              </a:rPr>
              <a:t>の作成</a:t>
            </a:r>
            <a:r>
              <a:rPr kumimoji="1" lang="en-US" altLang="ja-JP" sz="2000" dirty="0">
                <a:latin typeface="BIZ UDPゴシック" panose="020B0400000000000000" pitchFamily="50" charset="-128"/>
                <a:ea typeface="BIZ UDPゴシック" panose="020B0400000000000000" pitchFamily="50" charset="-128"/>
              </a:rPr>
              <a:t>(</a:t>
            </a:r>
            <a:r>
              <a:rPr kumimoji="1" lang="en-US" altLang="ja-JP" sz="2000" dirty="0">
                <a:latin typeface="Arial" panose="020B0604020202020204" pitchFamily="34" charset="0"/>
                <a:ea typeface="BIZ UDPゴシック" panose="020B0400000000000000" pitchFamily="50" charset="-128"/>
                <a:cs typeface="Arial" panose="020B0604020202020204" pitchFamily="34" charset="0"/>
              </a:rPr>
              <a:t>2025</a:t>
            </a:r>
            <a:r>
              <a:rPr kumimoji="1" lang="en-US" altLang="ja-JP" sz="2000" dirty="0">
                <a:latin typeface="BIZ UDPゴシック" panose="020B0400000000000000" pitchFamily="50" charset="-128"/>
                <a:ea typeface="BIZ UDPゴシック" panose="020B0400000000000000" pitchFamily="50" charset="-128"/>
              </a:rPr>
              <a:t>)</a:t>
            </a:r>
          </a:p>
        </p:txBody>
      </p:sp>
      <p:sp>
        <p:nvSpPr>
          <p:cNvPr id="9" name="テキスト ボックス 8">
            <a:extLst>
              <a:ext uri="{FF2B5EF4-FFF2-40B4-BE49-F238E27FC236}">
                <a16:creationId xmlns:a16="http://schemas.microsoft.com/office/drawing/2014/main" id="{EAC86399-07C1-C398-2841-D123806E409B}"/>
              </a:ext>
            </a:extLst>
          </p:cNvPr>
          <p:cNvSpPr txBox="1"/>
          <p:nvPr/>
        </p:nvSpPr>
        <p:spPr>
          <a:xfrm>
            <a:off x="303206" y="4255385"/>
            <a:ext cx="5449012" cy="1938992"/>
          </a:xfrm>
          <a:prstGeom prst="rect">
            <a:avLst/>
          </a:prstGeom>
          <a:noFill/>
        </p:spPr>
        <p:txBody>
          <a:bodyPr wrap="square" rtlCol="0">
            <a:spAutoFit/>
          </a:bodyPr>
          <a:lstStyle/>
          <a:p>
            <a:r>
              <a:rPr kumimoji="1" lang="ja-JP" altLang="en-US" sz="2000" dirty="0">
                <a:latin typeface="BIZ UDPゴシック" panose="020B0400000000000000" pitchFamily="50" charset="-128"/>
                <a:ea typeface="BIZ UDPゴシック" panose="020B0400000000000000" pitchFamily="50" charset="-128"/>
              </a:rPr>
              <a:t>１．感染性ポリオウイルス</a:t>
            </a:r>
            <a:r>
              <a:rPr kumimoji="1" lang="ja-JP" altLang="en-US" sz="2000" dirty="0">
                <a:solidFill>
                  <a:srgbClr val="C00000"/>
                </a:solidFill>
                <a:latin typeface="BIZ UDPゴシック" panose="020B0400000000000000" pitchFamily="50" charset="-128"/>
                <a:ea typeface="BIZ UDPゴシック" panose="020B0400000000000000" pitchFamily="50" charset="-128"/>
              </a:rPr>
              <a:t>完全人工合成</a:t>
            </a:r>
            <a:r>
              <a:rPr lang="ja-JP" altLang="en-US" sz="2000" dirty="0">
                <a:latin typeface="BIZ UDPゴシック" panose="020B0400000000000000" pitchFamily="50" charset="-128"/>
                <a:ea typeface="BIZ UDPゴシック" panose="020B0400000000000000" pitchFamily="50" charset="-128"/>
              </a:rPr>
              <a:t>（</a:t>
            </a:r>
            <a:r>
              <a:rPr lang="en-US" altLang="ja-JP" sz="2000" dirty="0">
                <a:latin typeface="Arial" panose="020B0604020202020204" pitchFamily="34" charset="0"/>
                <a:ea typeface="BIZ UDPゴシック" panose="020B0400000000000000" pitchFamily="50" charset="-128"/>
                <a:cs typeface="Arial" panose="020B0604020202020204" pitchFamily="34" charset="0"/>
              </a:rPr>
              <a:t>2002</a:t>
            </a:r>
            <a:r>
              <a:rPr lang="ja-JP" altLang="en-US" sz="2000" dirty="0">
                <a:latin typeface="BIZ UDPゴシック" panose="020B0400000000000000" pitchFamily="50" charset="-128"/>
                <a:ea typeface="BIZ UDPゴシック" panose="020B0400000000000000" pitchFamily="50" charset="-128"/>
              </a:rPr>
              <a:t>）</a:t>
            </a:r>
            <a:endParaRPr kumimoji="1"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２．１９１８年スペインかぜ</a:t>
            </a:r>
            <a:r>
              <a:rPr lang="ja-JP" altLang="en-US" sz="2000" dirty="0">
                <a:solidFill>
                  <a:srgbClr val="C00000"/>
                </a:solidFill>
                <a:latin typeface="BIZ UDPゴシック" panose="020B0400000000000000" pitchFamily="50" charset="-128"/>
                <a:ea typeface="BIZ UDPゴシック" panose="020B0400000000000000" pitchFamily="50" charset="-128"/>
              </a:rPr>
              <a:t>ウイルス再構成</a:t>
            </a:r>
            <a:r>
              <a:rPr lang="ja-JP" altLang="en-US" sz="2000" dirty="0">
                <a:latin typeface="BIZ UDPゴシック" panose="020B0400000000000000" pitchFamily="50" charset="-128"/>
                <a:ea typeface="BIZ UDPゴシック" panose="020B0400000000000000" pitchFamily="50" charset="-128"/>
              </a:rPr>
              <a:t>（</a:t>
            </a:r>
            <a:r>
              <a:rPr lang="en-US" altLang="ja-JP" sz="2000" dirty="0">
                <a:latin typeface="Arial" panose="020B0604020202020204" pitchFamily="34" charset="0"/>
                <a:ea typeface="BIZ UDPゴシック" panose="020B0400000000000000" pitchFamily="50" charset="-128"/>
                <a:cs typeface="Arial" panose="020B0604020202020204" pitchFamily="34" charset="0"/>
              </a:rPr>
              <a:t>2005</a:t>
            </a:r>
            <a:r>
              <a:rPr lang="ja-JP" altLang="en-US" sz="2000" dirty="0">
                <a:latin typeface="BIZ UDPゴシック" panose="020B0400000000000000" pitchFamily="50" charset="-128"/>
                <a:ea typeface="BIZ UDPゴシック" panose="020B0400000000000000" pitchFamily="50" charset="-128"/>
              </a:rPr>
              <a:t>）</a:t>
            </a:r>
            <a:endParaRPr lang="en-US" altLang="ja-JP" sz="2000" dirty="0">
              <a:latin typeface="Arial" panose="020B0604020202020204" pitchFamily="34" charset="0"/>
              <a:ea typeface="BIZ UDPゴシック" panose="020B0400000000000000" pitchFamily="50" charset="-128"/>
              <a:cs typeface="Arial" panose="020B0604020202020204" pitchFamily="34" charset="0"/>
            </a:endParaRPr>
          </a:p>
          <a:p>
            <a:r>
              <a:rPr lang="ja-JP" altLang="en-US" sz="2000" dirty="0">
                <a:latin typeface="BIZ UDPゴシック" panose="020B0400000000000000" pitchFamily="50" charset="-128"/>
                <a:ea typeface="BIZ UDPゴシック" panose="020B0400000000000000" pitchFamily="50" charset="-128"/>
              </a:rPr>
              <a:t>３．</a:t>
            </a:r>
            <a:r>
              <a:rPr lang="ja-JP" altLang="en-US" sz="2000" dirty="0">
                <a:solidFill>
                  <a:srgbClr val="C00000"/>
                </a:solidFill>
                <a:latin typeface="BIZ UDPゴシック" panose="020B0400000000000000" pitchFamily="50" charset="-128"/>
                <a:ea typeface="BIZ UDPゴシック" panose="020B0400000000000000" pitchFamily="50" charset="-128"/>
              </a:rPr>
              <a:t>完全人工合成ゲノム</a:t>
            </a:r>
            <a:r>
              <a:rPr lang="ja-JP" altLang="en-US" sz="2000" dirty="0">
                <a:latin typeface="BIZ UDPゴシック" panose="020B0400000000000000" pitchFamily="50" charset="-128"/>
                <a:ea typeface="BIZ UDPゴシック" panose="020B0400000000000000" pitchFamily="50" charset="-128"/>
              </a:rPr>
              <a:t>マイコプラズマ（</a:t>
            </a:r>
            <a:r>
              <a:rPr lang="en-US" altLang="ja-JP" sz="2000" dirty="0">
                <a:latin typeface="Arial" panose="020B0604020202020204" pitchFamily="34" charset="0"/>
                <a:ea typeface="BIZ UDPゴシック" panose="020B0400000000000000" pitchFamily="50" charset="-128"/>
                <a:cs typeface="Arial" panose="020B0604020202020204" pitchFamily="34" charset="0"/>
              </a:rPr>
              <a:t>2008</a:t>
            </a:r>
            <a:r>
              <a:rPr lang="ja-JP" altLang="en-US" sz="2000" dirty="0">
                <a:latin typeface="BIZ UDPゴシック" panose="020B0400000000000000" pitchFamily="50" charset="-128"/>
                <a:ea typeface="BIZ UDPゴシック" panose="020B0400000000000000" pitchFamily="50" charset="-128"/>
              </a:rPr>
              <a:t>）</a:t>
            </a:r>
            <a:endParaRPr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４．</a:t>
            </a:r>
            <a:r>
              <a:rPr lang="ja-JP" altLang="en-US" sz="2000" dirty="0">
                <a:solidFill>
                  <a:srgbClr val="C00000"/>
                </a:solidFill>
                <a:latin typeface="BIZ UDPゴシック" panose="020B0400000000000000" pitchFamily="50" charset="-128"/>
                <a:ea typeface="BIZ UDPゴシック" panose="020B0400000000000000" pitchFamily="50" charset="-128"/>
              </a:rPr>
              <a:t>ミニマルバクテリア</a:t>
            </a:r>
            <a:r>
              <a:rPr lang="ja-JP" altLang="en-US" sz="2000" dirty="0">
                <a:latin typeface="BIZ UDPゴシック" panose="020B0400000000000000" pitchFamily="50" charset="-128"/>
                <a:ea typeface="BIZ UDPゴシック" panose="020B0400000000000000" pitchFamily="50" charset="-128"/>
              </a:rPr>
              <a:t>（</a:t>
            </a:r>
            <a:r>
              <a:rPr lang="en-US" altLang="ja-JP" sz="2000" dirty="0">
                <a:latin typeface="Arial" panose="020B0604020202020204" pitchFamily="34" charset="0"/>
                <a:ea typeface="BIZ UDPゴシック" panose="020B0400000000000000" pitchFamily="50" charset="-128"/>
                <a:cs typeface="Arial" panose="020B0604020202020204" pitchFamily="34" charset="0"/>
              </a:rPr>
              <a:t>2010</a:t>
            </a:r>
            <a:r>
              <a:rPr lang="ja-JP" altLang="en-US" sz="2000" dirty="0">
                <a:latin typeface="BIZ UDPゴシック" panose="020B0400000000000000" pitchFamily="50" charset="-128"/>
                <a:ea typeface="BIZ UDPゴシック" panose="020B0400000000000000" pitchFamily="50" charset="-128"/>
              </a:rPr>
              <a:t>）</a:t>
            </a:r>
            <a:endParaRPr lang="en-US" altLang="ja-JP" sz="2000" dirty="0">
              <a:latin typeface="BIZ UDPゴシック" panose="020B0400000000000000" pitchFamily="50" charset="-128"/>
              <a:ea typeface="BIZ UDPゴシック" panose="020B0400000000000000" pitchFamily="50" charset="-128"/>
            </a:endParaRPr>
          </a:p>
          <a:p>
            <a:r>
              <a:rPr kumimoji="1" lang="ja-JP" altLang="en-US" sz="2000" dirty="0">
                <a:latin typeface="BIZ UDPゴシック" panose="020B0400000000000000" pitchFamily="50" charset="-128"/>
                <a:ea typeface="BIZ UDPゴシック" panose="020B0400000000000000" pitchFamily="50" charset="-128"/>
              </a:rPr>
              <a:t>５．馬痘ウイルス</a:t>
            </a:r>
            <a:r>
              <a:rPr kumimoji="1" lang="ja-JP" altLang="en-US" sz="2000" dirty="0">
                <a:solidFill>
                  <a:srgbClr val="C00000"/>
                </a:solidFill>
                <a:latin typeface="BIZ UDPゴシック" panose="020B0400000000000000" pitchFamily="50" charset="-128"/>
                <a:ea typeface="BIZ UDPゴシック" panose="020B0400000000000000" pitchFamily="50" charset="-128"/>
              </a:rPr>
              <a:t>完全人工合成</a:t>
            </a:r>
            <a:r>
              <a:rPr lang="ja-JP" altLang="en-US" sz="2000" dirty="0">
                <a:latin typeface="BIZ UDPゴシック" panose="020B0400000000000000" pitchFamily="50" charset="-128"/>
                <a:ea typeface="BIZ UDPゴシック" panose="020B0400000000000000" pitchFamily="50" charset="-128"/>
              </a:rPr>
              <a:t>（</a:t>
            </a:r>
            <a:r>
              <a:rPr lang="en-US" altLang="ja-JP" sz="2000" dirty="0">
                <a:latin typeface="Arial" panose="020B0604020202020204" pitchFamily="34" charset="0"/>
                <a:ea typeface="BIZ UDPゴシック" panose="020B0400000000000000" pitchFamily="50" charset="-128"/>
                <a:cs typeface="Arial" panose="020B0604020202020204" pitchFamily="34" charset="0"/>
              </a:rPr>
              <a:t>2018</a:t>
            </a:r>
            <a:r>
              <a:rPr lang="ja-JP" altLang="en-US" sz="2000" dirty="0">
                <a:latin typeface="BIZ UDPゴシック" panose="020B0400000000000000" pitchFamily="50" charset="-128"/>
                <a:ea typeface="BIZ UDPゴシック" panose="020B0400000000000000" pitchFamily="50" charset="-128"/>
              </a:rPr>
              <a:t>）</a:t>
            </a:r>
            <a:endParaRPr kumimoji="1"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６．新型コロナウイルス</a:t>
            </a:r>
            <a:r>
              <a:rPr lang="ja-JP" altLang="en-US" sz="2000" dirty="0">
                <a:solidFill>
                  <a:srgbClr val="C00000"/>
                </a:solidFill>
                <a:latin typeface="BIZ UDPゴシック" panose="020B0400000000000000" pitchFamily="50" charset="-128"/>
                <a:ea typeface="BIZ UDPゴシック" panose="020B0400000000000000" pitchFamily="50" charset="-128"/>
              </a:rPr>
              <a:t>完全人工合成</a:t>
            </a:r>
            <a:r>
              <a:rPr lang="ja-JP" altLang="en-US" sz="2000" dirty="0">
                <a:latin typeface="BIZ UDPゴシック" panose="020B0400000000000000" pitchFamily="50" charset="-128"/>
                <a:ea typeface="BIZ UDPゴシック" panose="020B0400000000000000" pitchFamily="50" charset="-128"/>
              </a:rPr>
              <a:t>（</a:t>
            </a:r>
            <a:r>
              <a:rPr lang="en-US" altLang="ja-JP" sz="2000" dirty="0">
                <a:latin typeface="Arial" panose="020B0604020202020204" pitchFamily="34" charset="0"/>
                <a:ea typeface="BIZ UDPゴシック" panose="020B0400000000000000" pitchFamily="50" charset="-128"/>
                <a:cs typeface="Arial" panose="020B0604020202020204" pitchFamily="34" charset="0"/>
              </a:rPr>
              <a:t>2020</a:t>
            </a:r>
            <a:r>
              <a:rPr lang="ja-JP" altLang="en-US" sz="2000" dirty="0">
                <a:latin typeface="BIZ UDPゴシック" panose="020B0400000000000000" pitchFamily="50" charset="-128"/>
                <a:ea typeface="BIZ UDPゴシック" panose="020B0400000000000000" pitchFamily="50" charset="-128"/>
              </a:rPr>
              <a:t>）</a:t>
            </a:r>
            <a:endParaRPr kumimoji="1" lang="ja-JP" altLang="en-US" sz="2000" dirty="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BBE02212-5805-B077-9BA8-407645B84F23}"/>
              </a:ext>
            </a:extLst>
          </p:cNvPr>
          <p:cNvSpPr txBox="1"/>
          <p:nvPr/>
        </p:nvSpPr>
        <p:spPr>
          <a:xfrm>
            <a:off x="6436243" y="2038927"/>
            <a:ext cx="5452551" cy="1938992"/>
          </a:xfrm>
          <a:prstGeom prst="rect">
            <a:avLst/>
          </a:prstGeom>
          <a:noFill/>
        </p:spPr>
        <p:txBody>
          <a:bodyPr wrap="square" rtlCol="0">
            <a:spAutoFit/>
          </a:bodyPr>
          <a:lstStyle/>
          <a:p>
            <a:pPr marL="361950" indent="-361950"/>
            <a:r>
              <a:rPr lang="ja-JP" altLang="en-US" sz="2000" dirty="0">
                <a:latin typeface="BIZ UDPゴシック" panose="020B0400000000000000" pitchFamily="50" charset="-128"/>
                <a:ea typeface="BIZ UDPゴシック" panose="020B0400000000000000" pitchFamily="50" charset="-128"/>
              </a:rPr>
              <a:t>１．</a:t>
            </a:r>
            <a:r>
              <a:rPr lang="en-US" altLang="ja-JP" sz="2000" dirty="0">
                <a:latin typeface="Arial" panose="020B0604020202020204" pitchFamily="34" charset="0"/>
                <a:ea typeface="BIZ UDPゴシック" panose="020B0400000000000000" pitchFamily="50" charset="-128"/>
                <a:cs typeface="Arial" panose="020B0604020202020204" pitchFamily="34" charset="0"/>
              </a:rPr>
              <a:t>H5N1</a:t>
            </a:r>
            <a:r>
              <a:rPr kumimoji="1" lang="ja-JP" altLang="en-US" sz="2000" dirty="0">
                <a:latin typeface="BIZ UDPゴシック" panose="020B0400000000000000" pitchFamily="50" charset="-128"/>
                <a:ea typeface="BIZ UDPゴシック" panose="020B0400000000000000" pitchFamily="50" charset="-128"/>
              </a:rPr>
              <a:t>高病原性鳥インフルエンザ</a:t>
            </a:r>
            <a:r>
              <a:rPr lang="ja-JP" altLang="en-US" sz="2000" dirty="0">
                <a:latin typeface="BIZ UDPゴシック" panose="020B0400000000000000" pitchFamily="50" charset="-128"/>
                <a:ea typeface="BIZ UDPゴシック" panose="020B0400000000000000" pitchFamily="50" charset="-128"/>
              </a:rPr>
              <a:t>ウイルス</a:t>
            </a:r>
            <a:r>
              <a:rPr kumimoji="1" lang="ja-JP" altLang="en-US" sz="2000" dirty="0">
                <a:solidFill>
                  <a:srgbClr val="C00000"/>
                </a:solidFill>
                <a:latin typeface="BIZ UDPゴシック" panose="020B0400000000000000" pitchFamily="50" charset="-128"/>
                <a:ea typeface="BIZ UDPゴシック" panose="020B0400000000000000" pitchFamily="50" charset="-128"/>
              </a:rPr>
              <a:t>宿主変更</a:t>
            </a:r>
            <a:r>
              <a:rPr kumimoji="1" lang="ja-JP" altLang="en-US" sz="2000" dirty="0">
                <a:latin typeface="BIZ UDPゴシック" panose="020B0400000000000000" pitchFamily="50" charset="-128"/>
                <a:ea typeface="BIZ UDPゴシック" panose="020B0400000000000000" pitchFamily="50" charset="-128"/>
              </a:rPr>
              <a:t>（</a:t>
            </a:r>
            <a:r>
              <a:rPr lang="en-US" altLang="ja-JP" sz="2000" dirty="0">
                <a:latin typeface="Arial" panose="020B0604020202020204" pitchFamily="34" charset="0"/>
                <a:ea typeface="BIZ UDPゴシック" panose="020B0400000000000000" pitchFamily="50" charset="-128"/>
                <a:cs typeface="Arial" panose="020B0604020202020204" pitchFamily="34" charset="0"/>
              </a:rPr>
              <a:t>2012</a:t>
            </a:r>
            <a:r>
              <a:rPr kumimoji="1" lang="ja-JP" altLang="en-US" sz="2000" dirty="0">
                <a:latin typeface="BIZ UDPゴシック" panose="020B0400000000000000" pitchFamily="50" charset="-128"/>
                <a:ea typeface="BIZ UDPゴシック" panose="020B0400000000000000" pitchFamily="50" charset="-128"/>
              </a:rPr>
              <a:t>）</a:t>
            </a:r>
            <a:endParaRPr kumimoji="1" lang="en-US" altLang="ja-JP" sz="2000" dirty="0">
              <a:latin typeface="BIZ UDPゴシック" panose="020B0400000000000000" pitchFamily="50" charset="-128"/>
              <a:ea typeface="BIZ UDPゴシック" panose="020B0400000000000000" pitchFamily="50" charset="-128"/>
              <a:cs typeface="Arial" panose="020B0604020202020204" pitchFamily="34" charset="0"/>
            </a:endParaRPr>
          </a:p>
          <a:p>
            <a:pPr marL="361950" indent="-361950"/>
            <a:r>
              <a:rPr lang="ja-JP" altLang="en-US" sz="2000" dirty="0">
                <a:latin typeface="BIZ UDPゴシック" panose="020B0400000000000000" pitchFamily="50" charset="-128"/>
                <a:ea typeface="BIZ UDPゴシック" panose="020B0400000000000000" pitchFamily="50" charset="-128"/>
              </a:rPr>
              <a:t>２．</a:t>
            </a:r>
            <a:r>
              <a:rPr lang="ja-JP" altLang="en-US" sz="2000" dirty="0">
                <a:solidFill>
                  <a:srgbClr val="C00000"/>
                </a:solidFill>
                <a:latin typeface="BIZ UDPゴシック" panose="020B0400000000000000" pitchFamily="50" charset="-128"/>
                <a:ea typeface="BIZ UDPゴシック" panose="020B0400000000000000" pitchFamily="50" charset="-128"/>
              </a:rPr>
              <a:t>ヒトへの感染力を高めた改変</a:t>
            </a:r>
            <a:r>
              <a:rPr lang="ja-JP" altLang="en-US" sz="2000" dirty="0">
                <a:latin typeface="BIZ UDPゴシック" panose="020B0400000000000000" pitchFamily="50" charset="-128"/>
                <a:ea typeface="BIZ UDPゴシック" panose="020B0400000000000000" pitchFamily="50" charset="-128"/>
              </a:rPr>
              <a:t>コロナウイルス</a:t>
            </a:r>
            <a:r>
              <a:rPr lang="en-US" altLang="ja-JP" sz="2000" dirty="0">
                <a:latin typeface="BIZ UDPゴシック" panose="020B0400000000000000" pitchFamily="50" charset="-128"/>
                <a:ea typeface="BIZ UDPゴシック" panose="020B0400000000000000" pitchFamily="50" charset="-128"/>
              </a:rPr>
              <a:t>(</a:t>
            </a:r>
            <a:r>
              <a:rPr lang="en-US" altLang="ja-JP" sz="2000" dirty="0">
                <a:latin typeface="Arial" panose="020B0604020202020204" pitchFamily="34" charset="0"/>
                <a:ea typeface="BIZ UDPゴシック" panose="020B0400000000000000" pitchFamily="50" charset="-128"/>
                <a:cs typeface="Arial" panose="020B0604020202020204" pitchFamily="34" charset="0"/>
              </a:rPr>
              <a:t>2015</a:t>
            </a:r>
            <a:r>
              <a:rPr lang="en-US" altLang="ja-JP" sz="2000" dirty="0">
                <a:latin typeface="BIZ UDPゴシック" panose="020B0400000000000000" pitchFamily="50" charset="-128"/>
                <a:ea typeface="BIZ UDPゴシック" panose="020B0400000000000000" pitchFamily="50" charset="-128"/>
              </a:rPr>
              <a:t>)</a:t>
            </a:r>
          </a:p>
          <a:p>
            <a:pPr marL="361950" indent="-361950"/>
            <a:r>
              <a:rPr lang="ja-JP" altLang="en-US" sz="2000" dirty="0">
                <a:latin typeface="BIZ UDPゴシック" panose="020B0400000000000000" pitchFamily="50" charset="-128"/>
                <a:ea typeface="BIZ UDPゴシック" panose="020B0400000000000000" pitchFamily="50" charset="-128"/>
                <a:cs typeface="Arial" panose="020B0604020202020204" pitchFamily="34" charset="0"/>
              </a:rPr>
              <a:t>３．</a:t>
            </a:r>
            <a:r>
              <a:rPr lang="en-US" altLang="ja-JP" sz="2000" dirty="0">
                <a:latin typeface="Arial" panose="020B0604020202020204" pitchFamily="34" charset="0"/>
                <a:ea typeface="BIZ UDPゴシック" panose="020B0400000000000000" pitchFamily="50" charset="-128"/>
                <a:cs typeface="Arial" panose="020B0604020202020204" pitchFamily="34" charset="0"/>
              </a:rPr>
              <a:t>Project DEFUSE</a:t>
            </a:r>
            <a:r>
              <a:rPr lang="ja-JP" altLang="en-US" sz="2000" dirty="0">
                <a:latin typeface="BIZ UDPゴシック" panose="020B0400000000000000" pitchFamily="50" charset="-128"/>
                <a:ea typeface="BIZ UDPゴシック" panose="020B0400000000000000" pitchFamily="50" charset="-128"/>
                <a:cs typeface="Arial" panose="020B0604020202020204" pitchFamily="34" charset="0"/>
              </a:rPr>
              <a:t>：</a:t>
            </a:r>
            <a:r>
              <a:rPr lang="ja-JP" altLang="en-US" sz="2000" dirty="0">
                <a:solidFill>
                  <a:srgbClr val="C00000"/>
                </a:solidFill>
                <a:latin typeface="BIZ UDPゴシック" panose="020B0400000000000000" pitchFamily="50" charset="-128"/>
                <a:ea typeface="BIZ UDPゴシック" panose="020B0400000000000000" pitchFamily="50" charset="-128"/>
                <a:cs typeface="Arial" panose="020B0604020202020204" pitchFamily="34" charset="0"/>
              </a:rPr>
              <a:t>新型コロナウイルス</a:t>
            </a:r>
            <a:r>
              <a:rPr lang="ja-JP" altLang="en-US" sz="2000" dirty="0">
                <a:latin typeface="BIZ UDPゴシック" panose="020B0400000000000000" pitchFamily="50" charset="-128"/>
                <a:ea typeface="BIZ UDPゴシック" panose="020B0400000000000000" pitchFamily="50" charset="-128"/>
                <a:cs typeface="Arial" panose="020B0604020202020204" pitchFamily="34" charset="0"/>
              </a:rPr>
              <a:t>の作成（</a:t>
            </a:r>
            <a:r>
              <a:rPr lang="en-US" altLang="ja-JP" sz="2000" dirty="0">
                <a:latin typeface="Arial" panose="020B0604020202020204" pitchFamily="34" charset="0"/>
                <a:ea typeface="BIZ UDPゴシック" panose="020B0400000000000000" pitchFamily="50" charset="-128"/>
                <a:cs typeface="Arial" panose="020B0604020202020204" pitchFamily="34" charset="0"/>
              </a:rPr>
              <a:t>2018</a:t>
            </a:r>
            <a:r>
              <a:rPr lang="ja-JP" altLang="en-US" sz="2000" dirty="0">
                <a:latin typeface="BIZ UDPゴシック" panose="020B0400000000000000" pitchFamily="50" charset="-128"/>
                <a:ea typeface="BIZ UDPゴシック" panose="020B0400000000000000" pitchFamily="50" charset="-128"/>
                <a:cs typeface="Arial" panose="020B0604020202020204" pitchFamily="34" charset="0"/>
              </a:rPr>
              <a:t>）</a:t>
            </a:r>
            <a:endParaRPr lang="en-US" altLang="ja-JP" sz="2000" dirty="0">
              <a:latin typeface="BIZ UDPゴシック" panose="020B0400000000000000" pitchFamily="50" charset="-128"/>
              <a:ea typeface="BIZ UDPゴシック" panose="020B0400000000000000" pitchFamily="50" charset="-128"/>
            </a:endParaRPr>
          </a:p>
        </p:txBody>
      </p:sp>
      <p:sp>
        <p:nvSpPr>
          <p:cNvPr id="11" name="スライド番号プレースホルダー 1">
            <a:extLst>
              <a:ext uri="{FF2B5EF4-FFF2-40B4-BE49-F238E27FC236}">
                <a16:creationId xmlns:a16="http://schemas.microsoft.com/office/drawing/2014/main" id="{579CE28B-09B1-BA14-74E2-9B06BF24EC8D}"/>
              </a:ext>
            </a:extLst>
          </p:cNvPr>
          <p:cNvSpPr txBox="1">
            <a:spLocks/>
          </p:cNvSpPr>
          <p:nvPr/>
        </p:nvSpPr>
        <p:spPr>
          <a:xfrm>
            <a:off x="10014663" y="6355918"/>
            <a:ext cx="2063750" cy="457200"/>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A1FAC9C0-085C-4BB2-8CDC-980698F296F6}" type="slidenum">
              <a:rPr lang="en-US" altLang="ja-JP" sz="1800" b="1" smtClean="0">
                <a:solidFill>
                  <a:schemeClr val="bg1">
                    <a:lumMod val="50000"/>
                  </a:schemeClr>
                </a:solidFill>
                <a:latin typeface="Arial" panose="020B0604020202020204" pitchFamily="34" charset="0"/>
                <a:cs typeface="Arial" panose="020B0604020202020204" pitchFamily="34" charset="0"/>
              </a:rPr>
              <a:pPr>
                <a:defRPr/>
              </a:pPr>
              <a:t>7</a:t>
            </a:fld>
            <a:endParaRPr lang="en-US" altLang="ja-JP" sz="1800" b="1"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732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034C5455-F20F-C16D-6CC3-8F0029987265}"/>
              </a:ext>
            </a:extLst>
          </p:cNvPr>
          <p:cNvSpPr/>
          <p:nvPr/>
        </p:nvSpPr>
        <p:spPr>
          <a:xfrm>
            <a:off x="0" y="0"/>
            <a:ext cx="12192000" cy="120881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GOF</a:t>
            </a:r>
            <a:r>
              <a:rPr lang="ja-JP" altLang="en-US" sz="4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研究とは？</a:t>
            </a:r>
            <a:endParaRPr lang="en-US" altLang="ja-JP" sz="4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endParaRPr>
          </a:p>
        </p:txBody>
      </p:sp>
      <p:sp>
        <p:nvSpPr>
          <p:cNvPr id="6" name="テキスト ボックス 5"/>
          <p:cNvSpPr txBox="1"/>
          <p:nvPr/>
        </p:nvSpPr>
        <p:spPr>
          <a:xfrm>
            <a:off x="451970" y="1395183"/>
            <a:ext cx="3398241" cy="1692771"/>
          </a:xfrm>
          <a:prstGeom prst="rect">
            <a:avLst/>
          </a:prstGeom>
          <a:noFill/>
          <a:ln w="38100">
            <a:solidFill>
              <a:schemeClr val="accent1"/>
            </a:solidFill>
          </a:ln>
        </p:spPr>
        <p:txBody>
          <a:bodyPr wrap="square" rtlCol="0">
            <a:spAutoFit/>
          </a:bodyPr>
          <a:lstStyle/>
          <a:p>
            <a:pPr algn="ctr"/>
            <a:r>
              <a:rPr lang="en-US" altLang="ja-JP" sz="2800" dirty="0">
                <a:latin typeface="Arial" panose="020B0604020202020204" pitchFamily="34" charset="0"/>
                <a:ea typeface="ＭＳ Ｐゴシック" panose="020B0600070205080204" pitchFamily="50" charset="-128"/>
                <a:cs typeface="Arial" panose="020B0604020202020204" pitchFamily="34" charset="0"/>
              </a:rPr>
              <a:t>Potential pandemic pathogens </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a:t>
            </a:r>
            <a:r>
              <a:rPr lang="en-US" altLang="ja-JP" sz="2800" dirty="0">
                <a:solidFill>
                  <a:srgbClr val="00B050"/>
                </a:solidFill>
                <a:latin typeface="Arial" panose="020B0604020202020204" pitchFamily="34" charset="0"/>
                <a:ea typeface="ＭＳ Ｐゴシック" panose="020B0600070205080204" pitchFamily="50" charset="-128"/>
                <a:cs typeface="Arial" panose="020B0604020202020204" pitchFamily="34" charset="0"/>
              </a:rPr>
              <a:t>PPP</a:t>
            </a:r>
            <a:r>
              <a:rPr lang="ja-JP" altLang="en-US" sz="2800" dirty="0">
                <a:latin typeface="Arial" panose="020B0604020202020204" pitchFamily="34" charset="0"/>
                <a:ea typeface="ＭＳ Ｐゴシック" panose="020B0600070205080204" pitchFamily="50" charset="-128"/>
                <a:cs typeface="Arial" panose="020B0604020202020204" pitchFamily="34" charset="0"/>
              </a:rPr>
              <a:t>）</a:t>
            </a:r>
          </a:p>
          <a:p>
            <a:pPr algn="ctr"/>
            <a:r>
              <a:rPr kumimoji="1" lang="ja-JP" altLang="en-US" sz="2400" dirty="0">
                <a:latin typeface="BIZ UDPゴシック" panose="020B0400000000000000" pitchFamily="50" charset="-128"/>
                <a:ea typeface="BIZ UDPゴシック" panose="020B0400000000000000" pitchFamily="50" charset="-128"/>
                <a:cs typeface="Arial" panose="020B0604020202020204" pitchFamily="34" charset="0"/>
              </a:rPr>
              <a:t>潜在的にパンデミックを起こしうる病原体</a:t>
            </a:r>
            <a:endParaRPr kumimoji="1" lang="en-US" altLang="ja-JP" sz="2400" dirty="0">
              <a:latin typeface="BIZ UDPゴシック" panose="020B0400000000000000" pitchFamily="50" charset="-128"/>
              <a:ea typeface="BIZ UDPゴシック" panose="020B0400000000000000" pitchFamily="50" charset="-128"/>
              <a:cs typeface="Arial" panose="020B0604020202020204" pitchFamily="34" charset="0"/>
            </a:endParaRPr>
          </a:p>
        </p:txBody>
      </p:sp>
      <p:sp>
        <p:nvSpPr>
          <p:cNvPr id="13" name="テキスト ボックス 12"/>
          <p:cNvSpPr txBox="1"/>
          <p:nvPr/>
        </p:nvSpPr>
        <p:spPr>
          <a:xfrm>
            <a:off x="6129896" y="3476937"/>
            <a:ext cx="5469570" cy="1692771"/>
          </a:xfrm>
          <a:prstGeom prst="rect">
            <a:avLst/>
          </a:prstGeom>
          <a:noFill/>
        </p:spPr>
        <p:txBody>
          <a:bodyPr wrap="square" rtlCol="0">
            <a:spAutoFit/>
          </a:bodyPr>
          <a:lstStyle/>
          <a:p>
            <a:r>
              <a:rPr kumimoji="1" lang="en-US" altLang="ja-JP" sz="2400" dirty="0">
                <a:latin typeface="Arial" panose="020B0604020202020204" pitchFamily="34" charset="0"/>
                <a:ea typeface="ＭＳ Ｐゴシック" panose="020B0600070205080204" pitchFamily="50" charset="-128"/>
                <a:cs typeface="Arial" panose="020B0604020202020204" pitchFamily="34" charset="0"/>
              </a:rPr>
              <a:t>GOF</a:t>
            </a:r>
            <a:r>
              <a:rPr kumimoji="1" lang="ja-JP" altLang="en-US" sz="2400" dirty="0">
                <a:latin typeface="BIZ UDPゴシック" panose="020B0400000000000000" pitchFamily="50" charset="-128"/>
                <a:ea typeface="BIZ UDPゴシック" panose="020B0400000000000000" pitchFamily="50" charset="-128"/>
                <a:cs typeface="Arial" panose="020B0604020202020204" pitchFamily="34" charset="0"/>
              </a:rPr>
              <a:t>研究によって作出される病原体</a:t>
            </a:r>
            <a:endParaRPr kumimoji="1" lang="en-US" altLang="ja-JP" sz="2400" dirty="0">
              <a:latin typeface="BIZ UDPゴシック" panose="020B0400000000000000" pitchFamily="50" charset="-128"/>
              <a:ea typeface="BIZ UDPゴシック" panose="020B0400000000000000" pitchFamily="50" charset="-128"/>
              <a:cs typeface="Arial" panose="020B0604020202020204" pitchFamily="34" charset="0"/>
            </a:endParaRPr>
          </a:p>
          <a:p>
            <a:pPr marL="982663" indent="-982663"/>
            <a:r>
              <a:rPr lang="ja-JP" altLang="en-US" sz="800" dirty="0">
                <a:latin typeface="Arial" panose="020B0604020202020204" pitchFamily="34" charset="0"/>
                <a:ea typeface="ＭＳ Ｐゴシック" panose="020B0600070205080204" pitchFamily="50" charset="-128"/>
                <a:cs typeface="Arial" panose="020B0604020202020204" pitchFamily="34" charset="0"/>
              </a:rPr>
              <a:t>　　</a:t>
            </a:r>
            <a:endParaRPr lang="en-US" altLang="ja-JP" sz="800" dirty="0">
              <a:latin typeface="Arial" panose="020B0604020202020204" pitchFamily="34" charset="0"/>
              <a:ea typeface="ＭＳ Ｐゴシック" panose="020B0600070205080204" pitchFamily="50" charset="-128"/>
              <a:cs typeface="Arial" panose="020B0604020202020204" pitchFamily="34" charset="0"/>
            </a:endParaRPr>
          </a:p>
          <a:p>
            <a:pPr marL="627063" indent="-627063"/>
            <a:r>
              <a:rPr lang="ja-JP" altLang="en-US" sz="2400" dirty="0">
                <a:latin typeface="Arial" panose="020B0604020202020204" pitchFamily="34" charset="0"/>
                <a:ea typeface="ＭＳ Ｐゴシック" panose="020B0600070205080204" pitchFamily="50" charset="-128"/>
                <a:cs typeface="Arial" panose="020B0604020202020204" pitchFamily="34" charset="0"/>
              </a:rPr>
              <a:t>　＝</a:t>
            </a:r>
            <a:r>
              <a:rPr lang="en-US" altLang="ja-JP" sz="2400" dirty="0">
                <a:latin typeface="Arial" panose="020B0604020202020204" pitchFamily="34" charset="0"/>
                <a:ea typeface="ＭＳ Ｐゴシック" panose="020B0600070205080204" pitchFamily="50" charset="-128"/>
                <a:cs typeface="Arial" panose="020B0604020202020204" pitchFamily="34" charset="0"/>
              </a:rPr>
              <a:t>	Pathogens with enhanced </a:t>
            </a:r>
            <a:r>
              <a:rPr lang="ja-JP" altLang="en-US" sz="2400" dirty="0">
                <a:latin typeface="Arial" panose="020B0604020202020204" pitchFamily="34" charset="0"/>
                <a:ea typeface="ＭＳ Ｐゴシック" panose="020B0600070205080204" pitchFamily="50" charset="-128"/>
                <a:cs typeface="Arial" panose="020B0604020202020204" pitchFamily="34" charset="0"/>
              </a:rPr>
              <a:t>　　</a:t>
            </a:r>
            <a:r>
              <a:rPr lang="en-US" altLang="ja-JP" sz="2400" dirty="0">
                <a:latin typeface="Arial" panose="020B0604020202020204" pitchFamily="34" charset="0"/>
                <a:ea typeface="ＭＳ Ｐゴシック" panose="020B0600070205080204" pitchFamily="50" charset="-128"/>
                <a:cs typeface="Arial" panose="020B0604020202020204" pitchFamily="34" charset="0"/>
              </a:rPr>
              <a:t>pandemic potential</a:t>
            </a:r>
          </a:p>
          <a:p>
            <a:pPr marL="627063" indent="-627063"/>
            <a:r>
              <a:rPr lang="ja-JP" altLang="en-US" sz="2400" dirty="0">
                <a:latin typeface="Arial" panose="020B0604020202020204" pitchFamily="34" charset="0"/>
                <a:ea typeface="ＭＳ Ｐゴシック" panose="020B0600070205080204" pitchFamily="50" charset="-128"/>
                <a:cs typeface="Arial" panose="020B0604020202020204" pitchFamily="34" charset="0"/>
              </a:rPr>
              <a:t>　　 （</a:t>
            </a:r>
            <a:r>
              <a:rPr lang="en-US" altLang="ja-JP" sz="2400" dirty="0">
                <a:solidFill>
                  <a:srgbClr val="FF0000"/>
                </a:solidFill>
                <a:latin typeface="Arial" panose="020B0604020202020204" pitchFamily="34" charset="0"/>
                <a:ea typeface="ＭＳ Ｐゴシック" panose="020B0600070205080204" pitchFamily="50" charset="-128"/>
                <a:cs typeface="Arial" panose="020B0604020202020204" pitchFamily="34" charset="0"/>
              </a:rPr>
              <a:t>PEPP</a:t>
            </a:r>
            <a:r>
              <a:rPr lang="ja-JP" altLang="en-US" sz="2400" dirty="0">
                <a:solidFill>
                  <a:srgbClr val="FF0000"/>
                </a:solidFill>
                <a:latin typeface="Arial" panose="020B0604020202020204" pitchFamily="34" charset="0"/>
                <a:ea typeface="ＭＳ Ｐゴシック" panose="020B0600070205080204" pitchFamily="50" charset="-128"/>
                <a:cs typeface="Arial" panose="020B0604020202020204" pitchFamily="34" charset="0"/>
              </a:rPr>
              <a:t>：</a:t>
            </a:r>
            <a:r>
              <a:rPr lang="ja-JP" altLang="en-US" sz="2400" dirty="0">
                <a:solidFill>
                  <a:srgbClr val="FF0000"/>
                </a:solidFill>
                <a:latin typeface="BIZ UDPゴシック" panose="020B0400000000000000" pitchFamily="50" charset="-128"/>
                <a:ea typeface="BIZ UDPゴシック" panose="020B0400000000000000" pitchFamily="50" charset="-128"/>
                <a:cs typeface="Arial" panose="020B0604020202020204" pitchFamily="34" charset="0"/>
              </a:rPr>
              <a:t>強化型パンデミック病原体</a:t>
            </a:r>
            <a:r>
              <a:rPr lang="ja-JP" altLang="en-US" sz="2400" dirty="0">
                <a:latin typeface="Arial" panose="020B0604020202020204" pitchFamily="34" charset="0"/>
                <a:ea typeface="ＭＳ Ｐゴシック" panose="020B0600070205080204" pitchFamily="50" charset="-128"/>
                <a:cs typeface="Arial" panose="020B0604020202020204" pitchFamily="34" charset="0"/>
              </a:rPr>
              <a:t>）</a:t>
            </a:r>
            <a:endParaRPr lang="en-US" altLang="ja-JP" sz="2400" dirty="0">
              <a:solidFill>
                <a:srgbClr val="FF0000"/>
              </a:solidFill>
              <a:latin typeface="BIZ UDPゴシック" panose="020B0400000000000000" pitchFamily="50" charset="-128"/>
              <a:ea typeface="BIZ UDPゴシック" panose="020B0400000000000000" pitchFamily="50" charset="-128"/>
              <a:cs typeface="Arial" panose="020B0604020202020204" pitchFamily="34" charset="0"/>
            </a:endParaRPr>
          </a:p>
        </p:txBody>
      </p:sp>
      <p:sp>
        <p:nvSpPr>
          <p:cNvPr id="15" name="テキスト ボックス 14"/>
          <p:cNvSpPr txBox="1"/>
          <p:nvPr/>
        </p:nvSpPr>
        <p:spPr>
          <a:xfrm>
            <a:off x="4049535" y="2506730"/>
            <a:ext cx="4615366" cy="830997"/>
          </a:xfrm>
          <a:prstGeom prst="rect">
            <a:avLst/>
          </a:prstGeom>
          <a:noFill/>
        </p:spPr>
        <p:txBody>
          <a:bodyPr wrap="none" rtlCol="0">
            <a:spAutoFit/>
          </a:bodyPr>
          <a:lstStyle/>
          <a:p>
            <a:pPr algn="ctr"/>
            <a:r>
              <a:rPr kumimoji="1" lang="ja-JP" altLang="en-US" sz="2400" dirty="0">
                <a:solidFill>
                  <a:schemeClr val="accent5"/>
                </a:solidFill>
                <a:latin typeface="Arial" panose="020B0604020202020204" pitchFamily="34" charset="0"/>
                <a:ea typeface="BIZ UDPゴシック" panose="020B0400000000000000" pitchFamily="50" charset="-128"/>
                <a:cs typeface="Arial" panose="020B0604020202020204" pitchFamily="34" charset="0"/>
              </a:rPr>
              <a:t>機能獲得研究</a:t>
            </a:r>
            <a:r>
              <a:rPr lang="ja-JP" altLang="en-US" sz="2400" dirty="0">
                <a:solidFill>
                  <a:schemeClr val="accent5"/>
                </a:solidFill>
                <a:latin typeface="Arial" panose="020B0604020202020204" pitchFamily="34" charset="0"/>
                <a:ea typeface="BIZ UDPゴシック" panose="020B0400000000000000" pitchFamily="50" charset="-128"/>
                <a:cs typeface="Arial" panose="020B0604020202020204" pitchFamily="34" charset="0"/>
              </a:rPr>
              <a:t>（</a:t>
            </a:r>
            <a:r>
              <a:rPr kumimoji="1" lang="en-US" altLang="ja-JP" sz="2400" dirty="0">
                <a:solidFill>
                  <a:schemeClr val="accent5"/>
                </a:solidFill>
                <a:latin typeface="Arial" panose="020B0604020202020204" pitchFamily="34" charset="0"/>
                <a:ea typeface="BIZ UDPゴシック" panose="020B0400000000000000" pitchFamily="50" charset="-128"/>
                <a:cs typeface="Arial" panose="020B0604020202020204" pitchFamily="34" charset="0"/>
              </a:rPr>
              <a:t>GOF</a:t>
            </a:r>
            <a:r>
              <a:rPr lang="ja-JP" altLang="en-US" sz="2400" dirty="0">
                <a:solidFill>
                  <a:schemeClr val="accent5"/>
                </a:solidFill>
                <a:latin typeface="Arial" panose="020B0604020202020204" pitchFamily="34" charset="0"/>
                <a:ea typeface="BIZ UDPゴシック" panose="020B0400000000000000" pitchFamily="50" charset="-128"/>
                <a:cs typeface="Arial" panose="020B0604020202020204" pitchFamily="34" charset="0"/>
              </a:rPr>
              <a:t>研究）</a:t>
            </a:r>
            <a:endParaRPr lang="en-US" altLang="ja-JP" sz="2400" dirty="0">
              <a:solidFill>
                <a:schemeClr val="accent5"/>
              </a:solidFill>
              <a:latin typeface="Arial" panose="020B0604020202020204" pitchFamily="34" charset="0"/>
              <a:ea typeface="BIZ UDPゴシック" panose="020B0400000000000000" pitchFamily="50" charset="-128"/>
              <a:cs typeface="Arial" panose="020B0604020202020204" pitchFamily="34" charset="0"/>
            </a:endParaRPr>
          </a:p>
          <a:p>
            <a:pPr algn="ctr"/>
            <a:r>
              <a:rPr kumimoji="1" lang="en-US" altLang="ja-JP" sz="2400" dirty="0">
                <a:solidFill>
                  <a:schemeClr val="accent5"/>
                </a:solidFill>
                <a:latin typeface="Arial" panose="020B0604020202020204" pitchFamily="34" charset="0"/>
                <a:ea typeface="BIZ UDPゴシック" panose="020B0400000000000000" pitchFamily="50" charset="-128"/>
                <a:cs typeface="Arial" panose="020B0604020202020204" pitchFamily="34" charset="0"/>
              </a:rPr>
              <a:t>Gain-of-function (GOF) research</a:t>
            </a:r>
          </a:p>
        </p:txBody>
      </p:sp>
      <p:grpSp>
        <p:nvGrpSpPr>
          <p:cNvPr id="14" name="グループ化 13"/>
          <p:cNvGrpSpPr/>
          <p:nvPr/>
        </p:nvGrpSpPr>
        <p:grpSpPr>
          <a:xfrm>
            <a:off x="455283" y="3576139"/>
            <a:ext cx="4744041" cy="1583689"/>
            <a:chOff x="24220" y="3260021"/>
            <a:chExt cx="4744041" cy="1583689"/>
          </a:xfrm>
        </p:grpSpPr>
        <p:sp>
          <p:nvSpPr>
            <p:cNvPr id="9" name="テキスト ボックス 8"/>
            <p:cNvSpPr txBox="1"/>
            <p:nvPr/>
          </p:nvSpPr>
          <p:spPr>
            <a:xfrm>
              <a:off x="24220" y="3367992"/>
              <a:ext cx="4021024" cy="1354217"/>
            </a:xfrm>
            <a:prstGeom prst="rect">
              <a:avLst/>
            </a:prstGeom>
            <a:noFill/>
          </p:spPr>
          <p:txBody>
            <a:bodyPr wrap="square" rtlCol="0">
              <a:spAutoFit/>
            </a:bodyPr>
            <a:lstStyle/>
            <a:p>
              <a:r>
                <a:rPr kumimoji="1" lang="en-US" altLang="ja-JP" sz="2200" dirty="0">
                  <a:solidFill>
                    <a:srgbClr val="00B050"/>
                  </a:solidFill>
                  <a:latin typeface="Arial" panose="020B0604020202020204" pitchFamily="34" charset="0"/>
                  <a:ea typeface="BIZ UDPゴシック" panose="020B0400000000000000" pitchFamily="50" charset="-128"/>
                  <a:cs typeface="Arial" panose="020B0604020202020204" pitchFamily="34" charset="0"/>
                </a:rPr>
                <a:t>Influenza</a:t>
              </a:r>
              <a:r>
                <a:rPr kumimoji="1" lang="ja-JP" altLang="en-US" sz="2200" dirty="0">
                  <a:solidFill>
                    <a:srgbClr val="00B050"/>
                  </a:solidFill>
                  <a:latin typeface="Arial" panose="020B0604020202020204" pitchFamily="34" charset="0"/>
                  <a:ea typeface="BIZ UDPゴシック" panose="020B0400000000000000" pitchFamily="50" charset="-128"/>
                  <a:cs typeface="Arial" panose="020B0604020202020204" pitchFamily="34" charset="0"/>
                </a:rPr>
                <a:t>（インフルエンザ）</a:t>
              </a:r>
              <a:endParaRPr kumimoji="1" lang="en-US" altLang="ja-JP" sz="2200" dirty="0">
                <a:solidFill>
                  <a:srgbClr val="00B050"/>
                </a:solidFill>
                <a:latin typeface="Arial" panose="020B0604020202020204" pitchFamily="34" charset="0"/>
                <a:ea typeface="BIZ UDPゴシック" panose="020B0400000000000000" pitchFamily="50" charset="-128"/>
                <a:cs typeface="Arial" panose="020B0604020202020204" pitchFamily="34" charset="0"/>
              </a:endParaRPr>
            </a:p>
            <a:p>
              <a:endParaRPr kumimoji="1" lang="en-US" altLang="ja-JP" sz="800" dirty="0">
                <a:solidFill>
                  <a:srgbClr val="00B050"/>
                </a:solidFill>
                <a:latin typeface="Arial" panose="020B0604020202020204" pitchFamily="34" charset="0"/>
                <a:ea typeface="BIZ UDPゴシック" panose="020B0400000000000000" pitchFamily="50" charset="-128"/>
                <a:cs typeface="Arial" panose="020B0604020202020204" pitchFamily="34" charset="0"/>
              </a:endParaRPr>
            </a:p>
            <a:p>
              <a:r>
                <a:rPr lang="en-US" altLang="ja-JP" sz="2200" dirty="0">
                  <a:solidFill>
                    <a:srgbClr val="00B050"/>
                  </a:solidFill>
                  <a:latin typeface="Arial" panose="020B0604020202020204" pitchFamily="34" charset="0"/>
                  <a:ea typeface="BIZ UDPゴシック" panose="020B0400000000000000" pitchFamily="50" charset="-128"/>
                  <a:cs typeface="Arial" panose="020B0604020202020204" pitchFamily="34" charset="0"/>
                </a:rPr>
                <a:t>SARS</a:t>
              </a:r>
              <a:r>
                <a:rPr lang="ja-JP" altLang="en-US" sz="2200" dirty="0">
                  <a:solidFill>
                    <a:srgbClr val="00B050"/>
                  </a:solidFill>
                  <a:latin typeface="Arial" panose="020B0604020202020204" pitchFamily="34" charset="0"/>
                  <a:ea typeface="BIZ UDPゴシック" panose="020B0400000000000000" pitchFamily="50" charset="-128"/>
                  <a:cs typeface="Arial" panose="020B0604020202020204" pitchFamily="34" charset="0"/>
                </a:rPr>
                <a:t>（重症急性呼吸器症候群）</a:t>
              </a:r>
              <a:endParaRPr lang="en-US" altLang="ja-JP" sz="2200" dirty="0">
                <a:solidFill>
                  <a:srgbClr val="00B050"/>
                </a:solidFill>
                <a:latin typeface="Arial" panose="020B0604020202020204" pitchFamily="34" charset="0"/>
                <a:ea typeface="BIZ UDPゴシック" panose="020B0400000000000000" pitchFamily="50" charset="-128"/>
                <a:cs typeface="Arial" panose="020B0604020202020204" pitchFamily="34" charset="0"/>
              </a:endParaRPr>
            </a:p>
            <a:p>
              <a:endParaRPr lang="en-US" altLang="ja-JP" sz="800" dirty="0">
                <a:solidFill>
                  <a:srgbClr val="00B050"/>
                </a:solidFill>
                <a:latin typeface="Arial" panose="020B0604020202020204" pitchFamily="34" charset="0"/>
                <a:ea typeface="BIZ UDPゴシック" panose="020B0400000000000000" pitchFamily="50" charset="-128"/>
                <a:cs typeface="Arial" panose="020B0604020202020204" pitchFamily="34" charset="0"/>
              </a:endParaRPr>
            </a:p>
            <a:p>
              <a:r>
                <a:rPr kumimoji="1" lang="en-US" altLang="ja-JP" sz="2200" dirty="0">
                  <a:solidFill>
                    <a:srgbClr val="00B050"/>
                  </a:solidFill>
                  <a:latin typeface="Arial" panose="020B0604020202020204" pitchFamily="34" charset="0"/>
                  <a:ea typeface="BIZ UDPゴシック" panose="020B0400000000000000" pitchFamily="50" charset="-128"/>
                  <a:cs typeface="Arial" panose="020B0604020202020204" pitchFamily="34" charset="0"/>
                </a:rPr>
                <a:t>MERS</a:t>
              </a:r>
              <a:r>
                <a:rPr kumimoji="1" lang="ja-JP" altLang="en-US" sz="2200" dirty="0">
                  <a:solidFill>
                    <a:srgbClr val="00B050"/>
                  </a:solidFill>
                  <a:latin typeface="Arial" panose="020B0604020202020204" pitchFamily="34" charset="0"/>
                  <a:ea typeface="BIZ UDPゴシック" panose="020B0400000000000000" pitchFamily="50" charset="-128"/>
                  <a:cs typeface="Arial" panose="020B0604020202020204" pitchFamily="34" charset="0"/>
                </a:rPr>
                <a:t>（中東呼吸器症候群）</a:t>
              </a:r>
              <a:r>
                <a:rPr lang="ja-JP" altLang="en-US" sz="2200" dirty="0">
                  <a:solidFill>
                    <a:srgbClr val="00B050"/>
                  </a:solidFill>
                  <a:latin typeface="Arial" panose="020B0604020202020204" pitchFamily="34" charset="0"/>
                  <a:ea typeface="BIZ UDPゴシック" panose="020B0400000000000000" pitchFamily="50" charset="-128"/>
                  <a:cs typeface="Arial" panose="020B0604020202020204" pitchFamily="34" charset="0"/>
                </a:rPr>
                <a:t>　　　</a:t>
              </a:r>
              <a:endParaRPr kumimoji="1" lang="ja-JP" altLang="en-US" sz="2200" dirty="0">
                <a:solidFill>
                  <a:srgbClr val="00B050"/>
                </a:solidFill>
                <a:latin typeface="Arial" panose="020B0604020202020204" pitchFamily="34" charset="0"/>
                <a:ea typeface="BIZ UDPゴシック" panose="020B0400000000000000" pitchFamily="50" charset="-128"/>
                <a:cs typeface="Arial" panose="020B0604020202020204" pitchFamily="34" charset="0"/>
              </a:endParaRPr>
            </a:p>
          </p:txBody>
        </p:sp>
        <p:pic>
          <p:nvPicPr>
            <p:cNvPr id="3" name="図 2"/>
            <p:cNvPicPr>
              <a:picLocks noChangeAspect="1"/>
            </p:cNvPicPr>
            <p:nvPr/>
          </p:nvPicPr>
          <p:blipFill>
            <a:blip r:embed="rId3"/>
            <a:stretch>
              <a:fillRect/>
            </a:stretch>
          </p:blipFill>
          <p:spPr>
            <a:xfrm>
              <a:off x="3419148" y="3260021"/>
              <a:ext cx="604258" cy="591948"/>
            </a:xfrm>
            <a:prstGeom prst="rect">
              <a:avLst/>
            </a:prstGeom>
          </p:spPr>
        </p:pic>
        <p:pic>
          <p:nvPicPr>
            <p:cNvPr id="10" name="図 9"/>
            <p:cNvPicPr>
              <a:picLocks noChangeAspect="1"/>
            </p:cNvPicPr>
            <p:nvPr/>
          </p:nvPicPr>
          <p:blipFill>
            <a:blip r:embed="rId4"/>
            <a:stretch>
              <a:fillRect/>
            </a:stretch>
          </p:blipFill>
          <p:spPr>
            <a:xfrm>
              <a:off x="4045244" y="3701318"/>
              <a:ext cx="723017" cy="687564"/>
            </a:xfrm>
            <a:prstGeom prst="rect">
              <a:avLst/>
            </a:prstGeom>
          </p:spPr>
        </p:pic>
        <p:pic>
          <p:nvPicPr>
            <p:cNvPr id="12" name="図 11"/>
            <p:cNvPicPr>
              <a:picLocks noChangeAspect="1"/>
            </p:cNvPicPr>
            <p:nvPr/>
          </p:nvPicPr>
          <p:blipFill>
            <a:blip r:embed="rId5"/>
            <a:stretch>
              <a:fillRect/>
            </a:stretch>
          </p:blipFill>
          <p:spPr>
            <a:xfrm>
              <a:off x="3504394" y="4267382"/>
              <a:ext cx="601431" cy="576328"/>
            </a:xfrm>
            <a:prstGeom prst="rect">
              <a:avLst/>
            </a:prstGeom>
          </p:spPr>
        </p:pic>
      </p:grpSp>
      <p:sp>
        <p:nvSpPr>
          <p:cNvPr id="2" name="スライド番号プレースホルダー 1">
            <a:extLst>
              <a:ext uri="{FF2B5EF4-FFF2-40B4-BE49-F238E27FC236}">
                <a16:creationId xmlns:a16="http://schemas.microsoft.com/office/drawing/2014/main" id="{22ACCCBA-9D03-4572-A2DF-5A901B21A55A}"/>
              </a:ext>
            </a:extLst>
          </p:cNvPr>
          <p:cNvSpPr txBox="1">
            <a:spLocks/>
          </p:cNvSpPr>
          <p:nvPr/>
        </p:nvSpPr>
        <p:spPr>
          <a:xfrm>
            <a:off x="10014663" y="6355918"/>
            <a:ext cx="2063750" cy="457200"/>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A1FAC9C0-085C-4BB2-8CDC-980698F296F6}" type="slidenum">
              <a:rPr lang="en-US" altLang="ja-JP" sz="1800" b="1" smtClean="0">
                <a:solidFill>
                  <a:schemeClr val="bg1">
                    <a:lumMod val="50000"/>
                  </a:schemeClr>
                </a:solidFill>
                <a:latin typeface="Arial" panose="020B0604020202020204" pitchFamily="34" charset="0"/>
                <a:cs typeface="Arial" panose="020B0604020202020204" pitchFamily="34" charset="0"/>
              </a:rPr>
              <a:pPr>
                <a:defRPr/>
              </a:pPr>
              <a:t>8</a:t>
            </a:fld>
            <a:endParaRPr lang="en-US" altLang="ja-JP" sz="1800" b="1" dirty="0">
              <a:solidFill>
                <a:schemeClr val="bg1">
                  <a:lumMod val="50000"/>
                </a:schemeClr>
              </a:solidFill>
              <a:latin typeface="Arial" panose="020B0604020202020204" pitchFamily="34" charset="0"/>
              <a:cs typeface="Arial" panose="020B0604020202020204" pitchFamily="34" charset="0"/>
            </a:endParaRPr>
          </a:p>
        </p:txBody>
      </p:sp>
      <p:grpSp>
        <p:nvGrpSpPr>
          <p:cNvPr id="11" name="グループ化 10">
            <a:extLst>
              <a:ext uri="{FF2B5EF4-FFF2-40B4-BE49-F238E27FC236}">
                <a16:creationId xmlns:a16="http://schemas.microsoft.com/office/drawing/2014/main" id="{5FE97DA2-C2A4-792A-9E26-B0E56B26FA5A}"/>
              </a:ext>
            </a:extLst>
          </p:cNvPr>
          <p:cNvGrpSpPr/>
          <p:nvPr/>
        </p:nvGrpSpPr>
        <p:grpSpPr>
          <a:xfrm>
            <a:off x="4263656" y="1555042"/>
            <a:ext cx="7335810" cy="1384995"/>
            <a:chOff x="4263656" y="1555042"/>
            <a:chExt cx="7335810" cy="1384995"/>
          </a:xfrm>
        </p:grpSpPr>
        <p:sp>
          <p:nvSpPr>
            <p:cNvPr id="7" name="テキスト ボックス 6"/>
            <p:cNvSpPr txBox="1"/>
            <p:nvPr/>
          </p:nvSpPr>
          <p:spPr>
            <a:xfrm>
              <a:off x="8864224" y="1555042"/>
              <a:ext cx="2735242" cy="1384995"/>
            </a:xfrm>
            <a:prstGeom prst="rect">
              <a:avLst/>
            </a:prstGeom>
            <a:noFill/>
            <a:ln w="38100">
              <a:solidFill>
                <a:schemeClr val="accent1"/>
              </a:solidFill>
            </a:ln>
          </p:spPr>
          <p:txBody>
            <a:bodyPr wrap="square" rtlCol="0">
              <a:spAutoFit/>
            </a:bodyPr>
            <a:lstStyle/>
            <a:p>
              <a:pPr marL="179388" indent="-179388">
                <a:buFont typeface="Arial" panose="020B0604020202020204" pitchFamily="34" charset="0"/>
                <a:buChar char="•"/>
              </a:pPr>
              <a:r>
                <a:rPr lang="ja-JP" altLang="en-US" sz="2800" dirty="0">
                  <a:latin typeface="BIZ UDPゴシック" panose="020B0400000000000000" pitchFamily="50" charset="-128"/>
                  <a:ea typeface="BIZ UDPゴシック" panose="020B0400000000000000" pitchFamily="50" charset="-128"/>
                  <a:cs typeface="Arial" panose="020B0604020202020204" pitchFamily="34" charset="0"/>
                </a:rPr>
                <a:t>病原性の強化</a:t>
              </a:r>
              <a:endParaRPr lang="en-US" altLang="ja-JP" sz="2800" dirty="0">
                <a:latin typeface="BIZ UDPゴシック" panose="020B0400000000000000" pitchFamily="50" charset="-128"/>
                <a:ea typeface="BIZ UDPゴシック" panose="020B0400000000000000" pitchFamily="50" charset="-128"/>
                <a:cs typeface="Arial" panose="020B0604020202020204" pitchFamily="34" charset="0"/>
              </a:endParaRPr>
            </a:p>
            <a:p>
              <a:pPr marL="179388" indent="-179388">
                <a:buFont typeface="Arial" panose="020B0604020202020204" pitchFamily="34" charset="0"/>
                <a:buChar char="•"/>
              </a:pPr>
              <a:r>
                <a:rPr lang="ja-JP" altLang="en-US" sz="2800" dirty="0">
                  <a:latin typeface="BIZ UDPゴシック" panose="020B0400000000000000" pitchFamily="50" charset="-128"/>
                  <a:ea typeface="BIZ UDPゴシック" panose="020B0400000000000000" pitchFamily="50" charset="-128"/>
                  <a:cs typeface="Arial" panose="020B0604020202020204" pitchFamily="34" charset="0"/>
                </a:rPr>
                <a:t>伝播性の増強</a:t>
              </a:r>
              <a:endParaRPr lang="en-US" altLang="ja-JP" sz="2800" dirty="0">
                <a:latin typeface="BIZ UDPゴシック" panose="020B0400000000000000" pitchFamily="50" charset="-128"/>
                <a:ea typeface="BIZ UDPゴシック" panose="020B0400000000000000" pitchFamily="50" charset="-128"/>
                <a:cs typeface="Arial" panose="020B0604020202020204" pitchFamily="34" charset="0"/>
              </a:endParaRPr>
            </a:p>
            <a:p>
              <a:pPr marL="179388" indent="-179388">
                <a:buFont typeface="Arial" panose="020B0604020202020204" pitchFamily="34" charset="0"/>
                <a:buChar char="•"/>
              </a:pPr>
              <a:r>
                <a:rPr lang="ja-JP" altLang="en-US" sz="2800" dirty="0">
                  <a:latin typeface="BIZ UDPゴシック" panose="020B0400000000000000" pitchFamily="50" charset="-128"/>
                  <a:ea typeface="BIZ UDPゴシック" panose="020B0400000000000000" pitchFamily="50" charset="-128"/>
                  <a:cs typeface="Arial" panose="020B0604020202020204" pitchFamily="34" charset="0"/>
                </a:rPr>
                <a:t>宿主の変更</a:t>
              </a:r>
              <a:endParaRPr lang="en-US" altLang="ja-JP" sz="2800" dirty="0">
                <a:latin typeface="BIZ UDPゴシック" panose="020B0400000000000000" pitchFamily="50" charset="-128"/>
                <a:ea typeface="BIZ UDPゴシック" panose="020B0400000000000000" pitchFamily="50" charset="-128"/>
                <a:cs typeface="Arial" panose="020B0604020202020204" pitchFamily="34" charset="0"/>
              </a:endParaRPr>
            </a:p>
          </p:txBody>
        </p:sp>
        <p:sp>
          <p:nvSpPr>
            <p:cNvPr id="8" name="テキスト ボックス 7"/>
            <p:cNvSpPr txBox="1"/>
            <p:nvPr/>
          </p:nvSpPr>
          <p:spPr>
            <a:xfrm>
              <a:off x="5121117" y="1555042"/>
              <a:ext cx="2347895" cy="584775"/>
            </a:xfrm>
            <a:prstGeom prst="rect">
              <a:avLst/>
            </a:prstGeom>
            <a:noFill/>
          </p:spPr>
          <p:txBody>
            <a:bodyPr wrap="none" rtlCol="0">
              <a:spAutoFit/>
            </a:bodyPr>
            <a:lstStyle/>
            <a:p>
              <a:r>
                <a:rPr kumimoji="1" lang="ja-JP" altLang="en-US" sz="3200" dirty="0">
                  <a:solidFill>
                    <a:srgbClr val="C00000"/>
                  </a:solidFill>
                  <a:latin typeface="BIZ UDPゴシック" panose="020B0400000000000000" pitchFamily="50" charset="-128"/>
                  <a:ea typeface="BIZ UDPゴシック" panose="020B0400000000000000" pitchFamily="50" charset="-128"/>
                  <a:cs typeface="Arial" panose="020B0604020202020204" pitchFamily="34" charset="0"/>
                </a:rPr>
                <a:t>人為的改変</a:t>
              </a:r>
            </a:p>
          </p:txBody>
        </p:sp>
        <p:cxnSp>
          <p:nvCxnSpPr>
            <p:cNvPr id="22" name="直線矢印コネクタ 21">
              <a:extLst>
                <a:ext uri="{FF2B5EF4-FFF2-40B4-BE49-F238E27FC236}">
                  <a16:creationId xmlns:a16="http://schemas.microsoft.com/office/drawing/2014/main" id="{B736D0BA-4819-DA4E-6DDE-71F56AB7F998}"/>
                </a:ext>
              </a:extLst>
            </p:cNvPr>
            <p:cNvCxnSpPr/>
            <p:nvPr/>
          </p:nvCxnSpPr>
          <p:spPr>
            <a:xfrm>
              <a:off x="4263656" y="2325969"/>
              <a:ext cx="4078135"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sp>
        <p:nvSpPr>
          <p:cNvPr id="5" name="テキスト ボックス 4">
            <a:extLst>
              <a:ext uri="{FF2B5EF4-FFF2-40B4-BE49-F238E27FC236}">
                <a16:creationId xmlns:a16="http://schemas.microsoft.com/office/drawing/2014/main" id="{8FE45015-E27C-810E-AEB2-2A4C4AF8F884}"/>
              </a:ext>
            </a:extLst>
          </p:cNvPr>
          <p:cNvSpPr txBox="1"/>
          <p:nvPr/>
        </p:nvSpPr>
        <p:spPr>
          <a:xfrm>
            <a:off x="451970" y="5291045"/>
            <a:ext cx="10285214" cy="1200329"/>
          </a:xfrm>
          <a:prstGeom prst="rect">
            <a:avLst/>
          </a:prstGeom>
          <a:noFill/>
        </p:spPr>
        <p:txBody>
          <a:bodyPr wrap="square" rtlCol="0">
            <a:spAutoFit/>
          </a:bodyPr>
          <a:lstStyle/>
          <a:p>
            <a:pPr marL="180975" indent="-180975">
              <a:buFont typeface="Arial" panose="020B0604020202020204" pitchFamily="34" charset="0"/>
              <a:buChar char="•"/>
            </a:pPr>
            <a:r>
              <a:rPr kumimoji="1" lang="ja-JP" altLang="en-US" sz="2400" dirty="0">
                <a:solidFill>
                  <a:srgbClr val="FF0000"/>
                </a:solidFill>
                <a:latin typeface="BIZ UDPゴシック" panose="020B0400000000000000" pitchFamily="50" charset="-128"/>
                <a:ea typeface="BIZ UDPゴシック" panose="020B0400000000000000" pitchFamily="50" charset="-128"/>
              </a:rPr>
              <a:t>研究の目的（名目）：「パンデミックを起こしそうな新たな病原体を作出</a:t>
            </a:r>
            <a:r>
              <a:rPr lang="ja-JP" altLang="en-US" sz="2400" dirty="0">
                <a:solidFill>
                  <a:srgbClr val="FF0000"/>
                </a:solidFill>
                <a:latin typeface="BIZ UDPゴシック" panose="020B0400000000000000" pitchFamily="50" charset="-128"/>
                <a:ea typeface="BIZ UDPゴシック" panose="020B0400000000000000" pitchFamily="50" charset="-128"/>
              </a:rPr>
              <a:t>」</a:t>
            </a:r>
            <a:r>
              <a:rPr kumimoji="1" lang="ja-JP" altLang="en-US" sz="2400" dirty="0">
                <a:solidFill>
                  <a:srgbClr val="FF0000"/>
                </a:solidFill>
                <a:latin typeface="BIZ UDPゴシック" panose="020B0400000000000000" pitchFamily="50" charset="-128"/>
                <a:ea typeface="BIZ UDPゴシック" panose="020B0400000000000000" pitchFamily="50" charset="-128"/>
              </a:rPr>
              <a:t>し、それに対する</a:t>
            </a:r>
            <a:r>
              <a:rPr lang="ja-JP" altLang="en-US" sz="2400" dirty="0">
                <a:solidFill>
                  <a:srgbClr val="FF0000"/>
                </a:solidFill>
                <a:latin typeface="BIZ UDPゴシック" panose="020B0400000000000000" pitchFamily="50" charset="-128"/>
                <a:ea typeface="BIZ UDPゴシック" panose="020B0400000000000000" pitchFamily="50" charset="-128"/>
              </a:rPr>
              <a:t>「</a:t>
            </a:r>
            <a:r>
              <a:rPr kumimoji="1" lang="ja-JP" altLang="en-US" sz="2400" dirty="0">
                <a:solidFill>
                  <a:srgbClr val="FF0000"/>
                </a:solidFill>
                <a:latin typeface="BIZ UDPゴシック" panose="020B0400000000000000" pitchFamily="50" charset="-128"/>
                <a:ea typeface="BIZ UDPゴシック" panose="020B0400000000000000" pitchFamily="50" charset="-128"/>
              </a:rPr>
              <a:t>診断方法、ワクチン、治療薬の開発</a:t>
            </a:r>
            <a:r>
              <a:rPr lang="ja-JP" altLang="en-US" sz="2400" dirty="0">
                <a:solidFill>
                  <a:srgbClr val="FF0000"/>
                </a:solidFill>
                <a:latin typeface="BIZ UDPゴシック" panose="020B0400000000000000" pitchFamily="50" charset="-128"/>
                <a:ea typeface="BIZ UDPゴシック" panose="020B0400000000000000" pitchFamily="50" charset="-128"/>
              </a:rPr>
              <a:t>」</a:t>
            </a:r>
            <a:r>
              <a:rPr kumimoji="1" lang="ja-JP" altLang="en-US" sz="2400" dirty="0">
                <a:solidFill>
                  <a:srgbClr val="FF0000"/>
                </a:solidFill>
                <a:latin typeface="BIZ UDPゴシック" panose="020B0400000000000000" pitchFamily="50" charset="-128"/>
                <a:ea typeface="BIZ UDPゴシック" panose="020B0400000000000000" pitchFamily="50" charset="-128"/>
              </a:rPr>
              <a:t>に当てる。</a:t>
            </a:r>
            <a:endParaRPr kumimoji="1" lang="en-US" altLang="ja-JP" sz="2400" dirty="0">
              <a:solidFill>
                <a:srgbClr val="FF0000"/>
              </a:solidFill>
              <a:latin typeface="BIZ UDPゴシック" panose="020B0400000000000000" pitchFamily="50" charset="-128"/>
              <a:ea typeface="BIZ UDPゴシック" panose="020B0400000000000000" pitchFamily="50" charset="-128"/>
            </a:endParaRPr>
          </a:p>
          <a:p>
            <a:pPr marL="180975" indent="-180975">
              <a:buFont typeface="Arial" panose="020B0604020202020204" pitchFamily="34" charset="0"/>
              <a:buChar char="•"/>
            </a:pPr>
            <a:r>
              <a:rPr kumimoji="1" lang="ja-JP" altLang="en-US" sz="2400" dirty="0">
                <a:solidFill>
                  <a:srgbClr val="FF0000"/>
                </a:solidFill>
                <a:latin typeface="BIZ UDPゴシック" panose="020B0400000000000000" pitchFamily="50" charset="-128"/>
                <a:ea typeface="BIZ UDPゴシック" panose="020B0400000000000000" pitchFamily="50" charset="-128"/>
              </a:rPr>
              <a:t>その一方で、漏出・誤用の際のリスクが大きすぎる。</a:t>
            </a:r>
          </a:p>
        </p:txBody>
      </p:sp>
    </p:spTree>
    <p:extLst>
      <p:ext uri="{BB962C8B-B14F-4D97-AF65-F5344CB8AC3E}">
        <p14:creationId xmlns:p14="http://schemas.microsoft.com/office/powerpoint/2010/main" val="3943701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37740EEE-7CBF-B597-167D-4FB7285A03DD}"/>
              </a:ext>
            </a:extLst>
          </p:cNvPr>
          <p:cNvPicPr>
            <a:picLocks noChangeAspect="1"/>
          </p:cNvPicPr>
          <p:nvPr/>
        </p:nvPicPr>
        <p:blipFill>
          <a:blip r:embed="rId3"/>
          <a:stretch>
            <a:fillRect/>
          </a:stretch>
        </p:blipFill>
        <p:spPr>
          <a:xfrm>
            <a:off x="145287" y="1799706"/>
            <a:ext cx="7169913" cy="1629526"/>
          </a:xfrm>
          <a:prstGeom prst="rect">
            <a:avLst/>
          </a:prstGeom>
        </p:spPr>
      </p:pic>
      <p:pic>
        <p:nvPicPr>
          <p:cNvPr id="9" name="図 8">
            <a:extLst>
              <a:ext uri="{FF2B5EF4-FFF2-40B4-BE49-F238E27FC236}">
                <a16:creationId xmlns:a16="http://schemas.microsoft.com/office/drawing/2014/main" id="{BCC03F8C-1EB8-EA3A-74C5-9FD810F8D428}"/>
              </a:ext>
            </a:extLst>
          </p:cNvPr>
          <p:cNvPicPr>
            <a:picLocks noChangeAspect="1"/>
          </p:cNvPicPr>
          <p:nvPr/>
        </p:nvPicPr>
        <p:blipFill>
          <a:blip r:embed="rId4"/>
          <a:stretch>
            <a:fillRect/>
          </a:stretch>
        </p:blipFill>
        <p:spPr>
          <a:xfrm>
            <a:off x="256857" y="3426320"/>
            <a:ext cx="6943725" cy="304800"/>
          </a:xfrm>
          <a:prstGeom prst="rect">
            <a:avLst/>
          </a:prstGeom>
        </p:spPr>
      </p:pic>
      <p:pic>
        <p:nvPicPr>
          <p:cNvPr id="11" name="図 10">
            <a:extLst>
              <a:ext uri="{FF2B5EF4-FFF2-40B4-BE49-F238E27FC236}">
                <a16:creationId xmlns:a16="http://schemas.microsoft.com/office/drawing/2014/main" id="{6B59ACC8-EC6E-D8CD-71E5-54A719349F71}"/>
              </a:ext>
            </a:extLst>
          </p:cNvPr>
          <p:cNvPicPr>
            <a:picLocks noChangeAspect="1"/>
          </p:cNvPicPr>
          <p:nvPr/>
        </p:nvPicPr>
        <p:blipFill>
          <a:blip r:embed="rId5"/>
          <a:stretch>
            <a:fillRect/>
          </a:stretch>
        </p:blipFill>
        <p:spPr>
          <a:xfrm>
            <a:off x="256857" y="1304903"/>
            <a:ext cx="1260166" cy="311922"/>
          </a:xfrm>
          <a:prstGeom prst="rect">
            <a:avLst/>
          </a:prstGeom>
        </p:spPr>
      </p:pic>
      <p:pic>
        <p:nvPicPr>
          <p:cNvPr id="13" name="図 12">
            <a:extLst>
              <a:ext uri="{FF2B5EF4-FFF2-40B4-BE49-F238E27FC236}">
                <a16:creationId xmlns:a16="http://schemas.microsoft.com/office/drawing/2014/main" id="{0BD587F0-2F37-B705-9181-1FF49150FF22}"/>
              </a:ext>
            </a:extLst>
          </p:cNvPr>
          <p:cNvPicPr>
            <a:picLocks noChangeAspect="1"/>
          </p:cNvPicPr>
          <p:nvPr/>
        </p:nvPicPr>
        <p:blipFill>
          <a:blip r:embed="rId6"/>
          <a:stretch>
            <a:fillRect/>
          </a:stretch>
        </p:blipFill>
        <p:spPr>
          <a:xfrm>
            <a:off x="145287" y="3697794"/>
            <a:ext cx="7055295" cy="2421395"/>
          </a:xfrm>
          <a:prstGeom prst="rect">
            <a:avLst/>
          </a:prstGeom>
        </p:spPr>
      </p:pic>
      <p:sp>
        <p:nvSpPr>
          <p:cNvPr id="14" name="テキスト ボックス 13">
            <a:extLst>
              <a:ext uri="{FF2B5EF4-FFF2-40B4-BE49-F238E27FC236}">
                <a16:creationId xmlns:a16="http://schemas.microsoft.com/office/drawing/2014/main" id="{DCF64936-D450-B140-19C1-14F3F0B47026}"/>
              </a:ext>
            </a:extLst>
          </p:cNvPr>
          <p:cNvSpPr txBox="1"/>
          <p:nvPr/>
        </p:nvSpPr>
        <p:spPr>
          <a:xfrm>
            <a:off x="7315200" y="1486568"/>
            <a:ext cx="4465502" cy="1631216"/>
          </a:xfrm>
          <a:prstGeom prst="rect">
            <a:avLst/>
          </a:prstGeom>
          <a:noFill/>
        </p:spPr>
        <p:txBody>
          <a:bodyPr wrap="square" rtlCol="0">
            <a:spAutoFit/>
          </a:bodyPr>
          <a:lstStyle/>
          <a:p>
            <a:pPr algn="just">
              <a:lnSpc>
                <a:spcPts val="2400"/>
              </a:lnSpc>
            </a:pPr>
            <a:r>
              <a:rPr lang="en-US" altLang="ja-JP" sz="2200" dirty="0">
                <a:latin typeface="Arial" panose="020B0604020202020204" pitchFamily="34" charset="0"/>
                <a:ea typeface="BIZ UDPゴシック" panose="020B0400000000000000" pitchFamily="50" charset="-128"/>
                <a:cs typeface="Arial" panose="020B0604020202020204" pitchFamily="34" charset="0"/>
              </a:rPr>
              <a:t>SARS-CoV</a:t>
            </a:r>
            <a:r>
              <a:rPr lang="ja-JP" altLang="en-US" sz="2200" dirty="0">
                <a:latin typeface="Arial" panose="020B0604020202020204" pitchFamily="34" charset="0"/>
                <a:ea typeface="BIZ UDPゴシック" panose="020B0400000000000000" pitchFamily="50" charset="-128"/>
                <a:cs typeface="Arial" panose="020B0604020202020204" pitchFamily="34" charset="0"/>
              </a:rPr>
              <a:t>逆遺伝学システム</a:t>
            </a:r>
            <a:r>
              <a:rPr lang="en-US" altLang="ja-JP" sz="2200" dirty="0">
                <a:latin typeface="Arial" panose="020B0604020202020204" pitchFamily="34" charset="0"/>
                <a:ea typeface="BIZ UDPゴシック" panose="020B0400000000000000" pitchFamily="50" charset="-128"/>
                <a:cs typeface="Arial" panose="020B0604020202020204" pitchFamily="34" charset="0"/>
              </a:rPr>
              <a:t>2</a:t>
            </a:r>
            <a:r>
              <a:rPr lang="ja-JP" altLang="en-US" sz="2200" dirty="0">
                <a:latin typeface="Arial" panose="020B0604020202020204" pitchFamily="34" charset="0"/>
                <a:ea typeface="BIZ UDPゴシック" panose="020B0400000000000000" pitchFamily="50" charset="-128"/>
                <a:cs typeface="Arial" panose="020B0604020202020204" pitchFamily="34" charset="0"/>
              </a:rPr>
              <a:t>を使用して、マウスに適合した</a:t>
            </a:r>
            <a:r>
              <a:rPr lang="en-US" altLang="ja-JP" sz="2200" dirty="0">
                <a:latin typeface="Arial" panose="020B0604020202020204" pitchFamily="34" charset="0"/>
                <a:ea typeface="BIZ UDPゴシック" panose="020B0400000000000000" pitchFamily="50" charset="-128"/>
                <a:cs typeface="Arial" panose="020B0604020202020204" pitchFamily="34" charset="0"/>
              </a:rPr>
              <a:t>SARS-CoV</a:t>
            </a:r>
            <a:r>
              <a:rPr lang="ja-JP" altLang="en-US" sz="2200" dirty="0">
                <a:latin typeface="Arial" panose="020B0604020202020204" pitchFamily="34" charset="0"/>
                <a:ea typeface="BIZ UDPゴシック" panose="020B0400000000000000" pitchFamily="50" charset="-128"/>
                <a:cs typeface="Arial" panose="020B0604020202020204" pitchFamily="34" charset="0"/>
              </a:rPr>
              <a:t>バックボーン上にコウモリコロナウイルス</a:t>
            </a:r>
            <a:r>
              <a:rPr lang="en-US" altLang="ja-JP" sz="2200" dirty="0">
                <a:latin typeface="Arial" panose="020B0604020202020204" pitchFamily="34" charset="0"/>
                <a:ea typeface="BIZ UDPゴシック" panose="020B0400000000000000" pitchFamily="50" charset="-128"/>
                <a:cs typeface="Arial" panose="020B0604020202020204" pitchFamily="34" charset="0"/>
              </a:rPr>
              <a:t>SHC014</a:t>
            </a:r>
            <a:r>
              <a:rPr lang="ja-JP" altLang="en-US" sz="2200" dirty="0">
                <a:latin typeface="Arial" panose="020B0604020202020204" pitchFamily="34" charset="0"/>
                <a:ea typeface="BIZ UDPゴシック" panose="020B0400000000000000" pitchFamily="50" charset="-128"/>
                <a:cs typeface="Arial" panose="020B0604020202020204" pitchFamily="34" charset="0"/>
              </a:rPr>
              <a:t>のスパイクを発現する</a:t>
            </a:r>
            <a:r>
              <a:rPr lang="ja-JP" altLang="en-US" sz="2200" dirty="0">
                <a:solidFill>
                  <a:schemeClr val="accent2">
                    <a:lumMod val="75000"/>
                  </a:schemeClr>
                </a:solidFill>
                <a:latin typeface="Arial" panose="020B0604020202020204" pitchFamily="34" charset="0"/>
                <a:ea typeface="BIZ UDPゴシック" panose="020B0400000000000000" pitchFamily="50" charset="-128"/>
                <a:cs typeface="Arial" panose="020B0604020202020204" pitchFamily="34" charset="0"/>
              </a:rPr>
              <a:t>キメラウイルスを作成</a:t>
            </a:r>
            <a:endParaRPr kumimoji="1" lang="ja-JP" altLang="en-US" sz="2200" dirty="0">
              <a:solidFill>
                <a:schemeClr val="accent2">
                  <a:lumMod val="75000"/>
                </a:schemeClr>
              </a:solidFill>
              <a:latin typeface="Arial" panose="020B0604020202020204" pitchFamily="34" charset="0"/>
              <a:ea typeface="BIZ UDPゴシック" panose="020B0400000000000000" pitchFamily="50" charset="-128"/>
              <a:cs typeface="Arial" panose="020B0604020202020204" pitchFamily="34" charset="0"/>
            </a:endParaRPr>
          </a:p>
        </p:txBody>
      </p:sp>
      <p:sp>
        <p:nvSpPr>
          <p:cNvPr id="15" name="テキスト ボックス 14">
            <a:extLst>
              <a:ext uri="{FF2B5EF4-FFF2-40B4-BE49-F238E27FC236}">
                <a16:creationId xmlns:a16="http://schemas.microsoft.com/office/drawing/2014/main" id="{8600FE8D-D216-04E2-F94D-C9D638C0AA4C}"/>
              </a:ext>
            </a:extLst>
          </p:cNvPr>
          <p:cNvSpPr txBox="1"/>
          <p:nvPr/>
        </p:nvSpPr>
        <p:spPr>
          <a:xfrm>
            <a:off x="7395211" y="3808504"/>
            <a:ext cx="4465502" cy="1938992"/>
          </a:xfrm>
          <a:prstGeom prst="rect">
            <a:avLst/>
          </a:prstGeom>
          <a:noFill/>
        </p:spPr>
        <p:txBody>
          <a:bodyPr wrap="square" rtlCol="0">
            <a:spAutoFit/>
          </a:bodyPr>
          <a:lstStyle/>
          <a:p>
            <a:pPr algn="just">
              <a:lnSpc>
                <a:spcPts val="2400"/>
              </a:lnSpc>
            </a:pPr>
            <a:r>
              <a:rPr lang="ja-JP" altLang="en-US" sz="2200" dirty="0">
                <a:latin typeface="Arial" panose="020B0604020202020204" pitchFamily="34" charset="0"/>
                <a:ea typeface="BIZ UDPゴシック" panose="020B0400000000000000" pitchFamily="50" charset="-128"/>
                <a:cs typeface="Arial" panose="020B0604020202020204" pitchFamily="34" charset="0"/>
              </a:rPr>
              <a:t>このウイルスは、</a:t>
            </a:r>
            <a:r>
              <a:rPr lang="en-US" altLang="ja-JP" sz="2200" dirty="0">
                <a:latin typeface="Arial" panose="020B0604020202020204" pitchFamily="34" charset="0"/>
                <a:ea typeface="BIZ UDPゴシック" panose="020B0400000000000000" pitchFamily="50" charset="-128"/>
                <a:cs typeface="Arial" panose="020B0604020202020204" pitchFamily="34" charset="0"/>
              </a:rPr>
              <a:t>SARS</a:t>
            </a:r>
            <a:r>
              <a:rPr lang="ja-JP" altLang="en-US" sz="2200" dirty="0">
                <a:latin typeface="Arial" panose="020B0604020202020204" pitchFamily="34" charset="0"/>
                <a:ea typeface="BIZ UDPゴシック" panose="020B0400000000000000" pitchFamily="50" charset="-128"/>
                <a:cs typeface="Arial" panose="020B0604020202020204" pitchFamily="34" charset="0"/>
              </a:rPr>
              <a:t>受容体の複数の相同遺伝子である</a:t>
            </a:r>
            <a:r>
              <a:rPr lang="ja-JP" altLang="en-US" sz="2200" dirty="0">
                <a:solidFill>
                  <a:srgbClr val="00B050"/>
                </a:solidFill>
                <a:latin typeface="Arial" panose="020B0604020202020204" pitchFamily="34" charset="0"/>
                <a:ea typeface="BIZ UDPゴシック" panose="020B0400000000000000" pitchFamily="50" charset="-128"/>
                <a:cs typeface="Arial" panose="020B0604020202020204" pitchFamily="34" charset="0"/>
              </a:rPr>
              <a:t>ヒトアンジオテンシン変換酵素</a:t>
            </a:r>
            <a:r>
              <a:rPr lang="en-US" altLang="ja-JP" sz="2200" dirty="0">
                <a:solidFill>
                  <a:srgbClr val="00B050"/>
                </a:solidFill>
                <a:latin typeface="Arial" panose="020B0604020202020204" pitchFamily="34" charset="0"/>
                <a:ea typeface="BIZ UDPゴシック" panose="020B0400000000000000" pitchFamily="50" charset="-128"/>
                <a:cs typeface="Arial" panose="020B0604020202020204" pitchFamily="34" charset="0"/>
              </a:rPr>
              <a:t>II</a:t>
            </a:r>
            <a:r>
              <a:rPr lang="ja-JP" altLang="en-US" sz="2200" dirty="0">
                <a:solidFill>
                  <a:srgbClr val="00B050"/>
                </a:solidFill>
                <a:latin typeface="Arial" panose="020B0604020202020204" pitchFamily="34" charset="0"/>
                <a:ea typeface="BIZ UDPゴシック" panose="020B0400000000000000" pitchFamily="50" charset="-128"/>
                <a:cs typeface="Arial" panose="020B0604020202020204" pitchFamily="34" charset="0"/>
              </a:rPr>
              <a:t>（</a:t>
            </a:r>
            <a:r>
              <a:rPr lang="en-US" altLang="ja-JP" sz="2200" dirty="0">
                <a:solidFill>
                  <a:srgbClr val="00B050"/>
                </a:solidFill>
                <a:latin typeface="Arial" panose="020B0604020202020204" pitchFamily="34" charset="0"/>
                <a:ea typeface="BIZ UDPゴシック" panose="020B0400000000000000" pitchFamily="50" charset="-128"/>
                <a:cs typeface="Arial" panose="020B0604020202020204" pitchFamily="34" charset="0"/>
              </a:rPr>
              <a:t>ACE2</a:t>
            </a:r>
            <a:r>
              <a:rPr lang="ja-JP" altLang="en-US" sz="2200" dirty="0">
                <a:solidFill>
                  <a:srgbClr val="00B050"/>
                </a:solidFill>
                <a:latin typeface="Arial" panose="020B0604020202020204" pitchFamily="34" charset="0"/>
                <a:ea typeface="BIZ UDPゴシック" panose="020B0400000000000000" pitchFamily="50" charset="-128"/>
                <a:cs typeface="Arial" panose="020B0604020202020204" pitchFamily="34" charset="0"/>
              </a:rPr>
              <a:t>）を利用、初代ヒト呼吸器上皮細胞で効率的に複製</a:t>
            </a:r>
            <a:r>
              <a:rPr lang="ja-JP" altLang="en-US" sz="2200" dirty="0">
                <a:latin typeface="Arial" panose="020B0604020202020204" pitchFamily="34" charset="0"/>
                <a:ea typeface="BIZ UDPゴシック" panose="020B0400000000000000" pitchFamily="50" charset="-128"/>
                <a:cs typeface="Arial" panose="020B0604020202020204" pitchFamily="34" charset="0"/>
              </a:rPr>
              <a:t>、</a:t>
            </a:r>
            <a:r>
              <a:rPr lang="en-US" altLang="ja-JP" sz="2200" dirty="0">
                <a:latin typeface="Arial" panose="020B0604020202020204" pitchFamily="34" charset="0"/>
                <a:ea typeface="BIZ UDPゴシック" panose="020B0400000000000000" pitchFamily="50" charset="-128"/>
                <a:cs typeface="Arial" panose="020B0604020202020204" pitchFamily="34" charset="0"/>
              </a:rPr>
              <a:t>SARS-CoV</a:t>
            </a:r>
            <a:r>
              <a:rPr lang="ja-JP" altLang="en-US" sz="2200" dirty="0">
                <a:latin typeface="Arial" panose="020B0604020202020204" pitchFamily="34" charset="0"/>
                <a:ea typeface="BIZ UDPゴシック" panose="020B0400000000000000" pitchFamily="50" charset="-128"/>
                <a:cs typeface="Arial" panose="020B0604020202020204" pitchFamily="34" charset="0"/>
              </a:rPr>
              <a:t>の流行株に匹敵する</a:t>
            </a:r>
            <a:r>
              <a:rPr lang="en-US" altLang="ja-JP" sz="2200" i="1" dirty="0">
                <a:latin typeface="Arial" panose="020B0604020202020204" pitchFamily="34" charset="0"/>
                <a:ea typeface="BIZ UDPゴシック" panose="020B0400000000000000" pitchFamily="50" charset="-128"/>
                <a:cs typeface="Arial" panose="020B0604020202020204" pitchFamily="34" charset="0"/>
              </a:rPr>
              <a:t>in vitro</a:t>
            </a:r>
            <a:r>
              <a:rPr lang="ja-JP" altLang="en-US" sz="2200" dirty="0">
                <a:latin typeface="Arial" panose="020B0604020202020204" pitchFamily="34" charset="0"/>
                <a:ea typeface="BIZ UDPゴシック" panose="020B0400000000000000" pitchFamily="50" charset="-128"/>
                <a:cs typeface="Arial" panose="020B0604020202020204" pitchFamily="34" charset="0"/>
              </a:rPr>
              <a:t>力価を達成した</a:t>
            </a:r>
            <a:endParaRPr lang="en-US" altLang="ja-JP" sz="2200" dirty="0">
              <a:latin typeface="Arial" panose="020B0604020202020204" pitchFamily="34" charset="0"/>
              <a:ea typeface="BIZ UDPゴシック" panose="020B0400000000000000" pitchFamily="50" charset="-128"/>
              <a:cs typeface="Arial" panose="020B0604020202020204" pitchFamily="34" charset="0"/>
            </a:endParaRPr>
          </a:p>
        </p:txBody>
      </p:sp>
      <p:sp>
        <p:nvSpPr>
          <p:cNvPr id="16" name="正方形/長方形 15">
            <a:extLst>
              <a:ext uri="{FF2B5EF4-FFF2-40B4-BE49-F238E27FC236}">
                <a16:creationId xmlns:a16="http://schemas.microsoft.com/office/drawing/2014/main" id="{8AE98749-2CEC-0B12-742F-CEACFC5755D6}"/>
              </a:ext>
            </a:extLst>
          </p:cNvPr>
          <p:cNvSpPr/>
          <p:nvPr/>
        </p:nvSpPr>
        <p:spPr>
          <a:xfrm>
            <a:off x="0" y="0"/>
            <a:ext cx="12192000" cy="129934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テキスト ボックス 16">
            <a:extLst>
              <a:ext uri="{FF2B5EF4-FFF2-40B4-BE49-F238E27FC236}">
                <a16:creationId xmlns:a16="http://schemas.microsoft.com/office/drawing/2014/main" id="{725F1812-FB68-9A68-D30E-A8A5A98E809F}"/>
              </a:ext>
            </a:extLst>
          </p:cNvPr>
          <p:cNvSpPr txBox="1"/>
          <p:nvPr/>
        </p:nvSpPr>
        <p:spPr>
          <a:xfrm>
            <a:off x="341910" y="150641"/>
            <a:ext cx="11518802" cy="1138773"/>
          </a:xfrm>
          <a:prstGeom prst="rect">
            <a:avLst/>
          </a:prstGeom>
          <a:noFill/>
        </p:spPr>
        <p:txBody>
          <a:bodyPr wrap="square" rtlCol="0">
            <a:spAutoFit/>
          </a:bodyPr>
          <a:lstStyle/>
          <a:p>
            <a:pPr algn="ctr"/>
            <a:r>
              <a:rPr lang="ja-JP" altLang="en-US" sz="4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ヒトへの感染性を高めたコロナウイルスの作成</a:t>
            </a:r>
            <a:endParaRPr lang="en-US" altLang="ja-JP" sz="4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endParaRPr>
          </a:p>
          <a:p>
            <a:pPr algn="ctr"/>
            <a:r>
              <a:rPr lang="ja-JP" altLang="en-US" sz="28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a:t>
            </a:r>
            <a:r>
              <a:rPr kumimoji="1" lang="en-US" altLang="ja-JP" sz="28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GOF</a:t>
            </a:r>
            <a:r>
              <a:rPr kumimoji="1" lang="ja-JP" altLang="en-US" sz="28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研究、</a:t>
            </a:r>
            <a:r>
              <a:rPr kumimoji="1" lang="en-US" altLang="ja-JP" sz="2800" dirty="0">
                <a:solidFill>
                  <a:srgbClr val="0066CC"/>
                </a:solidFill>
                <a:latin typeface="Arial" panose="020B0604020202020204" pitchFamily="34" charset="0"/>
                <a:ea typeface="BIZ UDPゴシック" panose="020B0400000000000000" pitchFamily="50" charset="-128"/>
                <a:cs typeface="Arial" panose="020B0604020202020204" pitchFamily="34" charset="0"/>
              </a:rPr>
              <a:t>2015</a:t>
            </a:r>
            <a:r>
              <a:rPr kumimoji="1" lang="ja-JP" altLang="en-US" sz="28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年） </a:t>
            </a:r>
            <a:endParaRPr kumimoji="1" lang="en-US" altLang="ja-JP" sz="28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endParaRPr>
          </a:p>
        </p:txBody>
      </p:sp>
      <p:sp>
        <p:nvSpPr>
          <p:cNvPr id="18" name="矢印: 下 17">
            <a:extLst>
              <a:ext uri="{FF2B5EF4-FFF2-40B4-BE49-F238E27FC236}">
                <a16:creationId xmlns:a16="http://schemas.microsoft.com/office/drawing/2014/main" id="{6D1D3D1C-083C-7230-AFC9-0452B10A62D9}"/>
              </a:ext>
            </a:extLst>
          </p:cNvPr>
          <p:cNvSpPr/>
          <p:nvPr/>
        </p:nvSpPr>
        <p:spPr>
          <a:xfrm>
            <a:off x="9399889" y="3373188"/>
            <a:ext cx="497840" cy="3510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C2CF85B6-942A-277E-4E98-B6D1949630EA}"/>
              </a:ext>
            </a:extLst>
          </p:cNvPr>
          <p:cNvSpPr txBox="1"/>
          <p:nvPr/>
        </p:nvSpPr>
        <p:spPr>
          <a:xfrm>
            <a:off x="167640" y="1601235"/>
            <a:ext cx="6964173" cy="348813"/>
          </a:xfrm>
          <a:prstGeom prst="rect">
            <a:avLst/>
          </a:prstGeom>
          <a:solidFill>
            <a:schemeClr val="bg1"/>
          </a:solidFill>
          <a:ln>
            <a:solidFill>
              <a:schemeClr val="bg1"/>
            </a:solidFill>
          </a:ln>
        </p:spPr>
        <p:txBody>
          <a:bodyPr wrap="square" rtlCol="0">
            <a:spAutoFit/>
          </a:bodyPr>
          <a:lstStyle/>
          <a:p>
            <a:pPr>
              <a:lnSpc>
                <a:spcPts val="2000"/>
              </a:lnSpc>
            </a:pPr>
            <a:r>
              <a:rPr lang="ja-JP" altLang="en-US"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ノースカロライナ大学</a:t>
            </a:r>
            <a:r>
              <a:rPr lang="ja-JP" altLang="en-US" sz="2200" dirty="0">
                <a:latin typeface="Arial" panose="020B0604020202020204" pitchFamily="34" charset="0"/>
                <a:ea typeface="BIZ UDPゴシック" panose="020B0400000000000000" pitchFamily="50" charset="-128"/>
                <a:cs typeface="Arial" panose="020B0604020202020204" pitchFamily="34" charset="0"/>
              </a:rPr>
              <a:t>と</a:t>
            </a:r>
            <a:r>
              <a:rPr lang="ja-JP" altLang="en-US" sz="2200" dirty="0">
                <a:solidFill>
                  <a:srgbClr val="FF0000"/>
                </a:solidFill>
                <a:latin typeface="Arial" panose="020B0604020202020204" pitchFamily="34" charset="0"/>
                <a:ea typeface="BIZ UDPゴシック" panose="020B0400000000000000" pitchFamily="50" charset="-128"/>
                <a:cs typeface="Arial" panose="020B0604020202020204" pitchFamily="34" charset="0"/>
              </a:rPr>
              <a:t>武漢ウイルス研究所</a:t>
            </a:r>
            <a:r>
              <a:rPr lang="ja-JP" altLang="en-US" sz="2200" dirty="0">
                <a:latin typeface="Arial" panose="020B0604020202020204" pitchFamily="34" charset="0"/>
                <a:ea typeface="BIZ UDPゴシック" panose="020B0400000000000000" pitchFamily="50" charset="-128"/>
                <a:cs typeface="Arial" panose="020B0604020202020204" pitchFamily="34" charset="0"/>
              </a:rPr>
              <a:t>の共同研究</a:t>
            </a:r>
            <a:endParaRPr kumimoji="1" lang="ja-JP" altLang="en-US" sz="2200" dirty="0">
              <a:latin typeface="Arial" panose="020B0604020202020204" pitchFamily="34" charset="0"/>
              <a:ea typeface="BIZ UDPゴシック" panose="020B0400000000000000" pitchFamily="50" charset="-128"/>
              <a:cs typeface="Arial" panose="020B0604020202020204" pitchFamily="34" charset="0"/>
            </a:endParaRPr>
          </a:p>
        </p:txBody>
      </p:sp>
      <p:grpSp>
        <p:nvGrpSpPr>
          <p:cNvPr id="8" name="グループ化 7">
            <a:extLst>
              <a:ext uri="{FF2B5EF4-FFF2-40B4-BE49-F238E27FC236}">
                <a16:creationId xmlns:a16="http://schemas.microsoft.com/office/drawing/2014/main" id="{2FD58951-546E-5B22-03A2-C3C5B8893FD8}"/>
              </a:ext>
            </a:extLst>
          </p:cNvPr>
          <p:cNvGrpSpPr/>
          <p:nvPr/>
        </p:nvGrpSpPr>
        <p:grpSpPr>
          <a:xfrm>
            <a:off x="36134" y="6073047"/>
            <a:ext cx="11458300" cy="707886"/>
            <a:chOff x="36134" y="6073047"/>
            <a:chExt cx="11458300" cy="707886"/>
          </a:xfrm>
        </p:grpSpPr>
        <p:sp>
          <p:nvSpPr>
            <p:cNvPr id="5" name="テキスト ボックス 4">
              <a:extLst>
                <a:ext uri="{FF2B5EF4-FFF2-40B4-BE49-F238E27FC236}">
                  <a16:creationId xmlns:a16="http://schemas.microsoft.com/office/drawing/2014/main" id="{5665769C-C3D9-F62C-FA57-EE1A19E8DACB}"/>
                </a:ext>
              </a:extLst>
            </p:cNvPr>
            <p:cNvSpPr txBox="1"/>
            <p:nvPr/>
          </p:nvSpPr>
          <p:spPr>
            <a:xfrm>
              <a:off x="1517023" y="6073047"/>
              <a:ext cx="9977411" cy="707886"/>
            </a:xfrm>
            <a:prstGeom prst="rect">
              <a:avLst/>
            </a:prstGeom>
            <a:noFill/>
            <a:ln w="38100">
              <a:solidFill>
                <a:srgbClr val="FF0000"/>
              </a:solidFill>
            </a:ln>
          </p:spPr>
          <p:txBody>
            <a:bodyPr wrap="none" rtlCol="0">
              <a:spAutoFit/>
            </a:bodyPr>
            <a:lstStyle/>
            <a:p>
              <a:pPr marL="180975" indent="-180975">
                <a:buFont typeface="Arial" panose="020B0604020202020204" pitchFamily="34" charset="0"/>
                <a:buChar char="•"/>
              </a:pPr>
              <a:r>
                <a:rPr lang="ja-JP" altLang="en-US" sz="2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エコヘルス・アライアンスから武漢ウイルス研究所への研究資金提供が隠蔽されていた。</a:t>
              </a:r>
              <a:endParaRPr lang="en-US" altLang="ja-JP" sz="2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endParaRPr>
            </a:p>
            <a:p>
              <a:pPr marL="180975" indent="-180975">
                <a:buFont typeface="Arial" panose="020B0604020202020204" pitchFamily="34" charset="0"/>
                <a:buChar char="•"/>
              </a:pPr>
              <a:r>
                <a:rPr lang="ja-JP" altLang="en-US" sz="2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論文で言及されたウイルスの名称は、</a:t>
              </a:r>
              <a:r>
                <a:rPr lang="en-US" altLang="ja-JP" sz="2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COVID-19</a:t>
              </a:r>
              <a:r>
                <a:rPr lang="ja-JP" altLang="en-US" sz="2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rPr>
                <a:t>発生後に変更された。</a:t>
              </a:r>
              <a:endParaRPr kumimoji="1" lang="ja-JP" altLang="en-US" sz="2000" dirty="0">
                <a:solidFill>
                  <a:srgbClr val="0066CC"/>
                </a:solidFill>
                <a:latin typeface="BIZ UDPゴシック" panose="020B0400000000000000" pitchFamily="50" charset="-128"/>
                <a:ea typeface="BIZ UDPゴシック" panose="020B0400000000000000" pitchFamily="50" charset="-128"/>
                <a:cs typeface="Arial" panose="020B0604020202020204" pitchFamily="34" charset="0"/>
              </a:endParaRPr>
            </a:p>
          </p:txBody>
        </p:sp>
        <p:sp>
          <p:nvSpPr>
            <p:cNvPr id="6" name="テキスト ボックス 5">
              <a:extLst>
                <a:ext uri="{FF2B5EF4-FFF2-40B4-BE49-F238E27FC236}">
                  <a16:creationId xmlns:a16="http://schemas.microsoft.com/office/drawing/2014/main" id="{58F657DB-038B-84E2-D8D4-D9D087012EF2}"/>
                </a:ext>
              </a:extLst>
            </p:cNvPr>
            <p:cNvSpPr txBox="1"/>
            <p:nvPr/>
          </p:nvSpPr>
          <p:spPr>
            <a:xfrm>
              <a:off x="36134" y="6144279"/>
              <a:ext cx="1480889" cy="400110"/>
            </a:xfrm>
            <a:prstGeom prst="rect">
              <a:avLst/>
            </a:prstGeom>
            <a:noFill/>
          </p:spPr>
          <p:txBody>
            <a:bodyPr wrap="square" rtlCol="0">
              <a:spAutoFit/>
            </a:bodyPr>
            <a:lstStyle/>
            <a:p>
              <a:r>
                <a:rPr kumimoji="1" lang="ja-JP" altLang="en-US" sz="2000" dirty="0">
                  <a:solidFill>
                    <a:srgbClr val="FF0000"/>
                  </a:solidFill>
                  <a:latin typeface="BIZ UDPゴシック" panose="020B0400000000000000" pitchFamily="50" charset="-128"/>
                  <a:ea typeface="BIZ UDPゴシック" panose="020B0400000000000000" pitchFamily="50" charset="-128"/>
                  <a:cs typeface="Arial" panose="020B0604020202020204" pitchFamily="34" charset="0"/>
                </a:rPr>
                <a:t>論文の修正</a:t>
              </a:r>
            </a:p>
          </p:txBody>
        </p:sp>
      </p:grpSp>
      <p:sp>
        <p:nvSpPr>
          <p:cNvPr id="4" name="スライド番号プレースホルダー 5">
            <a:extLst>
              <a:ext uri="{FF2B5EF4-FFF2-40B4-BE49-F238E27FC236}">
                <a16:creationId xmlns:a16="http://schemas.microsoft.com/office/drawing/2014/main" id="{D12FD9E8-03DE-DC4F-4704-DE9B407948A9}"/>
              </a:ext>
            </a:extLst>
          </p:cNvPr>
          <p:cNvSpPr>
            <a:spLocks noGrp="1"/>
          </p:cNvSpPr>
          <p:nvPr>
            <p:ph type="sldNum" sz="quarter" idx="12"/>
          </p:nvPr>
        </p:nvSpPr>
        <p:spPr>
          <a:xfrm>
            <a:off x="9342700" y="6401345"/>
            <a:ext cx="2743200" cy="365125"/>
          </a:xfrm>
        </p:spPr>
        <p:txBody>
          <a:bodyPr/>
          <a:lstStyle/>
          <a:p>
            <a:fld id="{76BB34C5-7150-4B15-ABEB-53495ED0737E}" type="slidenum">
              <a:rPr kumimoji="1" lang="ja-JP" altLang="en-US" sz="1800" b="1" smtClean="0">
                <a:latin typeface="Arial" panose="020B0604020202020204" pitchFamily="34" charset="0"/>
                <a:cs typeface="Arial" panose="020B0604020202020204" pitchFamily="34" charset="0"/>
              </a:rPr>
              <a:t>9</a:t>
            </a:fld>
            <a:endParaRPr kumimoji="1" lang="ja-JP" altLang="en-US"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6442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3139</TotalTime>
  <Words>2294</Words>
  <Application>Microsoft Office PowerPoint</Application>
  <PresentationFormat>ワイド画面</PresentationFormat>
  <Paragraphs>262</Paragraphs>
  <Slides>18</Slides>
  <Notes>8</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18</vt:i4>
      </vt:variant>
    </vt:vector>
  </HeadingPairs>
  <TitlesOfParts>
    <vt:vector size="25" baseType="lpstr">
      <vt:lpstr>BIZ UDPゴシック</vt:lpstr>
      <vt:lpstr>ＭＳ Ｐゴシック</vt:lpstr>
      <vt:lpstr>游ゴシック</vt:lpstr>
      <vt:lpstr>游ゴシック Light</vt:lpstr>
      <vt:lpstr>Arial</vt:lpstr>
      <vt:lpstr>Times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Nariyoshi Shinomiya</dc:creator>
  <cp:lastModifiedBy>Shinomiya Nariyoshi</cp:lastModifiedBy>
  <cp:revision>70</cp:revision>
  <dcterms:created xsi:type="dcterms:W3CDTF">2023-11-28T01:27:34Z</dcterms:created>
  <dcterms:modified xsi:type="dcterms:W3CDTF">2026-09-14T02:11:36Z</dcterms:modified>
</cp:coreProperties>
</file>