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1114" r:id="rId3"/>
    <p:sldId id="1088" r:id="rId4"/>
    <p:sldId id="1129" r:id="rId5"/>
    <p:sldId id="1092" r:id="rId6"/>
    <p:sldId id="1093" r:id="rId7"/>
    <p:sldId id="1117" r:id="rId8"/>
    <p:sldId id="1123" r:id="rId9"/>
    <p:sldId id="1089" r:id="rId10"/>
    <p:sldId id="1090" r:id="rId11"/>
    <p:sldId id="1096" r:id="rId12"/>
    <p:sldId id="1097" r:id="rId13"/>
    <p:sldId id="1104" r:id="rId14"/>
    <p:sldId id="1115" r:id="rId15"/>
    <p:sldId id="1091" r:id="rId16"/>
    <p:sldId id="1124" r:id="rId17"/>
    <p:sldId id="1079" r:id="rId18"/>
    <p:sldId id="319" r:id="rId19"/>
    <p:sldId id="1084" r:id="rId20"/>
    <p:sldId id="1064" r:id="rId21"/>
    <p:sldId id="1066" r:id="rId22"/>
    <p:sldId id="335" r:id="rId23"/>
    <p:sldId id="1070" r:id="rId24"/>
    <p:sldId id="1087" r:id="rId25"/>
    <p:sldId id="974" r:id="rId26"/>
    <p:sldId id="975" r:id="rId27"/>
    <p:sldId id="976" r:id="rId28"/>
    <p:sldId id="970" r:id="rId29"/>
    <p:sldId id="969" r:id="rId30"/>
    <p:sldId id="1116" r:id="rId31"/>
    <p:sldId id="1120" r:id="rId32"/>
    <p:sldId id="896" r:id="rId33"/>
    <p:sldId id="363" r:id="rId34"/>
    <p:sldId id="587" r:id="rId35"/>
    <p:sldId id="954" r:id="rId36"/>
    <p:sldId id="1121" r:id="rId37"/>
    <p:sldId id="298" r:id="rId38"/>
    <p:sldId id="1109" r:id="rId39"/>
    <p:sldId id="1125" r:id="rId40"/>
    <p:sldId id="1110" r:id="rId41"/>
    <p:sldId id="1122" r:id="rId42"/>
    <p:sldId id="1113" r:id="rId43"/>
    <p:sldId id="1128" r:id="rId44"/>
    <p:sldId id="1127" r:id="rId45"/>
    <p:sldId id="294"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034" autoAdjust="0"/>
    <p:restoredTop sz="94660"/>
  </p:normalViewPr>
  <p:slideViewPr>
    <p:cSldViewPr snapToGrid="0">
      <p:cViewPr varScale="1">
        <p:scale>
          <a:sx n="51" d="100"/>
          <a:sy n="51" d="100"/>
        </p:scale>
        <p:origin x="52"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06962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47170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D291B17-9318-49DB-B28B-6E5994AE9581}" type="datetime1">
              <a:rPr lang="en-US" smtClean="0"/>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763309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D291B17-9318-49DB-B28B-6E5994AE9581}" type="datetime1">
              <a:rPr lang="en-US" smtClean="0"/>
              <a:t>10/5/2026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314085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D291B17-9318-49DB-B28B-6E5994AE9581}" type="datetime1">
              <a:rPr lang="en-US" smtClean="0"/>
              <a:t>10/5/2026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626026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D291B17-9318-49DB-B28B-6E5994AE9581}" type="datetime1">
              <a:rPr lang="en-US" smtClean="0"/>
              <a:t>10/5/2026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95150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D291B17-9318-49DB-B28B-6E5994AE9581}" type="datetime1">
              <a:rPr lang="en-US" smtClean="0"/>
              <a:t>10/5/2026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6901477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D291B17-9318-49DB-B28B-6E5994AE9581}" type="datetime1">
              <a:rPr lang="en-US" smtClean="0"/>
              <a:t>10/5/2026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5441320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291B17-9318-49DB-B28B-6E5994AE9581}" type="datetime1">
              <a:rPr lang="en-US" smtClean="0"/>
              <a:t>10/5/2026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883926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2007643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898564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D291B17-9318-49DB-B28B-6E5994AE9581}" type="datetime1">
              <a:rPr lang="en-US" smtClean="0"/>
              <a:t>10/5/2026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A98EE3D-8CD1-4C3F-BD1C-C98C9596463C}"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4875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sciencemag.org/news/2016/06/human-crispr-trial-proposed"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波打った 3D アート">
            <a:extLst>
              <a:ext uri="{FF2B5EF4-FFF2-40B4-BE49-F238E27FC236}">
                <a16:creationId xmlns:a16="http://schemas.microsoft.com/office/drawing/2014/main" id="{7F4D548D-F962-7D45-B459-186A5812A67D}"/>
              </a:ext>
            </a:extLst>
          </p:cNvPr>
          <p:cNvPicPr>
            <a:picLocks noChangeAspect="1"/>
          </p:cNvPicPr>
          <p:nvPr/>
        </p:nvPicPr>
        <p:blipFill rotWithShape="1">
          <a:blip r:embed="rId2">
            <a:duotone>
              <a:schemeClr val="bg2">
                <a:shade val="45000"/>
                <a:satMod val="135000"/>
              </a:schemeClr>
              <a:prstClr val="white"/>
            </a:duotone>
            <a:alphaModFix amt="35000"/>
          </a:blip>
          <a:srcRect t="12643" b="14777"/>
          <a:stretch/>
        </p:blipFill>
        <p:spPr>
          <a:xfrm>
            <a:off x="20" y="36393"/>
            <a:ext cx="12191980" cy="6857990"/>
          </a:xfrm>
          <a:prstGeom prst="rect">
            <a:avLst/>
          </a:prstGeom>
        </p:spPr>
      </p:pic>
      <p:sp>
        <p:nvSpPr>
          <p:cNvPr id="2" name="タイトル 1">
            <a:extLst>
              <a:ext uri="{FF2B5EF4-FFF2-40B4-BE49-F238E27FC236}">
                <a16:creationId xmlns:a16="http://schemas.microsoft.com/office/drawing/2014/main" id="{2C6B3F99-2A5C-5575-3D5A-2DCD15B68153}"/>
              </a:ext>
            </a:extLst>
          </p:cNvPr>
          <p:cNvSpPr>
            <a:spLocks noGrp="1"/>
          </p:cNvSpPr>
          <p:nvPr>
            <p:ph type="ctrTitle"/>
          </p:nvPr>
        </p:nvSpPr>
        <p:spPr>
          <a:xfrm>
            <a:off x="1097280" y="758952"/>
            <a:ext cx="10058400" cy="3566160"/>
          </a:xfrm>
        </p:spPr>
        <p:txBody>
          <a:bodyPr>
            <a:normAutofit/>
          </a:bodyPr>
          <a:lstStyle/>
          <a:p>
            <a:r>
              <a:rPr lang="ja-JP" altLang="en-US" sz="6000" dirty="0"/>
              <a:t>米国が生ジャガイモの輸入解禁迫る？</a:t>
            </a:r>
            <a:br>
              <a:rPr lang="en-US" altLang="ja-JP" sz="6000" dirty="0"/>
            </a:br>
            <a:r>
              <a:rPr lang="ja-JP" altLang="en-US" sz="4400" dirty="0">
                <a:solidFill>
                  <a:schemeClr val="bg2">
                    <a:lumMod val="50000"/>
                  </a:schemeClr>
                </a:solidFill>
              </a:rPr>
              <a:t>遺伝子操作と危険な農薬の数々</a:t>
            </a:r>
            <a:br>
              <a:rPr lang="en-US" altLang="ja-JP" sz="4400" dirty="0">
                <a:solidFill>
                  <a:schemeClr val="bg2">
                    <a:lumMod val="50000"/>
                  </a:schemeClr>
                </a:solidFill>
              </a:rPr>
            </a:br>
            <a:endParaRPr kumimoji="1" lang="ja-JP" altLang="en-US" sz="4400" dirty="0">
              <a:solidFill>
                <a:schemeClr val="bg2">
                  <a:lumMod val="50000"/>
                </a:schemeClr>
              </a:solidFill>
            </a:endParaRPr>
          </a:p>
        </p:txBody>
      </p:sp>
      <p:sp>
        <p:nvSpPr>
          <p:cNvPr id="3" name="字幕 2">
            <a:extLst>
              <a:ext uri="{FF2B5EF4-FFF2-40B4-BE49-F238E27FC236}">
                <a16:creationId xmlns:a16="http://schemas.microsoft.com/office/drawing/2014/main" id="{DCC6FB6C-5D9B-4142-BB92-401C7352FA75}"/>
              </a:ext>
            </a:extLst>
          </p:cNvPr>
          <p:cNvSpPr>
            <a:spLocks noGrp="1"/>
          </p:cNvSpPr>
          <p:nvPr>
            <p:ph type="subTitle" idx="1"/>
          </p:nvPr>
        </p:nvSpPr>
        <p:spPr>
          <a:xfrm>
            <a:off x="1100051" y="4455620"/>
            <a:ext cx="10058400" cy="1643428"/>
          </a:xfrm>
        </p:spPr>
        <p:txBody>
          <a:bodyPr>
            <a:normAutofit/>
          </a:bodyPr>
          <a:lstStyle/>
          <a:p>
            <a:r>
              <a:rPr kumimoji="1" lang="ja-JP" altLang="en-US" sz="2600" dirty="0">
                <a:solidFill>
                  <a:schemeClr val="tx1">
                    <a:lumMod val="85000"/>
                    <a:lumOff val="15000"/>
                  </a:schemeClr>
                </a:solidFill>
              </a:rPr>
              <a:t>天笠啓祐</a:t>
            </a:r>
            <a:endParaRPr kumimoji="1" lang="en-US" altLang="ja-JP" sz="2600" dirty="0">
              <a:solidFill>
                <a:schemeClr val="tx1">
                  <a:lumMod val="85000"/>
                  <a:lumOff val="15000"/>
                </a:schemeClr>
              </a:solidFill>
            </a:endParaRPr>
          </a:p>
          <a:p>
            <a:r>
              <a:rPr kumimoji="1" lang="en-US" altLang="ja-JP" sz="1900" dirty="0">
                <a:solidFill>
                  <a:srgbClr val="C00000"/>
                </a:solidFill>
                <a:latin typeface="+mn-ea"/>
              </a:rPr>
              <a:t>10</a:t>
            </a:r>
            <a:r>
              <a:rPr kumimoji="1" lang="ja-JP" altLang="en-US" sz="1900" dirty="0">
                <a:solidFill>
                  <a:srgbClr val="C00000"/>
                </a:solidFill>
                <a:latin typeface="+mn-ea"/>
              </a:rPr>
              <a:t>月</a:t>
            </a:r>
            <a:r>
              <a:rPr kumimoji="1" lang="en-US" altLang="ja-JP" sz="1900" dirty="0">
                <a:solidFill>
                  <a:srgbClr val="C00000"/>
                </a:solidFill>
                <a:latin typeface="+mn-ea"/>
              </a:rPr>
              <a:t>8</a:t>
            </a:r>
            <a:r>
              <a:rPr kumimoji="1" lang="ja-JP" altLang="en-US" sz="1900" dirty="0">
                <a:solidFill>
                  <a:srgbClr val="C00000"/>
                </a:solidFill>
                <a:latin typeface="+mn-ea"/>
              </a:rPr>
              <a:t>日　</a:t>
            </a:r>
            <a:r>
              <a:rPr kumimoji="1" lang="en-US" altLang="ja-JP" sz="1900" dirty="0" err="1">
                <a:solidFill>
                  <a:srgbClr val="C00000"/>
                </a:solidFill>
                <a:latin typeface="+mn-ea"/>
              </a:rPr>
              <a:t>dna</a:t>
            </a:r>
            <a:r>
              <a:rPr kumimoji="1" lang="ja-JP" altLang="en-US" sz="1900" dirty="0">
                <a:solidFill>
                  <a:srgbClr val="C00000"/>
                </a:solidFill>
                <a:latin typeface="+mn-ea"/>
              </a:rPr>
              <a:t>問題研究会にて</a:t>
            </a:r>
            <a:endParaRPr kumimoji="1" lang="en-US" altLang="ja-JP" sz="1900" dirty="0">
              <a:solidFill>
                <a:srgbClr val="C00000"/>
              </a:solidFill>
              <a:latin typeface="+mn-ea"/>
            </a:endParaRPr>
          </a:p>
        </p:txBody>
      </p:sp>
      <p:cxnSp>
        <p:nvCxnSpPr>
          <p:cNvPr id="9" name="Straight Connector 8">
            <a:extLst>
              <a:ext uri="{FF2B5EF4-FFF2-40B4-BE49-F238E27FC236}">
                <a16:creationId xmlns:a16="http://schemas.microsoft.com/office/drawing/2014/main" id="{77AB95BF-57D0-4E49-9EF2-408B47C8D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C520CBD-F82E-44E4-BDA5-128716AD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4618AE32-A526-42FC-A854-732740BD3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図 4">
            <a:extLst>
              <a:ext uri="{FF2B5EF4-FFF2-40B4-BE49-F238E27FC236}">
                <a16:creationId xmlns:a16="http://schemas.microsoft.com/office/drawing/2014/main" id="{E8305E8C-8741-9555-EA83-E47C457A5758}"/>
              </a:ext>
            </a:extLst>
          </p:cNvPr>
          <p:cNvPicPr>
            <a:picLocks noChangeAspect="1"/>
          </p:cNvPicPr>
          <p:nvPr/>
        </p:nvPicPr>
        <p:blipFill>
          <a:blip r:embed="rId3"/>
          <a:stretch>
            <a:fillRect/>
          </a:stretch>
        </p:blipFill>
        <p:spPr>
          <a:xfrm>
            <a:off x="8107680" y="3722484"/>
            <a:ext cx="4084300" cy="2603365"/>
          </a:xfrm>
          <a:prstGeom prst="rect">
            <a:avLst/>
          </a:prstGeom>
        </p:spPr>
      </p:pic>
    </p:spTree>
    <p:extLst>
      <p:ext uri="{BB962C8B-B14F-4D97-AF65-F5344CB8AC3E}">
        <p14:creationId xmlns:p14="http://schemas.microsoft.com/office/powerpoint/2010/main" val="2071829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A29C2-09F4-0BB9-4D63-D4316F5AAAF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4579119-B7EB-642E-D826-BF44701722D4}"/>
              </a:ext>
            </a:extLst>
          </p:cNvPr>
          <p:cNvSpPr>
            <a:spLocks noGrp="1"/>
          </p:cNvSpPr>
          <p:nvPr>
            <p:ph type="title"/>
          </p:nvPr>
        </p:nvSpPr>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0A2638DA-EE7C-09BB-3378-C7BD862CF77B}"/>
              </a:ext>
            </a:extLst>
          </p:cNvPr>
          <p:cNvSpPr>
            <a:spLocks noGrp="1"/>
          </p:cNvSpPr>
          <p:nvPr>
            <p:ph idx="1"/>
          </p:nvPr>
        </p:nvSpPr>
        <p:spPr/>
        <p:txBody>
          <a:bodyPr>
            <a:normAutofit/>
          </a:bodyPr>
          <a:lstStyle/>
          <a:p>
            <a:r>
              <a:rPr lang="ja-JP" altLang="ja-JP" dirty="0"/>
              <a:t>米国トランプ政権が、日本政府に対してジャガイモの全面輸入解禁を迫</a:t>
            </a:r>
            <a:r>
              <a:rPr lang="ja-JP" altLang="en-US" dirty="0"/>
              <a:t>る</a:t>
            </a:r>
            <a:endParaRPr lang="en-US" altLang="ja-JP" dirty="0"/>
          </a:p>
          <a:p>
            <a:r>
              <a:rPr lang="ja-JP" altLang="ja-JP" dirty="0"/>
              <a:t>高市政権もそれを受け入れようとしている</a:t>
            </a:r>
            <a:endParaRPr lang="en-US" altLang="ja-JP" dirty="0"/>
          </a:p>
          <a:p>
            <a:r>
              <a:rPr lang="ja-JP" altLang="ja-JP" dirty="0"/>
              <a:t>これまでも米国政府の圧力で、少しずつ輸入の枠が広</a:t>
            </a:r>
            <a:r>
              <a:rPr lang="ja-JP" altLang="en-US" dirty="0"/>
              <a:t>げられ</a:t>
            </a:r>
            <a:r>
              <a:rPr lang="ja-JP" altLang="ja-JP" dirty="0"/>
              <a:t>ていた</a:t>
            </a:r>
            <a:endParaRPr lang="en-US" altLang="ja-JP" dirty="0"/>
          </a:p>
          <a:p>
            <a:r>
              <a:rPr lang="en-US" altLang="ja-JP" dirty="0"/>
              <a:t>2006</a:t>
            </a:r>
            <a:r>
              <a:rPr lang="ja-JP" altLang="en-US" dirty="0"/>
              <a:t>年に条件付きで輸入解禁</a:t>
            </a:r>
            <a:endParaRPr lang="en-US" altLang="ja-JP" dirty="0"/>
          </a:p>
          <a:p>
            <a:r>
              <a:rPr lang="ja-JP" altLang="en-US" dirty="0"/>
              <a:t>　　</a:t>
            </a:r>
            <a:r>
              <a:rPr lang="ja-JP" altLang="en-US" dirty="0">
                <a:solidFill>
                  <a:schemeClr val="tx1"/>
                </a:solidFill>
              </a:rPr>
              <a:t>ポテトチップス用</a:t>
            </a:r>
            <a:r>
              <a:rPr lang="ja-JP" altLang="en-US" dirty="0"/>
              <a:t>に限定、期間を２月から７月までとする、</a:t>
            </a:r>
            <a:endParaRPr lang="en-US" altLang="ja-JP" dirty="0"/>
          </a:p>
          <a:p>
            <a:r>
              <a:rPr lang="ja-JP" altLang="en-US" dirty="0"/>
              <a:t>　　輸出先からシストセンチュウ発生地域を除外</a:t>
            </a:r>
            <a:endParaRPr lang="en-US" altLang="ja-JP" dirty="0"/>
          </a:p>
          <a:p>
            <a:r>
              <a:rPr lang="ja-JP" altLang="en-US" dirty="0"/>
              <a:t>　　</a:t>
            </a:r>
            <a:r>
              <a:rPr lang="ja-JP" altLang="ja-JP" dirty="0"/>
              <a:t>土壌を完全に除去</a:t>
            </a:r>
            <a:r>
              <a:rPr lang="ja-JP" altLang="en-US" dirty="0"/>
              <a:t>、輸出時に厳重な検査</a:t>
            </a:r>
            <a:endParaRPr lang="en-US" altLang="ja-JP" dirty="0"/>
          </a:p>
          <a:p>
            <a:r>
              <a:rPr kumimoji="1" lang="ja-JP" altLang="en-US" dirty="0"/>
              <a:t>　　</a:t>
            </a:r>
            <a:r>
              <a:rPr lang="ja-JP" altLang="ja-JP" dirty="0"/>
              <a:t>密閉コンテナで輸送</a:t>
            </a:r>
            <a:r>
              <a:rPr lang="ja-JP" altLang="en-US" dirty="0"/>
              <a:t>、</a:t>
            </a:r>
            <a:r>
              <a:rPr lang="ja-JP" altLang="ja-JP" dirty="0"/>
              <a:t>加工残渣も焼却等の処理</a:t>
            </a:r>
            <a:endParaRPr kumimoji="1" lang="ja-JP" altLang="en-US" dirty="0"/>
          </a:p>
        </p:txBody>
      </p:sp>
      <p:pic>
        <p:nvPicPr>
          <p:cNvPr id="4" name="図 3">
            <a:extLst>
              <a:ext uri="{FF2B5EF4-FFF2-40B4-BE49-F238E27FC236}">
                <a16:creationId xmlns:a16="http://schemas.microsoft.com/office/drawing/2014/main" id="{5A87A743-65E9-1BA7-C72D-4F274F6ADA0A}"/>
              </a:ext>
            </a:extLst>
          </p:cNvPr>
          <p:cNvPicPr>
            <a:picLocks noChangeAspect="1"/>
          </p:cNvPicPr>
          <p:nvPr/>
        </p:nvPicPr>
        <p:blipFill>
          <a:blip r:embed="rId2"/>
          <a:stretch>
            <a:fillRect/>
          </a:stretch>
        </p:blipFill>
        <p:spPr>
          <a:xfrm>
            <a:off x="9154160" y="1845734"/>
            <a:ext cx="3037840" cy="4544906"/>
          </a:xfrm>
          <a:prstGeom prst="rect">
            <a:avLst/>
          </a:prstGeom>
        </p:spPr>
      </p:pic>
    </p:spTree>
    <p:extLst>
      <p:ext uri="{BB962C8B-B14F-4D97-AF65-F5344CB8AC3E}">
        <p14:creationId xmlns:p14="http://schemas.microsoft.com/office/powerpoint/2010/main" val="408989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ADAE67-FE04-9AF8-A936-13ACAB1489CE}"/>
              </a:ext>
            </a:extLst>
          </p:cNvPr>
          <p:cNvSpPr>
            <a:spLocks noGrp="1"/>
          </p:cNvSpPr>
          <p:nvPr>
            <p:ph type="title"/>
          </p:nvPr>
        </p:nvSpPr>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8BAA9825-7954-DE95-4D34-478A9033D5E5}"/>
              </a:ext>
            </a:extLst>
          </p:cNvPr>
          <p:cNvSpPr>
            <a:spLocks noGrp="1"/>
          </p:cNvSpPr>
          <p:nvPr>
            <p:ph idx="1"/>
          </p:nvPr>
        </p:nvSpPr>
        <p:spPr>
          <a:xfrm>
            <a:off x="1097280" y="1845734"/>
            <a:ext cx="10058400" cy="4290906"/>
          </a:xfrm>
        </p:spPr>
        <p:txBody>
          <a:bodyPr/>
          <a:lstStyle/>
          <a:p>
            <a:r>
              <a:rPr lang="en-US" altLang="ja-JP" dirty="0"/>
              <a:t>2010</a:t>
            </a:r>
            <a:r>
              <a:rPr lang="ja-JP" altLang="en-US" dirty="0"/>
              <a:t>年代に対象地域や加工施設などが徐々に拡大</a:t>
            </a:r>
            <a:endParaRPr lang="en-US" altLang="ja-JP" dirty="0"/>
          </a:p>
          <a:p>
            <a:r>
              <a:rPr lang="en-US" altLang="ja-JP" dirty="0"/>
              <a:t>2020</a:t>
            </a:r>
            <a:r>
              <a:rPr lang="ja-JP" altLang="en-US" dirty="0"/>
              <a:t>年</a:t>
            </a:r>
            <a:r>
              <a:rPr lang="en-US" altLang="ja-JP" dirty="0"/>
              <a:t>2</a:t>
            </a:r>
            <a:r>
              <a:rPr lang="ja-JP" altLang="en-US" dirty="0"/>
              <a:t>月に期間の限定が外される</a:t>
            </a:r>
            <a:endParaRPr lang="en-US" altLang="ja-JP" dirty="0"/>
          </a:p>
          <a:p>
            <a:r>
              <a:rPr lang="en-US" altLang="ja-JP" dirty="0"/>
              <a:t>2020</a:t>
            </a:r>
            <a:r>
              <a:rPr lang="ja-JP" altLang="ja-JP" dirty="0"/>
              <a:t>年</a:t>
            </a:r>
            <a:r>
              <a:rPr lang="en-US" altLang="ja-JP" dirty="0"/>
              <a:t>3</a:t>
            </a:r>
            <a:r>
              <a:rPr lang="ja-JP" altLang="ja-JP" dirty="0"/>
              <a:t>月</a:t>
            </a:r>
            <a:r>
              <a:rPr lang="en-US" altLang="ja-JP" dirty="0"/>
              <a:t>31</a:t>
            </a:r>
            <a:r>
              <a:rPr lang="ja-JP" altLang="ja-JP" dirty="0"/>
              <a:t>日、</a:t>
            </a:r>
            <a:r>
              <a:rPr lang="ja-JP" altLang="en-US" dirty="0"/>
              <a:t>米国政府は</a:t>
            </a:r>
            <a:r>
              <a:rPr lang="ja-JP" altLang="ja-JP" dirty="0"/>
              <a:t>日本</a:t>
            </a:r>
            <a:r>
              <a:rPr lang="ja-JP" altLang="en-US" dirty="0"/>
              <a:t>政府</a:t>
            </a:r>
            <a:r>
              <a:rPr lang="ja-JP" altLang="ja-JP" dirty="0"/>
              <a:t>に対して</a:t>
            </a:r>
            <a:r>
              <a:rPr lang="ja-JP" altLang="en-US" dirty="0"/>
              <a:t>生のジャガイモ</a:t>
            </a:r>
            <a:r>
              <a:rPr lang="ja-JP" altLang="ja-JP" dirty="0"/>
              <a:t>の輸入解禁を正式に要請</a:t>
            </a:r>
            <a:endParaRPr lang="en-US" altLang="ja-JP" dirty="0"/>
          </a:p>
          <a:p>
            <a:r>
              <a:rPr lang="ja-JP" altLang="en-US" dirty="0"/>
              <a:t>　　農水省が輸入解禁に向けて</a:t>
            </a:r>
            <a:r>
              <a:rPr lang="ja-JP" altLang="ja-JP" dirty="0"/>
              <a:t>植物防疫法省令の改正手続きを</a:t>
            </a:r>
            <a:r>
              <a:rPr lang="ja-JP" altLang="en-US" dirty="0"/>
              <a:t>開始</a:t>
            </a:r>
            <a:endParaRPr lang="en-US" altLang="ja-JP" dirty="0"/>
          </a:p>
          <a:p>
            <a:r>
              <a:rPr lang="ja-JP" altLang="en-US" dirty="0"/>
              <a:t>　　解禁を前提に動き始める</a:t>
            </a:r>
            <a:endParaRPr lang="en-US" altLang="ja-JP" dirty="0"/>
          </a:p>
          <a:p>
            <a:r>
              <a:rPr lang="ja-JP" altLang="en-US" dirty="0"/>
              <a:t>このまま進むと</a:t>
            </a:r>
            <a:r>
              <a:rPr lang="ja-JP" altLang="en-US" sz="1800" dirty="0"/>
              <a:t>安い米国産ジャガイモに席巻され、</a:t>
            </a:r>
            <a:r>
              <a:rPr lang="ja-JP" altLang="ja-JP" sz="2000" dirty="0"/>
              <a:t>国産のジャガイモが崩壊の危機</a:t>
            </a:r>
            <a:r>
              <a:rPr lang="ja-JP" altLang="en-US" sz="2000" dirty="0"/>
              <a:t>へ</a:t>
            </a:r>
            <a:endParaRPr lang="en-US" altLang="ja-JP" sz="2000" dirty="0"/>
          </a:p>
          <a:p>
            <a:r>
              <a:rPr lang="ja-JP" altLang="en-US" dirty="0"/>
              <a:t>　　</a:t>
            </a:r>
            <a:r>
              <a:rPr lang="ja-JP" altLang="ja-JP" sz="2000" dirty="0"/>
              <a:t>ポテトチップスの表示から国産の文字が消え</a:t>
            </a:r>
            <a:r>
              <a:rPr lang="ja-JP" altLang="en-US" sz="2000" dirty="0"/>
              <a:t>る？</a:t>
            </a:r>
            <a:endParaRPr lang="en-US" altLang="ja-JP" sz="2000" dirty="0"/>
          </a:p>
          <a:p>
            <a:r>
              <a:rPr lang="ja-JP" altLang="en-US" dirty="0"/>
              <a:t>　　</a:t>
            </a:r>
            <a:r>
              <a:rPr lang="ja-JP" altLang="ja-JP" sz="2000" dirty="0"/>
              <a:t>スーパーの店頭で並ぶ生のジャガイモ、ファーストフード店やファミリーレストラン</a:t>
            </a:r>
            <a:endParaRPr lang="en-US" altLang="ja-JP" sz="2000" dirty="0"/>
          </a:p>
          <a:p>
            <a:r>
              <a:rPr lang="ja-JP" altLang="en-US" dirty="0"/>
              <a:t>　　</a:t>
            </a:r>
            <a:r>
              <a:rPr lang="ja-JP" altLang="ja-JP" sz="2000" dirty="0"/>
              <a:t>のフライドポテトが米国産に置き変わ</a:t>
            </a:r>
            <a:r>
              <a:rPr lang="ja-JP" altLang="en-US" sz="2000" dirty="0"/>
              <a:t>る</a:t>
            </a:r>
            <a:r>
              <a:rPr lang="ja-JP" altLang="en-US" dirty="0"/>
              <a:t>？</a:t>
            </a:r>
            <a:endParaRPr lang="ja-JP" altLang="ja-JP" sz="2000" dirty="0"/>
          </a:p>
          <a:p>
            <a:endParaRPr kumimoji="1" lang="ja-JP" altLang="en-US" dirty="0"/>
          </a:p>
        </p:txBody>
      </p:sp>
    </p:spTree>
    <p:extLst>
      <p:ext uri="{BB962C8B-B14F-4D97-AF65-F5344CB8AC3E}">
        <p14:creationId xmlns:p14="http://schemas.microsoft.com/office/powerpoint/2010/main" val="2658521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D4E2B-22B6-C2BC-6C2A-9E93AF726C9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D4827D7-5EC7-FE74-B42F-353A3727CB7C}"/>
              </a:ext>
            </a:extLst>
          </p:cNvPr>
          <p:cNvSpPr>
            <a:spLocks noGrp="1"/>
          </p:cNvSpPr>
          <p:nvPr>
            <p:ph type="title"/>
          </p:nvPr>
        </p:nvSpPr>
        <p:spPr>
          <a:xfrm>
            <a:off x="1097280" y="276443"/>
            <a:ext cx="10058400" cy="1450757"/>
          </a:xfrm>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A3F4EAD4-BCC2-DA49-C771-E9A46D681EF0}"/>
              </a:ext>
            </a:extLst>
          </p:cNvPr>
          <p:cNvSpPr>
            <a:spLocks noGrp="1"/>
          </p:cNvSpPr>
          <p:nvPr>
            <p:ph idx="1"/>
          </p:nvPr>
        </p:nvSpPr>
        <p:spPr>
          <a:xfrm>
            <a:off x="1097280" y="1845734"/>
            <a:ext cx="10058400" cy="4290906"/>
          </a:xfrm>
        </p:spPr>
        <p:txBody>
          <a:bodyPr/>
          <a:lstStyle/>
          <a:p>
            <a:r>
              <a:rPr kumimoji="1" lang="ja-JP" altLang="en-US" dirty="0"/>
              <a:t>ジャガイモの国内消費量　</a:t>
            </a:r>
            <a:r>
              <a:rPr kumimoji="1" lang="en-US" altLang="ja-JP" dirty="0"/>
              <a:t>359</a:t>
            </a:r>
            <a:r>
              <a:rPr kumimoji="1" lang="ja-JP" altLang="en-US" dirty="0"/>
              <a:t>万トン前後で推移</a:t>
            </a:r>
            <a:endParaRPr kumimoji="1" lang="en-US" altLang="ja-JP" dirty="0"/>
          </a:p>
          <a:p>
            <a:r>
              <a:rPr kumimoji="1" lang="ja-JP" altLang="en-US" dirty="0"/>
              <a:t>日本の産地　北海道産が</a:t>
            </a:r>
            <a:r>
              <a:rPr kumimoji="1" lang="en-US" altLang="ja-JP" dirty="0"/>
              <a:t>80</a:t>
            </a:r>
            <a:r>
              <a:rPr kumimoji="1" lang="ja-JP" altLang="en-US" dirty="0"/>
              <a:t>％以上</a:t>
            </a:r>
            <a:endParaRPr kumimoji="1" lang="en-US" altLang="ja-JP" dirty="0"/>
          </a:p>
          <a:p>
            <a:r>
              <a:rPr lang="ja-JP" altLang="en-US" dirty="0"/>
              <a:t>輸入量　</a:t>
            </a:r>
            <a:r>
              <a:rPr lang="en-US" altLang="ja-JP" dirty="0"/>
              <a:t>2005</a:t>
            </a:r>
            <a:r>
              <a:rPr lang="ja-JP" altLang="en-US" dirty="0"/>
              <a:t>年　　</a:t>
            </a:r>
            <a:r>
              <a:rPr lang="en-US" altLang="ja-JP" dirty="0"/>
              <a:t>55</a:t>
            </a:r>
            <a:r>
              <a:rPr lang="ja-JP" altLang="en-US" dirty="0"/>
              <a:t>トン</a:t>
            </a:r>
            <a:endParaRPr lang="en-US" altLang="ja-JP" dirty="0"/>
          </a:p>
          <a:p>
            <a:r>
              <a:rPr kumimoji="1" lang="ja-JP" altLang="en-US" dirty="0"/>
              <a:t>　　　　　（</a:t>
            </a:r>
            <a:r>
              <a:rPr kumimoji="1" lang="en-US" altLang="ja-JP" dirty="0"/>
              <a:t>2006</a:t>
            </a:r>
            <a:r>
              <a:rPr kumimoji="1" lang="ja-JP" altLang="en-US" dirty="0"/>
              <a:t>年　米国からの輸入圧力で一部解禁）</a:t>
            </a:r>
            <a:endParaRPr kumimoji="1" lang="en-US" altLang="ja-JP" dirty="0"/>
          </a:p>
          <a:p>
            <a:r>
              <a:rPr lang="ja-JP" altLang="en-US" dirty="0"/>
              <a:t>　　　　　　</a:t>
            </a:r>
            <a:r>
              <a:rPr lang="en-US" altLang="ja-JP" dirty="0"/>
              <a:t>2011</a:t>
            </a:r>
            <a:r>
              <a:rPr lang="ja-JP" altLang="en-US" dirty="0"/>
              <a:t>年　</a:t>
            </a:r>
            <a:r>
              <a:rPr lang="en-US" altLang="ja-JP" dirty="0"/>
              <a:t>8,234</a:t>
            </a:r>
            <a:r>
              <a:rPr lang="ja-JP" altLang="en-US" dirty="0"/>
              <a:t>トン</a:t>
            </a:r>
            <a:endParaRPr lang="en-US" altLang="ja-JP" dirty="0"/>
          </a:p>
          <a:p>
            <a:r>
              <a:rPr kumimoji="1" lang="ja-JP" altLang="en-US" dirty="0"/>
              <a:t>　　　　　　</a:t>
            </a:r>
            <a:r>
              <a:rPr kumimoji="1" lang="en-US" altLang="ja-JP" dirty="0"/>
              <a:t>2021</a:t>
            </a:r>
            <a:r>
              <a:rPr kumimoji="1" lang="ja-JP" altLang="en-US" dirty="0"/>
              <a:t>年　</a:t>
            </a:r>
            <a:r>
              <a:rPr kumimoji="1" lang="en-US" altLang="ja-JP" dirty="0"/>
              <a:t>47,390</a:t>
            </a:r>
            <a:r>
              <a:rPr kumimoji="1" lang="ja-JP" altLang="en-US" dirty="0"/>
              <a:t>トン</a:t>
            </a:r>
            <a:endParaRPr kumimoji="1" lang="en-US" altLang="ja-JP" dirty="0"/>
          </a:p>
          <a:p>
            <a:r>
              <a:rPr lang="ja-JP" altLang="en-US" dirty="0"/>
              <a:t>輸入先は全量が米国</a:t>
            </a:r>
            <a:endParaRPr kumimoji="1" lang="ja-JP" altLang="en-US" dirty="0"/>
          </a:p>
        </p:txBody>
      </p:sp>
      <p:pic>
        <p:nvPicPr>
          <p:cNvPr id="5" name="図 4">
            <a:extLst>
              <a:ext uri="{FF2B5EF4-FFF2-40B4-BE49-F238E27FC236}">
                <a16:creationId xmlns:a16="http://schemas.microsoft.com/office/drawing/2014/main" id="{9CAE9EFF-0281-EE18-AFE7-E9DF9164D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7536" y="3211576"/>
            <a:ext cx="4474464" cy="3157728"/>
          </a:xfrm>
          <a:prstGeom prst="rect">
            <a:avLst/>
          </a:prstGeom>
        </p:spPr>
      </p:pic>
    </p:spTree>
    <p:extLst>
      <p:ext uri="{BB962C8B-B14F-4D97-AF65-F5344CB8AC3E}">
        <p14:creationId xmlns:p14="http://schemas.microsoft.com/office/powerpoint/2010/main" val="3419494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1440C-1D50-8DDC-18FD-16AB9376325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3D4BB3C-C176-DD7E-FCF2-E1710290156A}"/>
              </a:ext>
            </a:extLst>
          </p:cNvPr>
          <p:cNvSpPr>
            <a:spLocks noGrp="1"/>
          </p:cNvSpPr>
          <p:nvPr>
            <p:ph type="title"/>
          </p:nvPr>
        </p:nvSpPr>
        <p:spPr/>
        <p:txBody>
          <a:bodyPr/>
          <a:lstStyle/>
          <a:p>
            <a:r>
              <a:rPr kumimoji="1" lang="ja-JP" altLang="en-US" dirty="0"/>
              <a:t>牛肉の輸入条件も緩和</a:t>
            </a:r>
          </a:p>
        </p:txBody>
      </p:sp>
      <p:sp>
        <p:nvSpPr>
          <p:cNvPr id="3" name="コンテンツ プレースホルダー 2">
            <a:extLst>
              <a:ext uri="{FF2B5EF4-FFF2-40B4-BE49-F238E27FC236}">
                <a16:creationId xmlns:a16="http://schemas.microsoft.com/office/drawing/2014/main" id="{86D63C5D-976F-CC44-0B1A-5E987876D5F1}"/>
              </a:ext>
            </a:extLst>
          </p:cNvPr>
          <p:cNvSpPr>
            <a:spLocks noGrp="1"/>
          </p:cNvSpPr>
          <p:nvPr>
            <p:ph idx="1"/>
          </p:nvPr>
        </p:nvSpPr>
        <p:spPr/>
        <p:txBody>
          <a:bodyPr/>
          <a:lstStyle/>
          <a:p>
            <a:r>
              <a:rPr lang="ja-JP" altLang="ja-JP" dirty="0"/>
              <a:t>この間、米国政府の意向に沿った規制緩和</a:t>
            </a:r>
            <a:r>
              <a:rPr lang="ja-JP" altLang="en-US" dirty="0"/>
              <a:t>が</a:t>
            </a:r>
            <a:r>
              <a:rPr lang="ja-JP" altLang="ja-JP" dirty="0"/>
              <a:t>次々と進め</a:t>
            </a:r>
            <a:r>
              <a:rPr lang="ja-JP" altLang="en-US" dirty="0"/>
              <a:t>られ</a:t>
            </a:r>
            <a:r>
              <a:rPr lang="ja-JP" altLang="ja-JP" dirty="0"/>
              <a:t>てきた</a:t>
            </a:r>
            <a:endParaRPr lang="en-US" altLang="ja-JP" dirty="0"/>
          </a:p>
          <a:p>
            <a:r>
              <a:rPr lang="ja-JP" altLang="en-US" dirty="0"/>
              <a:t>　　その一つが牛肉の規制緩和</a:t>
            </a:r>
            <a:endParaRPr lang="en-US" altLang="ja-JP" dirty="0"/>
          </a:p>
          <a:p>
            <a:r>
              <a:rPr lang="ja-JP" altLang="en-US" dirty="0"/>
              <a:t>　　米国政府の意向に沿って「危険部位（感染性が強い部位）の見直し」が始まる</a:t>
            </a:r>
            <a:endParaRPr lang="en-US" altLang="ja-JP" dirty="0"/>
          </a:p>
          <a:p>
            <a:r>
              <a:rPr lang="ja-JP" altLang="en-US" dirty="0"/>
              <a:t>　　</a:t>
            </a:r>
            <a:r>
              <a:rPr lang="en-US" altLang="ja-JP" dirty="0"/>
              <a:t>2026</a:t>
            </a:r>
            <a:r>
              <a:rPr lang="ja-JP" altLang="ja-JP" dirty="0"/>
              <a:t>年４月</a:t>
            </a:r>
            <a:r>
              <a:rPr lang="en-US" altLang="ja-JP" dirty="0"/>
              <a:t>30</a:t>
            </a:r>
            <a:r>
              <a:rPr lang="ja-JP" altLang="ja-JP" dirty="0"/>
              <a:t>日に食品安全委員会</a:t>
            </a:r>
            <a:r>
              <a:rPr lang="ja-JP" altLang="en-US" dirty="0"/>
              <a:t>が</a:t>
            </a:r>
            <a:r>
              <a:rPr lang="en-US" altLang="ja-JP" dirty="0"/>
              <a:t>BSE (</a:t>
            </a:r>
            <a:r>
              <a:rPr lang="ja-JP" altLang="en-US" dirty="0"/>
              <a:t>狂牛病）での危険部位を見直す</a:t>
            </a:r>
            <a:endParaRPr lang="en-US" altLang="ja-JP" dirty="0"/>
          </a:p>
          <a:p>
            <a:r>
              <a:rPr lang="ja-JP" altLang="en-US" dirty="0"/>
              <a:t>　　</a:t>
            </a:r>
            <a:r>
              <a:rPr lang="ja-JP" altLang="ja-JP" dirty="0"/>
              <a:t>それを受けて</a:t>
            </a:r>
            <a:r>
              <a:rPr lang="en-US" altLang="ja-JP" dirty="0"/>
              <a:t>6</a:t>
            </a:r>
            <a:r>
              <a:rPr lang="ja-JP" altLang="en-US" dirty="0"/>
              <a:t>月に</a:t>
            </a:r>
            <a:r>
              <a:rPr lang="ja-JP" altLang="ja-JP" dirty="0"/>
              <a:t>消費者庁が正式に見直し</a:t>
            </a:r>
            <a:r>
              <a:rPr lang="ja-JP" altLang="en-US" dirty="0"/>
              <a:t>を決定、</a:t>
            </a:r>
            <a:endParaRPr lang="en-US" altLang="ja-JP" dirty="0"/>
          </a:p>
          <a:p>
            <a:r>
              <a:rPr lang="ja-JP" altLang="en-US" dirty="0"/>
              <a:t>　　こうして</a:t>
            </a:r>
            <a:r>
              <a:rPr lang="ja-JP" altLang="ja-JP" dirty="0">
                <a:solidFill>
                  <a:schemeClr val="tx1"/>
                </a:solidFill>
              </a:rPr>
              <a:t>米国産牛肉</a:t>
            </a:r>
            <a:r>
              <a:rPr lang="ja-JP" altLang="ja-JP" dirty="0"/>
              <a:t>の</a:t>
            </a:r>
            <a:r>
              <a:rPr lang="en-US" altLang="ja-JP" dirty="0"/>
              <a:t>BSE</a:t>
            </a:r>
            <a:r>
              <a:rPr lang="ja-JP" altLang="ja-JP" dirty="0"/>
              <a:t>を理由とした牛肉輸入の規制</a:t>
            </a:r>
            <a:r>
              <a:rPr lang="ja-JP" altLang="en-US" dirty="0"/>
              <a:t>が</a:t>
            </a:r>
            <a:r>
              <a:rPr lang="ja-JP" altLang="ja-JP" dirty="0"/>
              <a:t>緩和</a:t>
            </a:r>
            <a:r>
              <a:rPr lang="ja-JP" altLang="en-US" dirty="0"/>
              <a:t>された</a:t>
            </a:r>
            <a:endParaRPr lang="en-US" altLang="ja-JP" dirty="0"/>
          </a:p>
          <a:p>
            <a:endParaRPr lang="ja-JP" altLang="ja-JP" dirty="0"/>
          </a:p>
          <a:p>
            <a:endParaRPr kumimoji="1" lang="ja-JP" altLang="en-US" dirty="0"/>
          </a:p>
        </p:txBody>
      </p:sp>
    </p:spTree>
    <p:extLst>
      <p:ext uri="{BB962C8B-B14F-4D97-AF65-F5344CB8AC3E}">
        <p14:creationId xmlns:p14="http://schemas.microsoft.com/office/powerpoint/2010/main" val="2384004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E3AFC-AC1D-B55A-7551-D66B9E38363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2B08AC8-01F7-6BE5-4669-369A70F551C8}"/>
              </a:ext>
            </a:extLst>
          </p:cNvPr>
          <p:cNvSpPr>
            <a:spLocks noGrp="1"/>
          </p:cNvSpPr>
          <p:nvPr>
            <p:ph type="title"/>
          </p:nvPr>
        </p:nvSpPr>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88AF9114-7BEE-45C1-B5E3-9F9D6199E184}"/>
              </a:ext>
            </a:extLst>
          </p:cNvPr>
          <p:cNvSpPr>
            <a:spLocks noGrp="1"/>
          </p:cNvSpPr>
          <p:nvPr>
            <p:ph idx="1"/>
          </p:nvPr>
        </p:nvSpPr>
        <p:spPr>
          <a:xfrm>
            <a:off x="1097280" y="1845734"/>
            <a:ext cx="10058400" cy="4260426"/>
          </a:xfrm>
        </p:spPr>
        <p:txBody>
          <a:bodyPr>
            <a:normAutofit/>
          </a:bodyPr>
          <a:lstStyle/>
          <a:p>
            <a:r>
              <a:rPr lang="ja-JP" altLang="en-US" dirty="0"/>
              <a:t>米国産ジャガイモの問題点</a:t>
            </a:r>
            <a:endParaRPr lang="en-US" altLang="ja-JP" dirty="0"/>
          </a:p>
          <a:p>
            <a:r>
              <a:rPr lang="ja-JP" altLang="en-US" dirty="0"/>
              <a:t>　　　低価格、害虫問題、農薬問題</a:t>
            </a:r>
            <a:endParaRPr lang="en-US" altLang="ja-JP" dirty="0"/>
          </a:p>
          <a:p>
            <a:r>
              <a:rPr lang="ja-JP" altLang="en-US" dirty="0"/>
              <a:t>害虫問題での最大の問題である</a:t>
            </a:r>
            <a:r>
              <a:rPr lang="ja-JP" altLang="en-US" dirty="0">
                <a:solidFill>
                  <a:schemeClr val="tx1"/>
                </a:solidFill>
              </a:rPr>
              <a:t>シストセンチュウ</a:t>
            </a:r>
            <a:r>
              <a:rPr lang="ja-JP" altLang="en-US" dirty="0"/>
              <a:t>とは？</a:t>
            </a:r>
            <a:endParaRPr lang="en-US" altLang="ja-JP" dirty="0"/>
          </a:p>
          <a:p>
            <a:r>
              <a:rPr lang="ja-JP" altLang="en-US" dirty="0"/>
              <a:t>　　　</a:t>
            </a:r>
            <a:r>
              <a:rPr lang="ja-JP" altLang="ja-JP" dirty="0"/>
              <a:t>ジャガイモに</a:t>
            </a:r>
            <a:r>
              <a:rPr lang="ja-JP" altLang="en-US" dirty="0"/>
              <a:t>つく</a:t>
            </a:r>
            <a:r>
              <a:rPr lang="ja-JP" altLang="ja-JP" dirty="0"/>
              <a:t>シストセンチュウは</a:t>
            </a:r>
            <a:r>
              <a:rPr lang="en-US" altLang="ja-JP" dirty="0"/>
              <a:t>2</a:t>
            </a:r>
            <a:r>
              <a:rPr lang="ja-JP" altLang="en-US" dirty="0"/>
              <a:t>種類</a:t>
            </a:r>
            <a:endParaRPr lang="en-US" altLang="ja-JP" dirty="0"/>
          </a:p>
          <a:p>
            <a:r>
              <a:rPr lang="ja-JP" altLang="en-US" dirty="0"/>
              <a:t>　　　</a:t>
            </a:r>
            <a:r>
              <a:rPr lang="ja-JP" altLang="ja-JP" dirty="0"/>
              <a:t>ジャガイモシストセンチュウとジャガイモシロシストセンチュウ</a:t>
            </a:r>
            <a:endParaRPr lang="en-US" altLang="ja-JP" dirty="0"/>
          </a:p>
          <a:p>
            <a:r>
              <a:rPr lang="ja-JP" altLang="en-US" dirty="0"/>
              <a:t>シストセンチュウによる害とは？</a:t>
            </a:r>
            <a:endParaRPr lang="en-US" altLang="ja-JP" dirty="0"/>
          </a:p>
          <a:p>
            <a:endParaRPr kumimoji="1" lang="ja-JP" altLang="en-US" dirty="0"/>
          </a:p>
        </p:txBody>
      </p:sp>
      <p:pic>
        <p:nvPicPr>
          <p:cNvPr id="4" name="図 3" descr="ジャガイモシロシストセンチュウの解説：植物防疫所">
            <a:extLst>
              <a:ext uri="{FF2B5EF4-FFF2-40B4-BE49-F238E27FC236}">
                <a16:creationId xmlns:a16="http://schemas.microsoft.com/office/drawing/2014/main" id="{4BFD640C-6A19-1D64-7DB0-43FF499291C7}"/>
              </a:ext>
            </a:extLst>
          </p:cNvPr>
          <p:cNvPicPr>
            <a:picLocks noChangeAspect="1"/>
          </p:cNvPicPr>
          <p:nvPr/>
        </p:nvPicPr>
        <p:blipFill>
          <a:blip r:embed="rId2"/>
          <a:stretch>
            <a:fillRect/>
          </a:stretch>
        </p:blipFill>
        <p:spPr>
          <a:xfrm>
            <a:off x="8290560" y="2997200"/>
            <a:ext cx="3058668" cy="2718308"/>
          </a:xfrm>
          <a:prstGeom prst="rect">
            <a:avLst/>
          </a:prstGeom>
        </p:spPr>
      </p:pic>
    </p:spTree>
    <p:extLst>
      <p:ext uri="{BB962C8B-B14F-4D97-AF65-F5344CB8AC3E}">
        <p14:creationId xmlns:p14="http://schemas.microsoft.com/office/powerpoint/2010/main" val="380266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472DF-A010-6E5F-C5E2-3ACA9AA5499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65F93AC-1F35-369F-5442-FD978BA76DE4}"/>
              </a:ext>
            </a:extLst>
          </p:cNvPr>
          <p:cNvSpPr>
            <a:spLocks noGrp="1"/>
          </p:cNvSpPr>
          <p:nvPr>
            <p:ph type="title"/>
          </p:nvPr>
        </p:nvSpPr>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0D719211-40CD-B4B7-6866-334C283E48C1}"/>
              </a:ext>
            </a:extLst>
          </p:cNvPr>
          <p:cNvSpPr>
            <a:spLocks noGrp="1"/>
          </p:cNvSpPr>
          <p:nvPr>
            <p:ph idx="1"/>
          </p:nvPr>
        </p:nvSpPr>
        <p:spPr>
          <a:xfrm>
            <a:off x="1097280" y="1845734"/>
            <a:ext cx="10058400" cy="4260426"/>
          </a:xfrm>
        </p:spPr>
        <p:txBody>
          <a:bodyPr>
            <a:normAutofit/>
          </a:bodyPr>
          <a:lstStyle/>
          <a:p>
            <a:r>
              <a:rPr lang="ja-JP" altLang="ja-JP" dirty="0"/>
              <a:t>シストセンチュウ</a:t>
            </a:r>
            <a:r>
              <a:rPr lang="ja-JP" altLang="en-US" dirty="0"/>
              <a:t>の問題点</a:t>
            </a:r>
            <a:endParaRPr lang="en-US" altLang="ja-JP" dirty="0"/>
          </a:p>
          <a:p>
            <a:r>
              <a:rPr lang="ja-JP" altLang="en-US" dirty="0"/>
              <a:t>　　　</a:t>
            </a:r>
            <a:r>
              <a:rPr lang="ja-JP" altLang="ja-JP" dirty="0"/>
              <a:t>シストと呼ばれる覆いを持ち、どんな過酷な環境でも生き延び</a:t>
            </a:r>
            <a:r>
              <a:rPr lang="ja-JP" altLang="en-US" dirty="0"/>
              <a:t>る</a:t>
            </a:r>
            <a:endParaRPr lang="en-US" altLang="ja-JP" dirty="0"/>
          </a:p>
          <a:p>
            <a:r>
              <a:rPr lang="ja-JP" altLang="en-US" dirty="0"/>
              <a:t>　　　</a:t>
            </a:r>
            <a:r>
              <a:rPr lang="ja-JP" altLang="ja-JP" dirty="0"/>
              <a:t>どんな農薬にも</a:t>
            </a:r>
            <a:r>
              <a:rPr lang="ja-JP" altLang="en-US" dirty="0"/>
              <a:t>ほとんど</a:t>
            </a:r>
            <a:r>
              <a:rPr lang="ja-JP" altLang="ja-JP" dirty="0"/>
              <a:t>死なない</a:t>
            </a:r>
            <a:endParaRPr lang="en-US" altLang="ja-JP" dirty="0"/>
          </a:p>
          <a:p>
            <a:r>
              <a:rPr lang="ja-JP" altLang="en-US" dirty="0"/>
              <a:t>　　　</a:t>
            </a:r>
            <a:r>
              <a:rPr lang="ja-JP" altLang="ja-JP" dirty="0"/>
              <a:t>シストセンチュウのメスは、</a:t>
            </a:r>
            <a:r>
              <a:rPr lang="en-US" altLang="ja-JP" dirty="0"/>
              <a:t>200</a:t>
            </a:r>
            <a:r>
              <a:rPr lang="ja-JP" altLang="ja-JP" dirty="0"/>
              <a:t>～</a:t>
            </a:r>
            <a:r>
              <a:rPr lang="en-US" altLang="ja-JP" dirty="0"/>
              <a:t>500</a:t>
            </a:r>
            <a:r>
              <a:rPr lang="ja-JP" altLang="ja-JP" dirty="0"/>
              <a:t>個という大量の卵を生み、</a:t>
            </a:r>
            <a:endParaRPr lang="en-US" altLang="ja-JP" dirty="0"/>
          </a:p>
          <a:p>
            <a:r>
              <a:rPr lang="ja-JP" altLang="en-US" dirty="0"/>
              <a:t>　　　</a:t>
            </a:r>
            <a:r>
              <a:rPr lang="ja-JP" altLang="ja-JP" dirty="0"/>
              <a:t>死んでも体が硬化して球形の包み</a:t>
            </a:r>
            <a:r>
              <a:rPr lang="ja-JP" altLang="en-US" dirty="0"/>
              <a:t>（シスト）</a:t>
            </a:r>
            <a:r>
              <a:rPr lang="ja-JP" altLang="ja-JP" dirty="0"/>
              <a:t>になり、</a:t>
            </a:r>
            <a:r>
              <a:rPr lang="ja-JP" altLang="en-US" dirty="0"/>
              <a:t>　</a:t>
            </a:r>
            <a:r>
              <a:rPr lang="ja-JP" altLang="ja-JP" dirty="0"/>
              <a:t>卵がその中で長く生存</a:t>
            </a:r>
            <a:r>
              <a:rPr lang="ja-JP" altLang="en-US" dirty="0"/>
              <a:t>する</a:t>
            </a:r>
            <a:endParaRPr lang="en-US" altLang="ja-JP" dirty="0"/>
          </a:p>
          <a:p>
            <a:r>
              <a:rPr lang="ja-JP" altLang="en-US" dirty="0"/>
              <a:t>　　　　　　　</a:t>
            </a:r>
            <a:r>
              <a:rPr lang="ja-JP" altLang="ja-JP" dirty="0"/>
              <a:t>シスト内で卵は</a:t>
            </a:r>
            <a:r>
              <a:rPr lang="en-US" altLang="ja-JP" dirty="0"/>
              <a:t>15</a:t>
            </a:r>
            <a:r>
              <a:rPr lang="ja-JP" altLang="ja-JP" dirty="0"/>
              <a:t>年以上生存が可能である</a:t>
            </a:r>
            <a:endParaRPr lang="en-US" altLang="ja-JP" dirty="0"/>
          </a:p>
          <a:p>
            <a:pPr marL="0" indent="0">
              <a:buNone/>
            </a:pPr>
            <a:endParaRPr lang="ja-JP" altLang="ja-JP" dirty="0"/>
          </a:p>
          <a:p>
            <a:endParaRPr kumimoji="1" lang="ja-JP" altLang="en-US" dirty="0"/>
          </a:p>
        </p:txBody>
      </p:sp>
    </p:spTree>
    <p:extLst>
      <p:ext uri="{BB962C8B-B14F-4D97-AF65-F5344CB8AC3E}">
        <p14:creationId xmlns:p14="http://schemas.microsoft.com/office/powerpoint/2010/main" val="188247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D7D6-786F-7C1B-080C-D469FC7BECB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84D18CF-A43F-0751-83F9-B4959A7F7315}"/>
              </a:ext>
            </a:extLst>
          </p:cNvPr>
          <p:cNvSpPr>
            <a:spLocks noGrp="1"/>
          </p:cNvSpPr>
          <p:nvPr>
            <p:ph type="title"/>
          </p:nvPr>
        </p:nvSpPr>
        <p:spPr>
          <a:xfrm>
            <a:off x="1097280" y="305853"/>
            <a:ext cx="10058400" cy="1450757"/>
          </a:xfrm>
        </p:spPr>
        <p:txBody>
          <a:bodyPr/>
          <a:lstStyle/>
          <a:p>
            <a:r>
              <a:rPr kumimoji="1" lang="ja-JP" altLang="en-US" dirty="0"/>
              <a:t>米国産の生のジャガイモが食卓に</a:t>
            </a:r>
          </a:p>
        </p:txBody>
      </p:sp>
      <p:sp>
        <p:nvSpPr>
          <p:cNvPr id="3" name="コンテンツ プレースホルダー 2">
            <a:extLst>
              <a:ext uri="{FF2B5EF4-FFF2-40B4-BE49-F238E27FC236}">
                <a16:creationId xmlns:a16="http://schemas.microsoft.com/office/drawing/2014/main" id="{2E94D0E8-8A7C-BDAC-8000-5851B6C92655}"/>
              </a:ext>
            </a:extLst>
          </p:cNvPr>
          <p:cNvSpPr>
            <a:spLocks noGrp="1"/>
          </p:cNvSpPr>
          <p:nvPr>
            <p:ph idx="1"/>
          </p:nvPr>
        </p:nvSpPr>
        <p:spPr>
          <a:xfrm>
            <a:off x="1097280" y="1845734"/>
            <a:ext cx="10058400" cy="4260426"/>
          </a:xfrm>
        </p:spPr>
        <p:txBody>
          <a:bodyPr>
            <a:normAutofit/>
          </a:bodyPr>
          <a:lstStyle/>
          <a:p>
            <a:r>
              <a:rPr lang="ja-JP" altLang="ja-JP" dirty="0"/>
              <a:t>シストセンチュウ</a:t>
            </a:r>
            <a:r>
              <a:rPr lang="ja-JP" altLang="en-US" dirty="0"/>
              <a:t>の問題点</a:t>
            </a:r>
            <a:endParaRPr lang="en-US" altLang="ja-JP" dirty="0"/>
          </a:p>
          <a:p>
            <a:pPr marL="0" indent="0">
              <a:buNone/>
            </a:pPr>
            <a:r>
              <a:rPr lang="ja-JP" altLang="en-US" dirty="0"/>
              <a:t>　　　　　　</a:t>
            </a:r>
            <a:r>
              <a:rPr lang="ja-JP" altLang="ja-JP" dirty="0"/>
              <a:t>孵化</a:t>
            </a:r>
            <a:r>
              <a:rPr lang="ja-JP" altLang="en-US" dirty="0"/>
              <a:t>と</a:t>
            </a:r>
            <a:r>
              <a:rPr lang="ja-JP" altLang="ja-JP" dirty="0"/>
              <a:t>ジャガイモの根に寄生</a:t>
            </a:r>
            <a:r>
              <a:rPr lang="ja-JP" altLang="en-US" dirty="0"/>
              <a:t>、</a:t>
            </a:r>
            <a:endParaRPr lang="en-US" altLang="ja-JP" dirty="0"/>
          </a:p>
          <a:p>
            <a:pPr marL="0" indent="0">
              <a:buNone/>
            </a:pPr>
            <a:r>
              <a:rPr lang="ja-JP" altLang="en-US" dirty="0"/>
              <a:t>　　　　　　また</a:t>
            </a:r>
            <a:r>
              <a:rPr lang="ja-JP" altLang="ja-JP" dirty="0"/>
              <a:t>卵を生むというサイクルを繰り返す</a:t>
            </a:r>
            <a:endParaRPr lang="en-US" altLang="ja-JP" dirty="0"/>
          </a:p>
          <a:p>
            <a:r>
              <a:rPr lang="ja-JP" altLang="en-US" dirty="0"/>
              <a:t>　ジャガイモ</a:t>
            </a:r>
            <a:r>
              <a:rPr lang="ja-JP" altLang="ja-JP" dirty="0"/>
              <a:t>の根に侵入して栄養を摂取する</a:t>
            </a:r>
            <a:endParaRPr lang="en-US" altLang="ja-JP" dirty="0"/>
          </a:p>
          <a:p>
            <a:r>
              <a:rPr lang="ja-JP" altLang="en-US" dirty="0"/>
              <a:t>　　　　　　その結果、ジャガイモの成長は遅くなり、やがて枯れる</a:t>
            </a:r>
            <a:endParaRPr lang="en-US" altLang="ja-JP" dirty="0"/>
          </a:p>
          <a:p>
            <a:pPr marL="0" indent="0">
              <a:buNone/>
            </a:pPr>
            <a:endParaRPr lang="ja-JP" altLang="ja-JP" dirty="0"/>
          </a:p>
          <a:p>
            <a:endParaRPr kumimoji="1" lang="ja-JP" altLang="en-US" dirty="0"/>
          </a:p>
        </p:txBody>
      </p:sp>
    </p:spTree>
    <p:extLst>
      <p:ext uri="{BB962C8B-B14F-4D97-AF65-F5344CB8AC3E}">
        <p14:creationId xmlns:p14="http://schemas.microsoft.com/office/powerpoint/2010/main" val="2436003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5B0DC6-566D-B8D9-5F2E-9D5B55C37FC1}"/>
              </a:ext>
            </a:extLst>
          </p:cNvPr>
          <p:cNvSpPr>
            <a:spLocks noGrp="1"/>
          </p:cNvSpPr>
          <p:nvPr>
            <p:ph type="title"/>
          </p:nvPr>
        </p:nvSpPr>
        <p:spPr/>
        <p:txBody>
          <a:bodyPr/>
          <a:lstStyle/>
          <a:p>
            <a:r>
              <a:rPr kumimoji="1" lang="ja-JP" altLang="en-US" dirty="0"/>
              <a:t>米国産ジャガイモの何が問題か？</a:t>
            </a:r>
          </a:p>
        </p:txBody>
      </p:sp>
      <p:sp>
        <p:nvSpPr>
          <p:cNvPr id="3" name="コンテンツ プレースホルダー 2">
            <a:extLst>
              <a:ext uri="{FF2B5EF4-FFF2-40B4-BE49-F238E27FC236}">
                <a16:creationId xmlns:a16="http://schemas.microsoft.com/office/drawing/2014/main" id="{4B9AF43E-5C11-72FE-B58B-4C52F09F89D8}"/>
              </a:ext>
            </a:extLst>
          </p:cNvPr>
          <p:cNvSpPr>
            <a:spLocks noGrp="1"/>
          </p:cNvSpPr>
          <p:nvPr>
            <p:ph idx="1"/>
          </p:nvPr>
        </p:nvSpPr>
        <p:spPr>
          <a:xfrm>
            <a:off x="1097280" y="1845734"/>
            <a:ext cx="10058400" cy="4460240"/>
          </a:xfrm>
        </p:spPr>
        <p:txBody>
          <a:bodyPr>
            <a:normAutofit fontScale="92500" lnSpcReduction="10000"/>
          </a:bodyPr>
          <a:lstStyle/>
          <a:p>
            <a:r>
              <a:rPr lang="ja-JP" altLang="en-US" dirty="0"/>
              <a:t>米国産ジャガイモの輸入が</a:t>
            </a:r>
            <a:r>
              <a:rPr lang="en-US" altLang="ja-JP" dirty="0"/>
              <a:t>2006</a:t>
            </a:r>
            <a:r>
              <a:rPr lang="ja-JP" altLang="en-US" dirty="0"/>
              <a:t>年に部分解禁されて以来、</a:t>
            </a:r>
            <a:endParaRPr lang="en-US" altLang="ja-JP" dirty="0"/>
          </a:p>
          <a:p>
            <a:r>
              <a:rPr lang="ja-JP" altLang="ja-JP" dirty="0"/>
              <a:t>徐々に輸入</a:t>
            </a:r>
            <a:r>
              <a:rPr lang="ja-JP" altLang="en-US" dirty="0"/>
              <a:t>の規制の範囲が縮小してきた</a:t>
            </a:r>
            <a:endParaRPr lang="en-US" altLang="ja-JP" dirty="0"/>
          </a:p>
          <a:p>
            <a:pPr marL="0" indent="0">
              <a:buNone/>
            </a:pPr>
            <a:r>
              <a:rPr lang="ja-JP" altLang="en-US" dirty="0"/>
              <a:t> </a:t>
            </a:r>
            <a:r>
              <a:rPr lang="ja-JP" altLang="ja-JP" dirty="0"/>
              <a:t>いまやポテトチップスに</a:t>
            </a:r>
            <a:r>
              <a:rPr lang="ja-JP" altLang="ja-JP" dirty="0">
                <a:solidFill>
                  <a:schemeClr val="tx1"/>
                </a:solidFill>
              </a:rPr>
              <a:t>「</a:t>
            </a:r>
            <a:r>
              <a:rPr lang="ja-JP" altLang="en-US" dirty="0">
                <a:solidFill>
                  <a:schemeClr val="tx1"/>
                </a:solidFill>
              </a:rPr>
              <a:t>国産または</a:t>
            </a:r>
            <a:r>
              <a:rPr lang="ja-JP" altLang="ja-JP" dirty="0">
                <a:solidFill>
                  <a:schemeClr val="tx1"/>
                </a:solidFill>
              </a:rPr>
              <a:t>アメリカ」という表示</a:t>
            </a:r>
            <a:r>
              <a:rPr lang="ja-JP" altLang="ja-JP" dirty="0"/>
              <a:t>が</a:t>
            </a:r>
            <a:endParaRPr lang="en-US" altLang="ja-JP" dirty="0"/>
          </a:p>
          <a:p>
            <a:pPr marL="0" indent="0">
              <a:buNone/>
            </a:pPr>
            <a:r>
              <a:rPr lang="ja-JP" altLang="ja-JP" dirty="0"/>
              <a:t>増え</a:t>
            </a:r>
            <a:r>
              <a:rPr lang="ja-JP" altLang="en-US" dirty="0"/>
              <a:t>ている</a:t>
            </a:r>
            <a:endParaRPr lang="en-US" altLang="ja-JP" dirty="0"/>
          </a:p>
          <a:p>
            <a:pPr marL="0" indent="0">
              <a:buNone/>
            </a:pPr>
            <a:r>
              <a:rPr lang="ja-JP" altLang="en-US" dirty="0"/>
              <a:t>　　　</a:t>
            </a:r>
            <a:r>
              <a:rPr lang="ja-JP" altLang="ja-JP" dirty="0"/>
              <a:t>それでもまだこの害虫の流行地帯のジャガイモは入り込</a:t>
            </a:r>
            <a:endParaRPr lang="en-US" altLang="ja-JP" dirty="0"/>
          </a:p>
          <a:p>
            <a:pPr marL="0" indent="0">
              <a:buNone/>
            </a:pPr>
            <a:r>
              <a:rPr lang="ja-JP" altLang="en-US" dirty="0"/>
              <a:t>　　　</a:t>
            </a:r>
            <a:r>
              <a:rPr lang="ja-JP" altLang="ja-JP" dirty="0"/>
              <a:t>まない態勢にある</a:t>
            </a:r>
            <a:endParaRPr lang="en-US" altLang="ja-JP" dirty="0"/>
          </a:p>
          <a:p>
            <a:pPr marL="0" indent="0">
              <a:buNone/>
            </a:pPr>
            <a:r>
              <a:rPr lang="ja-JP" altLang="en-US" dirty="0"/>
              <a:t>　　　</a:t>
            </a:r>
            <a:r>
              <a:rPr lang="ja-JP" altLang="ja-JP" dirty="0"/>
              <a:t>いまその態勢を全面的に崩すことが求</a:t>
            </a:r>
            <a:r>
              <a:rPr lang="ja-JP" altLang="en-US" dirty="0"/>
              <a:t>めら</a:t>
            </a:r>
            <a:r>
              <a:rPr lang="ja-JP" altLang="ja-JP" dirty="0"/>
              <a:t>れ、</a:t>
            </a:r>
            <a:endParaRPr lang="en-US" altLang="ja-JP" dirty="0"/>
          </a:p>
          <a:p>
            <a:pPr marL="0" indent="0">
              <a:buNone/>
            </a:pPr>
            <a:r>
              <a:rPr lang="ja-JP" altLang="en-US" dirty="0"/>
              <a:t>　　　</a:t>
            </a:r>
            <a:r>
              <a:rPr lang="ja-JP" altLang="ja-JP" dirty="0"/>
              <a:t>日本政府もそれを受け入れようとしている</a:t>
            </a:r>
            <a:endParaRPr lang="en-US" altLang="ja-JP" dirty="0"/>
          </a:p>
          <a:p>
            <a:pPr marL="0" indent="0">
              <a:buNone/>
            </a:pPr>
            <a:r>
              <a:rPr lang="ja-JP" altLang="en-US" dirty="0"/>
              <a:t>　　　国産のジャガイモが危機に、食卓のジャガイモが危険に</a:t>
            </a:r>
            <a:endParaRPr lang="en-US" altLang="ja-JP" dirty="0"/>
          </a:p>
          <a:p>
            <a:pPr marL="0" indent="0">
              <a:buNone/>
            </a:pPr>
            <a:r>
              <a:rPr lang="ja-JP" altLang="en-US" dirty="0"/>
              <a:t>　米国産ジャガイモは危険な農薬が多種類で多量に</a:t>
            </a:r>
            <a:endParaRPr lang="en-US" altLang="ja-JP" dirty="0"/>
          </a:p>
          <a:p>
            <a:pPr marL="0" indent="0">
              <a:buNone/>
            </a:pPr>
            <a:r>
              <a:rPr lang="ja-JP" altLang="en-US" dirty="0"/>
              <a:t>　では、どんな農薬が使われているか？</a:t>
            </a:r>
            <a:endParaRPr lang="ja-JP" altLang="ja-JP" dirty="0"/>
          </a:p>
          <a:p>
            <a:endParaRPr kumimoji="1" lang="ja-JP" altLang="en-US" dirty="0"/>
          </a:p>
        </p:txBody>
      </p:sp>
      <p:pic>
        <p:nvPicPr>
          <p:cNvPr id="5" name="図 4">
            <a:extLst>
              <a:ext uri="{FF2B5EF4-FFF2-40B4-BE49-F238E27FC236}">
                <a16:creationId xmlns:a16="http://schemas.microsoft.com/office/drawing/2014/main" id="{D4314BB6-7559-5631-7270-D83AFC295656}"/>
              </a:ext>
            </a:extLst>
          </p:cNvPr>
          <p:cNvPicPr>
            <a:picLocks noChangeAspect="1"/>
          </p:cNvPicPr>
          <p:nvPr/>
        </p:nvPicPr>
        <p:blipFill>
          <a:blip r:embed="rId2"/>
          <a:stretch>
            <a:fillRect/>
          </a:stretch>
        </p:blipFill>
        <p:spPr>
          <a:xfrm>
            <a:off x="7459578" y="3429000"/>
            <a:ext cx="4732421" cy="2876974"/>
          </a:xfrm>
          <a:prstGeom prst="rect">
            <a:avLst/>
          </a:prstGeom>
        </p:spPr>
      </p:pic>
    </p:spTree>
    <p:extLst>
      <p:ext uri="{BB962C8B-B14F-4D97-AF65-F5344CB8AC3E}">
        <p14:creationId xmlns:p14="http://schemas.microsoft.com/office/powerpoint/2010/main" val="1414888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9DEDE-FA31-D679-C34A-6A34CB31EDC2}"/>
              </a:ext>
            </a:extLst>
          </p:cNvPr>
          <p:cNvSpPr>
            <a:spLocks noGrp="1"/>
          </p:cNvSpPr>
          <p:nvPr>
            <p:ph type="title"/>
          </p:nvPr>
        </p:nvSpPr>
        <p:spPr/>
        <p:txBody>
          <a:bodyPr/>
          <a:lstStyle/>
          <a:p>
            <a:r>
              <a:rPr kumimoji="1" lang="ja-JP" altLang="en-US" dirty="0"/>
              <a:t>米国産ジャガイモ</a:t>
            </a:r>
            <a:r>
              <a:rPr lang="ja-JP" altLang="en-US" dirty="0"/>
              <a:t>に使われる農薬</a:t>
            </a:r>
            <a:endParaRPr kumimoji="1" lang="ja-JP" altLang="en-US" dirty="0"/>
          </a:p>
        </p:txBody>
      </p:sp>
      <p:sp>
        <p:nvSpPr>
          <p:cNvPr id="3" name="コンテンツ プレースホルダー 2">
            <a:extLst>
              <a:ext uri="{FF2B5EF4-FFF2-40B4-BE49-F238E27FC236}">
                <a16:creationId xmlns:a16="http://schemas.microsoft.com/office/drawing/2014/main" id="{C15947D6-E276-6265-A284-A4D8EFA4D51E}"/>
              </a:ext>
            </a:extLst>
          </p:cNvPr>
          <p:cNvSpPr>
            <a:spLocks noGrp="1"/>
          </p:cNvSpPr>
          <p:nvPr>
            <p:ph idx="1"/>
          </p:nvPr>
        </p:nvSpPr>
        <p:spPr/>
        <p:txBody>
          <a:bodyPr/>
          <a:lstStyle/>
          <a:p>
            <a:r>
              <a:rPr lang="ja-JP" altLang="en-US" dirty="0"/>
              <a:t>ポストハーベスト農薬</a:t>
            </a:r>
            <a:endParaRPr lang="en-US" altLang="ja-JP" dirty="0"/>
          </a:p>
          <a:p>
            <a:r>
              <a:rPr lang="ja-JP" altLang="en-US" dirty="0"/>
              <a:t>　　</a:t>
            </a:r>
            <a:r>
              <a:rPr lang="ja-JP" altLang="ja-JP" dirty="0"/>
              <a:t>米国産ジャガイモを日本に輸出する際には、害虫対策に加え、</a:t>
            </a:r>
            <a:endParaRPr lang="en-US" altLang="ja-JP" dirty="0"/>
          </a:p>
          <a:p>
            <a:r>
              <a:rPr lang="ja-JP" altLang="en-US" dirty="0"/>
              <a:t>　　</a:t>
            </a:r>
            <a:r>
              <a:rPr lang="ja-JP" altLang="ja-JP" dirty="0"/>
              <a:t>日持ちや芽止めなどを目的に農薬を塗る必要がある</a:t>
            </a:r>
            <a:endParaRPr lang="en-US" altLang="ja-JP" dirty="0"/>
          </a:p>
          <a:p>
            <a:r>
              <a:rPr lang="ja-JP" altLang="en-US" dirty="0"/>
              <a:t>　　</a:t>
            </a:r>
            <a:r>
              <a:rPr lang="ja-JP" altLang="ja-JP" dirty="0"/>
              <a:t>しかし日本では、ジャガイモなどにこのようなことをしてはいけない、となっている</a:t>
            </a:r>
            <a:endParaRPr lang="en-US" altLang="ja-JP" dirty="0"/>
          </a:p>
          <a:p>
            <a:r>
              <a:rPr lang="ja-JP" altLang="en-US" dirty="0"/>
              <a:t>　　</a:t>
            </a:r>
            <a:r>
              <a:rPr lang="ja-JP" altLang="ja-JP" dirty="0"/>
              <a:t>そのためそのままでは米国産ジャガイモが日本に入ってくることはあり得なかった</a:t>
            </a:r>
            <a:endParaRPr lang="en-US" altLang="ja-JP" dirty="0"/>
          </a:p>
          <a:p>
            <a:r>
              <a:rPr lang="ja-JP" altLang="ja-JP" dirty="0"/>
              <a:t>しかし、日本政府は「農薬を食品添加物とする」という異例の措置で使用を認めた</a:t>
            </a:r>
            <a:endParaRPr lang="en-US" altLang="ja-JP" dirty="0"/>
          </a:p>
          <a:p>
            <a:r>
              <a:rPr lang="ja-JP" altLang="en-US" dirty="0"/>
              <a:t>　　</a:t>
            </a:r>
            <a:r>
              <a:rPr lang="ja-JP" altLang="ja-JP" dirty="0"/>
              <a:t>違法を、合法化</a:t>
            </a:r>
            <a:r>
              <a:rPr lang="ja-JP" altLang="en-US" dirty="0"/>
              <a:t>した</a:t>
            </a:r>
            <a:endParaRPr lang="ja-JP" altLang="ja-JP" dirty="0"/>
          </a:p>
          <a:p>
            <a:endParaRPr kumimoji="1" lang="ja-JP" altLang="en-US" dirty="0"/>
          </a:p>
        </p:txBody>
      </p:sp>
    </p:spTree>
    <p:extLst>
      <p:ext uri="{BB962C8B-B14F-4D97-AF65-F5344CB8AC3E}">
        <p14:creationId xmlns:p14="http://schemas.microsoft.com/office/powerpoint/2010/main" val="1625066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A0F9A-8BC9-CDD9-58F2-3B13D4A02B4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6EE527C-1BDB-B485-8BE9-CECB223EBE2A}"/>
              </a:ext>
            </a:extLst>
          </p:cNvPr>
          <p:cNvSpPr>
            <a:spLocks noGrp="1"/>
          </p:cNvSpPr>
          <p:nvPr>
            <p:ph type="title"/>
          </p:nvPr>
        </p:nvSpPr>
        <p:spPr/>
        <p:txBody>
          <a:bodyPr/>
          <a:lstStyle/>
          <a:p>
            <a:r>
              <a:rPr kumimoji="1" lang="ja-JP" altLang="en-US" dirty="0"/>
              <a:t>米国産ジャガイモに使われる農薬</a:t>
            </a:r>
          </a:p>
        </p:txBody>
      </p:sp>
      <p:sp>
        <p:nvSpPr>
          <p:cNvPr id="3" name="コンテンツ プレースホルダー 2">
            <a:extLst>
              <a:ext uri="{FF2B5EF4-FFF2-40B4-BE49-F238E27FC236}">
                <a16:creationId xmlns:a16="http://schemas.microsoft.com/office/drawing/2014/main" id="{89F5D404-2E0F-2C05-E540-5644BB5E5D67}"/>
              </a:ext>
            </a:extLst>
          </p:cNvPr>
          <p:cNvSpPr>
            <a:spLocks noGrp="1"/>
          </p:cNvSpPr>
          <p:nvPr>
            <p:ph idx="1"/>
          </p:nvPr>
        </p:nvSpPr>
        <p:spPr>
          <a:xfrm>
            <a:off x="1097280" y="1845734"/>
            <a:ext cx="10058400" cy="4372186"/>
          </a:xfrm>
        </p:spPr>
        <p:txBody>
          <a:bodyPr>
            <a:normAutofit fontScale="92500" lnSpcReduction="20000"/>
          </a:bodyPr>
          <a:lstStyle/>
          <a:p>
            <a:r>
              <a:rPr lang="ja-JP" altLang="ja-JP" dirty="0"/>
              <a:t>農薬を食品添加物として認めるという異例の措置</a:t>
            </a:r>
            <a:endParaRPr lang="en-US" altLang="ja-JP" dirty="0"/>
          </a:p>
          <a:p>
            <a:r>
              <a:rPr lang="ja-JP" altLang="en-US" dirty="0"/>
              <a:t>　　</a:t>
            </a:r>
            <a:r>
              <a:rPr lang="ja-JP" altLang="ja-JP" dirty="0"/>
              <a:t>米国産かんきつ類から始ま</a:t>
            </a:r>
            <a:r>
              <a:rPr lang="ja-JP" altLang="en-US" dirty="0"/>
              <a:t>る</a:t>
            </a:r>
            <a:endParaRPr lang="en-US" altLang="ja-JP" dirty="0"/>
          </a:p>
          <a:p>
            <a:r>
              <a:rPr lang="ja-JP" altLang="en-US" dirty="0"/>
              <a:t>　　　　　</a:t>
            </a:r>
            <a:r>
              <a:rPr lang="en-US" altLang="ja-JP" dirty="0"/>
              <a:t>1975</a:t>
            </a:r>
            <a:r>
              <a:rPr lang="ja-JP" altLang="ja-JP" dirty="0"/>
              <a:t>年に米国産かんきつ類から農薬の</a:t>
            </a:r>
            <a:r>
              <a:rPr lang="en-US" altLang="ja-JP" dirty="0"/>
              <a:t>OPP (</a:t>
            </a:r>
            <a:r>
              <a:rPr lang="ja-JP" altLang="ja-JP" dirty="0"/>
              <a:t>オルトフェニルフェノール</a:t>
            </a:r>
            <a:r>
              <a:rPr lang="en-US" altLang="ja-JP" dirty="0"/>
              <a:t>)</a:t>
            </a:r>
            <a:r>
              <a:rPr lang="ja-JP" altLang="ja-JP" dirty="0"/>
              <a:t>が検出され</a:t>
            </a:r>
            <a:r>
              <a:rPr lang="ja-JP" altLang="en-US" dirty="0"/>
              <a:t>る</a:t>
            </a:r>
            <a:endParaRPr lang="en-US" altLang="ja-JP" dirty="0"/>
          </a:p>
          <a:p>
            <a:r>
              <a:rPr lang="ja-JP" altLang="en-US" dirty="0"/>
              <a:t>　　　　　</a:t>
            </a:r>
            <a:r>
              <a:rPr lang="ja-JP" altLang="ja-JP" dirty="0"/>
              <a:t>レモンの表面に塗って、カビが生えたり腐ったりするのを防ぐために使用されてい</a:t>
            </a:r>
            <a:r>
              <a:rPr lang="ja-JP" altLang="en-US" dirty="0"/>
              <a:t>た</a:t>
            </a:r>
            <a:endParaRPr lang="en-US" altLang="ja-JP" dirty="0"/>
          </a:p>
          <a:p>
            <a:r>
              <a:rPr lang="ja-JP" altLang="en-US" dirty="0"/>
              <a:t>　　　　　　　　</a:t>
            </a:r>
            <a:r>
              <a:rPr lang="ja-JP" altLang="ja-JP" dirty="0"/>
              <a:t>これは日本の法律では違法行為</a:t>
            </a:r>
            <a:endParaRPr lang="en-US" altLang="ja-JP" dirty="0"/>
          </a:p>
          <a:p>
            <a:r>
              <a:rPr lang="ja-JP" altLang="en-US" dirty="0"/>
              <a:t>　　</a:t>
            </a:r>
            <a:r>
              <a:rPr lang="ja-JP" altLang="ja-JP" dirty="0"/>
              <a:t>しかし、米国政府からの圧力で、この農薬</a:t>
            </a:r>
            <a:r>
              <a:rPr lang="ja-JP" altLang="en-US" dirty="0"/>
              <a:t>の使用を認める</a:t>
            </a:r>
            <a:endParaRPr lang="en-US" altLang="ja-JP" dirty="0"/>
          </a:p>
          <a:p>
            <a:r>
              <a:rPr lang="ja-JP" altLang="en-US" dirty="0"/>
              <a:t>　　　　「農薬ではなく、</a:t>
            </a:r>
            <a:r>
              <a:rPr lang="ja-JP" altLang="ja-JP" dirty="0"/>
              <a:t>食品添加物</a:t>
            </a:r>
            <a:r>
              <a:rPr lang="ja-JP" altLang="en-US" dirty="0"/>
              <a:t>である」</a:t>
            </a:r>
            <a:r>
              <a:rPr lang="ja-JP" altLang="ja-JP" dirty="0"/>
              <a:t>として</a:t>
            </a:r>
            <a:endParaRPr lang="en-US" altLang="ja-JP" dirty="0"/>
          </a:p>
          <a:p>
            <a:r>
              <a:rPr lang="ja-JP" altLang="en-US" dirty="0"/>
              <a:t>　　　　</a:t>
            </a:r>
            <a:r>
              <a:rPr lang="en-US" altLang="ja-JP" dirty="0"/>
              <a:t>1977</a:t>
            </a:r>
            <a:r>
              <a:rPr lang="ja-JP" altLang="ja-JP" dirty="0"/>
              <a:t>年に</a:t>
            </a:r>
            <a:r>
              <a:rPr lang="en-US" altLang="ja-JP" dirty="0"/>
              <a:t>OPP</a:t>
            </a:r>
            <a:r>
              <a:rPr lang="ja-JP" altLang="ja-JP" dirty="0"/>
              <a:t>が食品添加物として認められた</a:t>
            </a:r>
            <a:endParaRPr lang="en-US" altLang="ja-JP" dirty="0"/>
          </a:p>
          <a:p>
            <a:r>
              <a:rPr lang="ja-JP" altLang="en-US" dirty="0"/>
              <a:t>　　　　</a:t>
            </a:r>
            <a:r>
              <a:rPr lang="en-US" altLang="ja-JP" dirty="0"/>
              <a:t>1978</a:t>
            </a:r>
            <a:r>
              <a:rPr lang="ja-JP" altLang="ja-JP" dirty="0"/>
              <a:t>年には</a:t>
            </a:r>
            <a:r>
              <a:rPr lang="en-US" altLang="ja-JP" dirty="0"/>
              <a:t>TBZ(</a:t>
            </a:r>
            <a:r>
              <a:rPr lang="ja-JP" altLang="ja-JP" dirty="0"/>
              <a:t>チアベンダゾール</a:t>
            </a:r>
            <a:r>
              <a:rPr lang="en-US" altLang="ja-JP" dirty="0"/>
              <a:t>)</a:t>
            </a:r>
            <a:r>
              <a:rPr lang="ja-JP" altLang="ja-JP" dirty="0"/>
              <a:t>が</a:t>
            </a:r>
            <a:endParaRPr lang="en-US" altLang="ja-JP" dirty="0"/>
          </a:p>
          <a:p>
            <a:r>
              <a:rPr lang="ja-JP" altLang="en-US" dirty="0"/>
              <a:t>　　　　</a:t>
            </a:r>
            <a:r>
              <a:rPr lang="en-US" altLang="ja-JP" dirty="0"/>
              <a:t>1992</a:t>
            </a:r>
            <a:r>
              <a:rPr lang="ja-JP" altLang="ja-JP" dirty="0"/>
              <a:t>年にはイマザリル</a:t>
            </a:r>
            <a:r>
              <a:rPr lang="ja-JP" altLang="en-US" dirty="0"/>
              <a:t>も</a:t>
            </a:r>
            <a:r>
              <a:rPr lang="ja-JP" altLang="ja-JP" dirty="0"/>
              <a:t>認められ</a:t>
            </a:r>
            <a:endParaRPr lang="en-US" altLang="ja-JP" dirty="0"/>
          </a:p>
          <a:p>
            <a:r>
              <a:rPr lang="ja-JP" altLang="en-US" dirty="0"/>
              <a:t>　　　　</a:t>
            </a:r>
            <a:r>
              <a:rPr lang="en-US" altLang="ja-JP" dirty="0"/>
              <a:t>2011</a:t>
            </a:r>
            <a:r>
              <a:rPr lang="ja-JP" altLang="ja-JP" dirty="0"/>
              <a:t>年にジャガイモを対象にフルジオキソニルが認めら</a:t>
            </a:r>
            <a:r>
              <a:rPr lang="ja-JP" altLang="en-US" dirty="0"/>
              <a:t>る</a:t>
            </a:r>
            <a:endParaRPr lang="en-US" altLang="ja-JP" dirty="0"/>
          </a:p>
          <a:p>
            <a:endParaRPr kumimoji="1" lang="ja-JP" altLang="en-US" dirty="0"/>
          </a:p>
        </p:txBody>
      </p:sp>
    </p:spTree>
    <p:extLst>
      <p:ext uri="{BB962C8B-B14F-4D97-AF65-F5344CB8AC3E}">
        <p14:creationId xmlns:p14="http://schemas.microsoft.com/office/powerpoint/2010/main" val="1569667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604DE-AB5B-FE1B-7078-459EB363DC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DB0E0BB-0255-E820-5330-ED5A8F7F4159}"/>
              </a:ext>
            </a:extLst>
          </p:cNvPr>
          <p:cNvSpPr>
            <a:spLocks noGrp="1"/>
          </p:cNvSpPr>
          <p:nvPr>
            <p:ph type="title"/>
          </p:nvPr>
        </p:nvSpPr>
        <p:spPr/>
        <p:txBody>
          <a:bodyPr/>
          <a:lstStyle/>
          <a:p>
            <a:r>
              <a:rPr kumimoji="1" lang="ja-JP" altLang="en-US" dirty="0"/>
              <a:t>米国産ジャガイモ</a:t>
            </a:r>
            <a:r>
              <a:rPr lang="ja-JP" altLang="en-US" dirty="0"/>
              <a:t>に使われる農薬</a:t>
            </a:r>
            <a:endParaRPr kumimoji="1" lang="ja-JP" altLang="en-US" dirty="0"/>
          </a:p>
        </p:txBody>
      </p:sp>
      <p:sp>
        <p:nvSpPr>
          <p:cNvPr id="3" name="コンテンツ プレースホルダー 2">
            <a:extLst>
              <a:ext uri="{FF2B5EF4-FFF2-40B4-BE49-F238E27FC236}">
                <a16:creationId xmlns:a16="http://schemas.microsoft.com/office/drawing/2014/main" id="{3232020C-3B87-3F20-4828-7B66A5FEE729}"/>
              </a:ext>
            </a:extLst>
          </p:cNvPr>
          <p:cNvSpPr>
            <a:spLocks noGrp="1"/>
          </p:cNvSpPr>
          <p:nvPr>
            <p:ph idx="1"/>
          </p:nvPr>
        </p:nvSpPr>
        <p:spPr/>
        <p:txBody>
          <a:bodyPr/>
          <a:lstStyle/>
          <a:p>
            <a:r>
              <a:rPr lang="ja-JP" altLang="ja-JP" dirty="0"/>
              <a:t>その後も</a:t>
            </a:r>
            <a:r>
              <a:rPr lang="ja-JP" altLang="en-US" dirty="0"/>
              <a:t>食品添加物として使用される</a:t>
            </a:r>
            <a:r>
              <a:rPr lang="ja-JP" altLang="ja-JP" dirty="0"/>
              <a:t>農薬の種類は増え続け</a:t>
            </a:r>
            <a:r>
              <a:rPr lang="ja-JP" altLang="en-US" dirty="0"/>
              <a:t>る</a:t>
            </a:r>
            <a:endParaRPr lang="en-US" altLang="ja-JP" dirty="0"/>
          </a:p>
          <a:p>
            <a:r>
              <a:rPr lang="en-US" altLang="ja-JP" dirty="0"/>
              <a:t>2020</a:t>
            </a:r>
            <a:r>
              <a:rPr lang="ja-JP" altLang="ja-JP" dirty="0"/>
              <a:t>年には新たにジフェノコナゾールが</a:t>
            </a:r>
            <a:endParaRPr lang="en-US" altLang="ja-JP" dirty="0"/>
          </a:p>
          <a:p>
            <a:r>
              <a:rPr lang="ja-JP" altLang="en-US" dirty="0"/>
              <a:t>　　</a:t>
            </a:r>
            <a:r>
              <a:rPr lang="ja-JP" altLang="ja-JP" dirty="0"/>
              <a:t>ジャガイモに用いることができる２つ目の農薬として認められ</a:t>
            </a:r>
            <a:r>
              <a:rPr lang="ja-JP" altLang="en-US" dirty="0"/>
              <a:t>る</a:t>
            </a:r>
            <a:endParaRPr lang="en-US" altLang="ja-JP" dirty="0"/>
          </a:p>
          <a:p>
            <a:r>
              <a:rPr lang="ja-JP" altLang="en-US" dirty="0"/>
              <a:t>　　</a:t>
            </a:r>
            <a:r>
              <a:rPr lang="ja-JP" altLang="ja-JP" dirty="0"/>
              <a:t>農薬</a:t>
            </a:r>
            <a:r>
              <a:rPr lang="ja-JP" altLang="en-US" dirty="0"/>
              <a:t>と</a:t>
            </a:r>
            <a:r>
              <a:rPr lang="ja-JP" altLang="ja-JP" dirty="0"/>
              <a:t>は、殺虫剤は虫を殺し、殺菌剤はバクテリアを殺し、</a:t>
            </a:r>
            <a:endParaRPr lang="en-US" altLang="ja-JP" dirty="0"/>
          </a:p>
          <a:p>
            <a:r>
              <a:rPr lang="ja-JP" altLang="en-US" dirty="0"/>
              <a:t>　　</a:t>
            </a:r>
            <a:r>
              <a:rPr lang="ja-JP" altLang="ja-JP" dirty="0"/>
              <a:t>除草剤は植物を枯らすために用いる</a:t>
            </a:r>
            <a:endParaRPr lang="en-US" altLang="ja-JP" dirty="0"/>
          </a:p>
          <a:p>
            <a:r>
              <a:rPr lang="ja-JP" altLang="en-US" dirty="0"/>
              <a:t>　　</a:t>
            </a:r>
            <a:r>
              <a:rPr lang="ja-JP" altLang="ja-JP" dirty="0"/>
              <a:t>命を奪うのが目的で使用している化学物質である</a:t>
            </a:r>
            <a:endParaRPr lang="en-US" altLang="ja-JP" dirty="0"/>
          </a:p>
          <a:p>
            <a:r>
              <a:rPr lang="ja-JP" altLang="ja-JP" dirty="0"/>
              <a:t>フルジオキソニルは、遺伝子に突然変異を起こす毒性が問題になっている</a:t>
            </a:r>
            <a:endParaRPr lang="en-US" altLang="ja-JP" dirty="0"/>
          </a:p>
          <a:p>
            <a:r>
              <a:rPr lang="ja-JP" altLang="ja-JP" dirty="0"/>
              <a:t>ジフェノコナゾールは、肝臓がんをもたらす危険性が指摘されている農薬である</a:t>
            </a:r>
            <a:endParaRPr lang="en-US" altLang="ja-JP" dirty="0"/>
          </a:p>
          <a:p>
            <a:endParaRPr lang="ja-JP" altLang="ja-JP" dirty="0"/>
          </a:p>
          <a:p>
            <a:endParaRPr kumimoji="1" lang="ja-JP" altLang="en-US" dirty="0"/>
          </a:p>
        </p:txBody>
      </p:sp>
    </p:spTree>
    <p:extLst>
      <p:ext uri="{BB962C8B-B14F-4D97-AF65-F5344CB8AC3E}">
        <p14:creationId xmlns:p14="http://schemas.microsoft.com/office/powerpoint/2010/main" val="1651336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353B3-D1BA-919C-B71A-9F04B44C35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5A2B621-FCCC-AD02-7150-535E3C651B77}"/>
              </a:ext>
            </a:extLst>
          </p:cNvPr>
          <p:cNvSpPr>
            <a:spLocks noGrp="1"/>
          </p:cNvSpPr>
          <p:nvPr>
            <p:ph type="title"/>
          </p:nvPr>
        </p:nvSpPr>
        <p:spPr/>
        <p:txBody>
          <a:bodyPr/>
          <a:lstStyle/>
          <a:p>
            <a:r>
              <a:rPr kumimoji="1" lang="ja-JP" altLang="en-US" dirty="0"/>
              <a:t>米国産ジャガイモ</a:t>
            </a:r>
            <a:r>
              <a:rPr lang="ja-JP" altLang="en-US" dirty="0"/>
              <a:t>に使われる農薬</a:t>
            </a:r>
            <a:endParaRPr kumimoji="1" lang="ja-JP" altLang="en-US" dirty="0"/>
          </a:p>
        </p:txBody>
      </p:sp>
      <p:sp>
        <p:nvSpPr>
          <p:cNvPr id="3" name="コンテンツ プレースホルダー 2">
            <a:extLst>
              <a:ext uri="{FF2B5EF4-FFF2-40B4-BE49-F238E27FC236}">
                <a16:creationId xmlns:a16="http://schemas.microsoft.com/office/drawing/2014/main" id="{9827701C-4CDE-02AA-4118-2B9128335AB8}"/>
              </a:ext>
            </a:extLst>
          </p:cNvPr>
          <p:cNvSpPr>
            <a:spLocks noGrp="1"/>
          </p:cNvSpPr>
          <p:nvPr>
            <p:ph idx="1"/>
          </p:nvPr>
        </p:nvSpPr>
        <p:spPr/>
        <p:txBody>
          <a:bodyPr>
            <a:normAutofit fontScale="92500" lnSpcReduction="20000"/>
          </a:bodyPr>
          <a:lstStyle/>
          <a:p>
            <a:r>
              <a:rPr lang="ja-JP" altLang="en-US" dirty="0"/>
              <a:t>ポストハーベスト農薬以外の農薬</a:t>
            </a:r>
            <a:endParaRPr lang="en-US" altLang="ja-JP" dirty="0"/>
          </a:p>
          <a:p>
            <a:r>
              <a:rPr lang="ja-JP" altLang="en-US" dirty="0"/>
              <a:t>　　　</a:t>
            </a:r>
            <a:r>
              <a:rPr lang="ja-JP" altLang="ja-JP" dirty="0"/>
              <a:t>米国産ジャガイモ</a:t>
            </a:r>
            <a:r>
              <a:rPr lang="ja-JP" altLang="en-US" dirty="0"/>
              <a:t>で使用される農薬で目立つのが、</a:t>
            </a:r>
            <a:endParaRPr lang="en-US" altLang="ja-JP" dirty="0"/>
          </a:p>
          <a:p>
            <a:r>
              <a:rPr lang="ja-JP" altLang="en-US" dirty="0"/>
              <a:t>　　　</a:t>
            </a:r>
            <a:r>
              <a:rPr lang="ja-JP" altLang="ja-JP" dirty="0"/>
              <a:t>除草剤・植物成長調整剤</a:t>
            </a:r>
            <a:r>
              <a:rPr lang="ja-JP" altLang="en-US" dirty="0"/>
              <a:t>「クロロプロファム」</a:t>
            </a:r>
            <a:endParaRPr lang="en-US" altLang="ja-JP" dirty="0"/>
          </a:p>
          <a:p>
            <a:r>
              <a:rPr lang="ja-JP" altLang="en-US" dirty="0"/>
              <a:t>　　　　　日本で除草剤として登録されたのは、</a:t>
            </a:r>
            <a:r>
              <a:rPr lang="en-US" altLang="ja-JP" dirty="0"/>
              <a:t>1954</a:t>
            </a:r>
            <a:r>
              <a:rPr lang="ja-JP" altLang="en-US" dirty="0"/>
              <a:t>年</a:t>
            </a:r>
            <a:r>
              <a:rPr lang="en-US" altLang="ja-JP" dirty="0"/>
              <a:t>6</a:t>
            </a:r>
            <a:r>
              <a:rPr lang="ja-JP" altLang="en-US" dirty="0"/>
              <a:t>月</a:t>
            </a:r>
            <a:r>
              <a:rPr lang="en-US" altLang="ja-JP" dirty="0"/>
              <a:t>3</a:t>
            </a:r>
            <a:r>
              <a:rPr lang="ja-JP" altLang="en-US" dirty="0"/>
              <a:t>日</a:t>
            </a:r>
            <a:endParaRPr lang="en-US" altLang="ja-JP" dirty="0"/>
          </a:p>
          <a:p>
            <a:r>
              <a:rPr lang="en-US" altLang="ja-JP" dirty="0"/>
              <a:t>『</a:t>
            </a:r>
            <a:r>
              <a:rPr lang="ja-JP" altLang="en-US" dirty="0"/>
              <a:t>農薬毒性事典</a:t>
            </a:r>
            <a:r>
              <a:rPr lang="en-US" altLang="ja-JP" dirty="0"/>
              <a:t>』</a:t>
            </a:r>
            <a:r>
              <a:rPr lang="ja-JP" altLang="en-US" dirty="0"/>
              <a:t>では次のように書かれている。</a:t>
            </a:r>
            <a:endParaRPr lang="en-US" altLang="ja-JP" dirty="0"/>
          </a:p>
          <a:p>
            <a:r>
              <a:rPr lang="ja-JP" altLang="en-US" dirty="0"/>
              <a:t>　　　「</a:t>
            </a:r>
            <a:r>
              <a:rPr lang="en-US" altLang="ja-JP" dirty="0"/>
              <a:t>IPC(</a:t>
            </a:r>
            <a:r>
              <a:rPr lang="ja-JP" altLang="en-US" dirty="0"/>
              <a:t>クロロプロファム</a:t>
            </a:r>
            <a:r>
              <a:rPr lang="en-US" altLang="ja-JP" dirty="0"/>
              <a:t>)</a:t>
            </a:r>
            <a:r>
              <a:rPr lang="ja-JP" altLang="en-US" dirty="0"/>
              <a:t>　農薬残留研究所は、変異原性なしとしているが、ドイツの研究者は、</a:t>
            </a:r>
            <a:endParaRPr lang="en-US" altLang="ja-JP" dirty="0"/>
          </a:p>
          <a:p>
            <a:pPr marL="0" indent="0">
              <a:buNone/>
            </a:pPr>
            <a:r>
              <a:rPr lang="ja-JP" altLang="en-US" dirty="0"/>
              <a:t>　　　発がん性の疑いがあるとしている」</a:t>
            </a:r>
            <a:endParaRPr lang="en-US" altLang="ja-JP" dirty="0"/>
          </a:p>
          <a:p>
            <a:r>
              <a:rPr lang="ja-JP" altLang="en-US" dirty="0"/>
              <a:t>　　この農薬は、</a:t>
            </a:r>
            <a:r>
              <a:rPr lang="ja-JP" altLang="ja-JP" dirty="0"/>
              <a:t>米国では主にジャガイモの発芽防止目的で使用されている</a:t>
            </a:r>
            <a:endParaRPr lang="en-US" altLang="ja-JP" dirty="0"/>
          </a:p>
          <a:p>
            <a:r>
              <a:rPr lang="ja-JP" altLang="en-US" dirty="0"/>
              <a:t>　　</a:t>
            </a:r>
            <a:r>
              <a:rPr lang="ja-JP" altLang="ja-JP" dirty="0"/>
              <a:t>分解しにくく、ジャガイモ内部に浸透するため残留しやすい</a:t>
            </a:r>
            <a:endParaRPr lang="en-US" altLang="ja-JP" dirty="0"/>
          </a:p>
          <a:p>
            <a:r>
              <a:rPr lang="en-US" altLang="ja-JP" dirty="0"/>
              <a:t> </a:t>
            </a:r>
            <a:endParaRPr lang="ja-JP" altLang="ja-JP" dirty="0"/>
          </a:p>
          <a:p>
            <a:endParaRPr lang="en-US" altLang="ja-JP" dirty="0"/>
          </a:p>
          <a:p>
            <a:endParaRPr kumimoji="1" lang="ja-JP" altLang="en-US" dirty="0"/>
          </a:p>
        </p:txBody>
      </p:sp>
    </p:spTree>
    <p:extLst>
      <p:ext uri="{BB962C8B-B14F-4D97-AF65-F5344CB8AC3E}">
        <p14:creationId xmlns:p14="http://schemas.microsoft.com/office/powerpoint/2010/main" val="2810628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241D0F-A2E0-624B-AE20-58533BA7FC5A}"/>
              </a:ext>
            </a:extLst>
          </p:cNvPr>
          <p:cNvSpPr>
            <a:spLocks noGrp="1"/>
          </p:cNvSpPr>
          <p:nvPr>
            <p:ph type="title"/>
          </p:nvPr>
        </p:nvSpPr>
        <p:spPr/>
        <p:txBody>
          <a:bodyPr/>
          <a:lstStyle/>
          <a:p>
            <a:r>
              <a:rPr kumimoji="1" lang="ja-JP" altLang="en-US" dirty="0"/>
              <a:t>米国産ジャガイモ</a:t>
            </a:r>
            <a:r>
              <a:rPr lang="ja-JP" altLang="en-US" dirty="0"/>
              <a:t>に使われる農薬</a:t>
            </a:r>
            <a:endParaRPr kumimoji="1" lang="ja-JP" altLang="en-US" dirty="0"/>
          </a:p>
        </p:txBody>
      </p:sp>
      <p:sp>
        <p:nvSpPr>
          <p:cNvPr id="3" name="コンテンツ プレースホルダー 2">
            <a:extLst>
              <a:ext uri="{FF2B5EF4-FFF2-40B4-BE49-F238E27FC236}">
                <a16:creationId xmlns:a16="http://schemas.microsoft.com/office/drawing/2014/main" id="{8A832370-D3EC-55EB-E79A-3015DB349751}"/>
              </a:ext>
            </a:extLst>
          </p:cNvPr>
          <p:cNvSpPr>
            <a:spLocks noGrp="1"/>
          </p:cNvSpPr>
          <p:nvPr>
            <p:ph idx="1"/>
          </p:nvPr>
        </p:nvSpPr>
        <p:spPr/>
        <p:txBody>
          <a:bodyPr>
            <a:normAutofit fontScale="92500" lnSpcReduction="10000"/>
          </a:bodyPr>
          <a:lstStyle/>
          <a:p>
            <a:r>
              <a:rPr lang="en-US" altLang="ja-JP" dirty="0">
                <a:latin typeface="ＭＳ ゴシック" panose="020B0609070205080204" pitchFamily="49" charset="-128"/>
                <a:ea typeface="ＭＳ ゴシック" panose="020B0609070205080204" pitchFamily="49" charset="-128"/>
              </a:rPr>
              <a:t>USDA</a:t>
            </a:r>
            <a:r>
              <a:rPr lang="zh-CN" altLang="ja-JP" dirty="0">
                <a:latin typeface="ＭＳ ゴシック" panose="020B0609070205080204" pitchFamily="49" charset="-128"/>
                <a:ea typeface="ＭＳ ゴシック" panose="020B0609070205080204" pitchFamily="49" charset="-128"/>
              </a:rPr>
              <a:t>（米国農務省）の</a:t>
            </a:r>
            <a:r>
              <a:rPr lang="en-US" altLang="ja-JP" dirty="0">
                <a:latin typeface="ＭＳ ゴシック" panose="020B0609070205080204" pitchFamily="49" charset="-128"/>
                <a:ea typeface="ＭＳ ゴシック" panose="020B0609070205080204" pitchFamily="49" charset="-128"/>
              </a:rPr>
              <a:t>2022</a:t>
            </a:r>
            <a:r>
              <a:rPr lang="zh-CN" altLang="ja-JP" dirty="0">
                <a:latin typeface="ＭＳ ゴシック" panose="020B0609070205080204" pitchFamily="49" charset="-128"/>
                <a:ea typeface="ＭＳ ゴシック" panose="020B0609070205080204" pitchFamily="49" charset="-128"/>
              </a:rPr>
              <a:t>年ジャガイモ農薬使用調査</a:t>
            </a:r>
            <a:endParaRPr lang="en-US" altLang="zh-CN"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a:t>
            </a:r>
            <a:r>
              <a:rPr lang="zh-CN" altLang="ja-JP" dirty="0">
                <a:latin typeface="ＭＳ ゴシック" panose="020B0609070205080204" pitchFamily="49" charset="-128"/>
                <a:ea typeface="ＭＳ ゴシック" panose="020B0609070205080204" pitchFamily="49" charset="-128"/>
              </a:rPr>
              <a:t>米国ジャガイモ作付面積の</a:t>
            </a:r>
            <a:r>
              <a:rPr lang="en-US" altLang="ja-JP" dirty="0">
                <a:latin typeface="ＭＳ ゴシック" panose="020B0609070205080204" pitchFamily="49" charset="-128"/>
                <a:ea typeface="ＭＳ ゴシック" panose="020B0609070205080204" pitchFamily="49" charset="-128"/>
              </a:rPr>
              <a:t>92.2</a:t>
            </a:r>
            <a:r>
              <a:rPr lang="zh-CN" altLang="ja-JP" dirty="0">
                <a:latin typeface="ＭＳ ゴシック" panose="020B0609070205080204" pitchFamily="49" charset="-128"/>
                <a:ea typeface="ＭＳ ゴシック" panose="020B0609070205080204" pitchFamily="49" charset="-128"/>
              </a:rPr>
              <a:t>％を占める</a:t>
            </a:r>
            <a:r>
              <a:rPr lang="en-US" altLang="ja-JP" dirty="0">
                <a:latin typeface="ＭＳ ゴシック" panose="020B0609070205080204" pitchFamily="49" charset="-128"/>
                <a:ea typeface="ＭＳ ゴシック" panose="020B0609070205080204" pitchFamily="49" charset="-128"/>
              </a:rPr>
              <a:t>9</a:t>
            </a:r>
            <a:r>
              <a:rPr lang="zh-CN" altLang="ja-JP" dirty="0">
                <a:latin typeface="ＭＳ ゴシック" panose="020B0609070205080204" pitchFamily="49" charset="-128"/>
                <a:ea typeface="ＭＳ ゴシック" panose="020B0609070205080204" pitchFamily="49" charset="-128"/>
              </a:rPr>
              <a:t>州を調査</a:t>
            </a:r>
            <a:r>
              <a:rPr lang="ja-JP" altLang="en-US" dirty="0">
                <a:latin typeface="ＭＳ ゴシック" panose="020B0609070205080204" pitchFamily="49" charset="-128"/>
                <a:ea typeface="ＭＳ ゴシック" panose="020B0609070205080204" pitchFamily="49" charset="-128"/>
              </a:rPr>
              <a:t>）</a:t>
            </a:r>
            <a:endParaRPr lang="ja-JP" altLang="ja-JP" dirty="0">
              <a:latin typeface="ＭＳ ゴシック" panose="020B0609070205080204" pitchFamily="49" charset="-128"/>
              <a:ea typeface="ＭＳ ゴシック" panose="020B0609070205080204" pitchFamily="49" charset="-128"/>
            </a:endParaRPr>
          </a:p>
          <a:p>
            <a:pPr lvl="0"/>
            <a:r>
              <a:rPr lang="ja-JP" altLang="en-US" dirty="0">
                <a:latin typeface="ＭＳ ゴシック" panose="020B0609070205080204" pitchFamily="49" charset="-128"/>
                <a:ea typeface="ＭＳ ゴシック" panose="020B0609070205080204" pitchFamily="49" charset="-128"/>
              </a:rPr>
              <a:t>　　</a:t>
            </a:r>
            <a:r>
              <a:rPr lang="ja-JP" altLang="ja-JP" dirty="0">
                <a:latin typeface="ＭＳ ゴシック" panose="020B0609070205080204" pitchFamily="49" charset="-128"/>
                <a:ea typeface="ＭＳ ゴシック" panose="020B0609070205080204" pitchFamily="49" charset="-128"/>
              </a:rPr>
              <a:t>殺菌剤</a:t>
            </a:r>
            <a:r>
              <a:rPr lang="ja-JP" altLang="en-US" dirty="0">
                <a:latin typeface="ＭＳ ゴシック" panose="020B0609070205080204" pitchFamily="49" charset="-128"/>
                <a:ea typeface="ＭＳ ゴシック" panose="020B0609070205080204" pitchFamily="49" charset="-128"/>
              </a:rPr>
              <a:t>　</a:t>
            </a:r>
            <a:r>
              <a:rPr lang="en-US" altLang="ja-JP" dirty="0">
                <a:latin typeface="ＭＳ ゴシック" panose="020B0609070205080204" pitchFamily="49" charset="-128"/>
                <a:ea typeface="ＭＳ ゴシック" panose="020B0609070205080204" pitchFamily="49" charset="-128"/>
              </a:rPr>
              <a:t>98</a:t>
            </a:r>
            <a:r>
              <a:rPr lang="ja-JP" altLang="ja-JP" dirty="0">
                <a:latin typeface="ＭＳ ゴシック" panose="020B0609070205080204" pitchFamily="49" charset="-128"/>
                <a:ea typeface="ＭＳ ゴシック" panose="020B0609070205080204" pitchFamily="49" charset="-128"/>
              </a:rPr>
              <a:t>％の作付面積 </a:t>
            </a:r>
          </a:p>
          <a:p>
            <a:pPr lvl="0"/>
            <a:r>
              <a:rPr lang="ja-JP" altLang="en-US" dirty="0">
                <a:latin typeface="+mn-ea"/>
              </a:rPr>
              <a:t>　　　</a:t>
            </a:r>
            <a:r>
              <a:rPr lang="ja-JP" altLang="ja-JP" dirty="0">
                <a:latin typeface="+mn-ea"/>
              </a:rPr>
              <a:t>除草剤</a:t>
            </a:r>
            <a:r>
              <a:rPr lang="ja-JP" altLang="en-US" dirty="0">
                <a:latin typeface="+mn-ea"/>
              </a:rPr>
              <a:t>　　</a:t>
            </a:r>
            <a:r>
              <a:rPr lang="en-US" altLang="ja-JP" dirty="0">
                <a:latin typeface="+mn-ea"/>
              </a:rPr>
              <a:t>87</a:t>
            </a:r>
            <a:r>
              <a:rPr lang="ja-JP" altLang="ja-JP" dirty="0">
                <a:latin typeface="+mn-ea"/>
              </a:rPr>
              <a:t>％</a:t>
            </a:r>
            <a:r>
              <a:rPr lang="ja-JP" altLang="en-US" dirty="0">
                <a:latin typeface="+mn-ea"/>
              </a:rPr>
              <a:t>の作付面積</a:t>
            </a:r>
            <a:r>
              <a:rPr lang="ja-JP" altLang="ja-JP" dirty="0">
                <a:latin typeface="+mn-ea"/>
              </a:rPr>
              <a:t> </a:t>
            </a:r>
          </a:p>
          <a:p>
            <a:pPr lvl="0"/>
            <a:r>
              <a:rPr lang="ja-JP" altLang="en-US" dirty="0">
                <a:latin typeface="+mn-ea"/>
              </a:rPr>
              <a:t>　　　</a:t>
            </a:r>
            <a:r>
              <a:rPr lang="ja-JP" altLang="ja-JP" dirty="0">
                <a:latin typeface="+mn-ea"/>
              </a:rPr>
              <a:t>殺虫剤</a:t>
            </a:r>
            <a:r>
              <a:rPr lang="ja-JP" altLang="en-US" dirty="0">
                <a:latin typeface="+mn-ea"/>
              </a:rPr>
              <a:t>　　</a:t>
            </a:r>
            <a:r>
              <a:rPr lang="en-US" altLang="ja-JP" dirty="0">
                <a:latin typeface="+mn-ea"/>
              </a:rPr>
              <a:t>72</a:t>
            </a:r>
            <a:r>
              <a:rPr lang="ja-JP" altLang="ja-JP" dirty="0">
                <a:latin typeface="+mn-ea"/>
              </a:rPr>
              <a:t>％</a:t>
            </a:r>
            <a:r>
              <a:rPr lang="ja-JP" altLang="en-US" dirty="0">
                <a:latin typeface="+mn-ea"/>
              </a:rPr>
              <a:t>の作付面積</a:t>
            </a:r>
            <a:endParaRPr lang="ja-JP" altLang="ja-JP" dirty="0">
              <a:latin typeface="+mn-ea"/>
            </a:endParaRPr>
          </a:p>
          <a:p>
            <a:r>
              <a:rPr lang="ja-JP" altLang="ja-JP" dirty="0">
                <a:latin typeface="+mn-ea"/>
              </a:rPr>
              <a:t>特に使用面積が大きい農薬</a:t>
            </a:r>
            <a:r>
              <a:rPr lang="en-US" altLang="ja-JP" dirty="0">
                <a:latin typeface="+mn-ea"/>
              </a:rPr>
              <a:t>―</a:t>
            </a:r>
            <a:r>
              <a:rPr lang="zh-CN" altLang="ja-JP" dirty="0">
                <a:latin typeface="ＭＳ ゴシック" panose="020B0609070205080204" pitchFamily="49" charset="-128"/>
                <a:ea typeface="ＭＳ ゴシック" panose="020B0609070205080204" pitchFamily="49" charset="-128"/>
              </a:rPr>
              <a:t>クロロタロニル</a:t>
            </a:r>
            <a:r>
              <a:rPr lang="ja-JP" altLang="en-US" dirty="0">
                <a:latin typeface="ＭＳ ゴシック" panose="020B0609070205080204" pitchFamily="49" charset="-128"/>
                <a:ea typeface="ＭＳ ゴシック" panose="020B0609070205080204" pitchFamily="49" charset="-128"/>
              </a:rPr>
              <a:t>（殺菌剤）、</a:t>
            </a:r>
            <a:r>
              <a:rPr lang="zh-CN" altLang="ja-JP" dirty="0">
                <a:latin typeface="ＭＳ ゴシック" panose="020B0609070205080204" pitchFamily="49" charset="-128"/>
                <a:ea typeface="ＭＳ ゴシック" panose="020B0609070205080204" pitchFamily="49" charset="-128"/>
              </a:rPr>
              <a:t>メトリブジン</a:t>
            </a:r>
            <a:r>
              <a:rPr lang="ja-JP" altLang="en-US" dirty="0">
                <a:latin typeface="ＭＳ ゴシック" panose="020B0609070205080204" pitchFamily="49" charset="-128"/>
                <a:ea typeface="ＭＳ ゴシック" panose="020B0609070205080204" pitchFamily="49" charset="-128"/>
              </a:rPr>
              <a:t>（除草剤）、</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zh-CN" altLang="ja-JP" dirty="0">
                <a:latin typeface="ＭＳ ゴシック" panose="020B0609070205080204" pitchFamily="49" charset="-128"/>
                <a:ea typeface="ＭＳ ゴシック" panose="020B0609070205080204" pitchFamily="49" charset="-128"/>
              </a:rPr>
              <a:t>アゾキシストロビン</a:t>
            </a:r>
            <a:r>
              <a:rPr lang="ja-JP" altLang="en-US" dirty="0">
                <a:latin typeface="ＭＳ ゴシック" panose="020B0609070205080204" pitchFamily="49" charset="-128"/>
                <a:ea typeface="ＭＳ ゴシック" panose="020B0609070205080204" pitchFamily="49" charset="-128"/>
              </a:rPr>
              <a:t>（殺菌剤） 、</a:t>
            </a:r>
            <a:r>
              <a:rPr lang="zh-CN" altLang="ja-JP" dirty="0">
                <a:latin typeface="ＭＳ ゴシック" panose="020B0609070205080204" pitchFamily="49" charset="-128"/>
                <a:ea typeface="ＭＳ ゴシック" panose="020B0609070205080204" pitchFamily="49" charset="-128"/>
              </a:rPr>
              <a:t>メフェノキサム</a:t>
            </a:r>
            <a:r>
              <a:rPr lang="ja-JP" altLang="en-US" dirty="0">
                <a:latin typeface="+mn-ea"/>
              </a:rPr>
              <a:t>（殺菌剤）</a:t>
            </a:r>
            <a:endParaRPr lang="en-US" altLang="ja-JP" dirty="0">
              <a:latin typeface="+mn-ea"/>
            </a:endParaRPr>
          </a:p>
          <a:p>
            <a:r>
              <a:rPr lang="ja-JP" altLang="en-US" dirty="0">
                <a:latin typeface="+mn-ea"/>
              </a:rPr>
              <a:t>　　　（農民連食品分析センターのポテトチップスの分析で、アゾキシストロビンが検出）</a:t>
            </a:r>
            <a:endParaRPr lang="en-US" altLang="ja-JP" dirty="0">
              <a:latin typeface="+mn-ea"/>
            </a:endParaRPr>
          </a:p>
          <a:p>
            <a:r>
              <a:rPr kumimoji="1" lang="ja-JP" altLang="en-US" dirty="0">
                <a:latin typeface="+mn-ea"/>
              </a:rPr>
              <a:t>農民連食品分析センターによるポテトチップスの分析では、ネオニコチノイド系殺虫剤が検出</a:t>
            </a:r>
            <a:endParaRPr kumimoji="1" lang="en-US" altLang="ja-JP" dirty="0">
              <a:latin typeface="+mn-ea"/>
            </a:endParaRPr>
          </a:p>
          <a:p>
            <a:r>
              <a:rPr lang="ja-JP" altLang="en-US" dirty="0">
                <a:latin typeface="+mn-ea"/>
              </a:rPr>
              <a:t>　　　クロチアニジン、ジノテフラン、チアメトキサム、イミダクロプリド</a:t>
            </a:r>
            <a:endParaRPr kumimoji="1" lang="ja-JP" altLang="en-US" dirty="0">
              <a:latin typeface="+mn-ea"/>
            </a:endParaRPr>
          </a:p>
        </p:txBody>
      </p:sp>
    </p:spTree>
    <p:extLst>
      <p:ext uri="{BB962C8B-B14F-4D97-AF65-F5344CB8AC3E}">
        <p14:creationId xmlns:p14="http://schemas.microsoft.com/office/powerpoint/2010/main" val="75330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A5C70-AE9F-3D6C-8B79-C2B14F785226}"/>
              </a:ext>
            </a:extLst>
          </p:cNvPr>
          <p:cNvSpPr>
            <a:spLocks noGrp="1"/>
          </p:cNvSpPr>
          <p:nvPr>
            <p:ph type="title"/>
          </p:nvPr>
        </p:nvSpPr>
        <p:spPr/>
        <p:txBody>
          <a:bodyPr/>
          <a:lstStyle/>
          <a:p>
            <a:r>
              <a:rPr lang="ja-JP" altLang="en-US" dirty="0"/>
              <a:t>新たな</a:t>
            </a:r>
            <a:r>
              <a:rPr kumimoji="1" lang="ja-JP" altLang="en-US" dirty="0"/>
              <a:t>農薬</a:t>
            </a:r>
            <a:r>
              <a:rPr lang="ja-JP" altLang="en-US" dirty="0"/>
              <a:t>ー</a:t>
            </a:r>
            <a:r>
              <a:rPr kumimoji="1" lang="en-US" altLang="ja-JP" dirty="0"/>
              <a:t>RNA</a:t>
            </a:r>
            <a:r>
              <a:rPr kumimoji="1" lang="ja-JP" altLang="en-US" dirty="0"/>
              <a:t>（突然死）農薬</a:t>
            </a:r>
          </a:p>
        </p:txBody>
      </p:sp>
      <p:sp>
        <p:nvSpPr>
          <p:cNvPr id="3" name="コンテンツ プレースホルダー 2">
            <a:extLst>
              <a:ext uri="{FF2B5EF4-FFF2-40B4-BE49-F238E27FC236}">
                <a16:creationId xmlns:a16="http://schemas.microsoft.com/office/drawing/2014/main" id="{CCE8A659-F5C1-493C-42DB-9BF29586EC9B}"/>
              </a:ext>
            </a:extLst>
          </p:cNvPr>
          <p:cNvSpPr>
            <a:spLocks noGrp="1"/>
          </p:cNvSpPr>
          <p:nvPr>
            <p:ph idx="1"/>
          </p:nvPr>
        </p:nvSpPr>
        <p:spPr/>
        <p:txBody>
          <a:bodyPr/>
          <a:lstStyle/>
          <a:p>
            <a:r>
              <a:rPr lang="ja-JP" altLang="ja-JP" dirty="0"/>
              <a:t>　</a:t>
            </a:r>
            <a:r>
              <a:rPr lang="en-US" altLang="ja-JP" b="1" dirty="0"/>
              <a:t>RNA</a:t>
            </a:r>
            <a:r>
              <a:rPr lang="ja-JP" altLang="ja-JP" b="1" dirty="0"/>
              <a:t>（突然死）農薬を使用</a:t>
            </a:r>
            <a:endParaRPr lang="ja-JP" altLang="ja-JP" dirty="0"/>
          </a:p>
          <a:p>
            <a:r>
              <a:rPr lang="ja-JP" altLang="en-US" dirty="0"/>
              <a:t>　</a:t>
            </a:r>
            <a:r>
              <a:rPr lang="ja-JP" altLang="ja-JP" dirty="0"/>
              <a:t>この農薬は、「</a:t>
            </a:r>
            <a:r>
              <a:rPr lang="en-US" altLang="ja-JP" dirty="0"/>
              <a:t>RNA</a:t>
            </a:r>
            <a:r>
              <a:rPr lang="ja-JP" altLang="ja-JP" dirty="0"/>
              <a:t>干渉法」</a:t>
            </a:r>
            <a:r>
              <a:rPr lang="ja-JP" altLang="en-US" dirty="0"/>
              <a:t>を用いている</a:t>
            </a:r>
            <a:endParaRPr lang="en-US" altLang="ja-JP" dirty="0"/>
          </a:p>
          <a:p>
            <a:r>
              <a:rPr lang="ja-JP" altLang="en-US" dirty="0"/>
              <a:t>　　　</a:t>
            </a:r>
            <a:r>
              <a:rPr lang="ja-JP" altLang="ja-JP" dirty="0"/>
              <a:t>遺伝子の働きを妨げる方法</a:t>
            </a:r>
            <a:endParaRPr lang="en-US" altLang="ja-JP" dirty="0"/>
          </a:p>
          <a:p>
            <a:r>
              <a:rPr lang="ja-JP" altLang="en-US" dirty="0"/>
              <a:t>　　　　　</a:t>
            </a:r>
            <a:r>
              <a:rPr lang="en-US" altLang="ja-JP" dirty="0"/>
              <a:t>RNA</a:t>
            </a:r>
            <a:r>
              <a:rPr lang="ja-JP" altLang="ja-JP" dirty="0"/>
              <a:t>は</a:t>
            </a:r>
            <a:r>
              <a:rPr lang="en-US" altLang="ja-JP" dirty="0"/>
              <a:t>DNA</a:t>
            </a:r>
            <a:r>
              <a:rPr lang="ja-JP" altLang="ja-JP" dirty="0"/>
              <a:t>と並ぶ遺伝物質</a:t>
            </a:r>
            <a:endParaRPr lang="en-US" altLang="ja-JP" dirty="0"/>
          </a:p>
          <a:p>
            <a:r>
              <a:rPr lang="ja-JP" altLang="en-US" dirty="0"/>
              <a:t>　　</a:t>
            </a:r>
            <a:r>
              <a:rPr lang="ja-JP" altLang="ja-JP" dirty="0"/>
              <a:t>化学農薬ではなくバイオテクノロジーを応用した、これまでになかった農薬</a:t>
            </a:r>
            <a:endParaRPr lang="en-US" altLang="ja-JP" dirty="0"/>
          </a:p>
          <a:p>
            <a:r>
              <a:rPr lang="ja-JP" altLang="en-US" dirty="0"/>
              <a:t>　　化学農薬に耐性を持って害虫の増加で使用が始まる</a:t>
            </a:r>
            <a:endParaRPr lang="en-US" altLang="ja-JP" dirty="0"/>
          </a:p>
          <a:p>
            <a:r>
              <a:rPr lang="ja-JP" altLang="en-US" dirty="0"/>
              <a:t>　</a:t>
            </a:r>
            <a:endParaRPr kumimoji="1" lang="ja-JP" altLang="en-US" dirty="0"/>
          </a:p>
        </p:txBody>
      </p:sp>
    </p:spTree>
    <p:extLst>
      <p:ext uri="{BB962C8B-B14F-4D97-AF65-F5344CB8AC3E}">
        <p14:creationId xmlns:p14="http://schemas.microsoft.com/office/powerpoint/2010/main" val="1811071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D6E62-637D-B38F-CB5F-79C9A127341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76104A-502A-DFE7-C81A-A3DCA83F8B9A}"/>
              </a:ext>
            </a:extLst>
          </p:cNvPr>
          <p:cNvSpPr>
            <a:spLocks noGrp="1"/>
          </p:cNvSpPr>
          <p:nvPr>
            <p:ph type="title"/>
          </p:nvPr>
        </p:nvSpPr>
        <p:spPr/>
        <p:txBody>
          <a:bodyPr/>
          <a:lstStyle/>
          <a:p>
            <a:r>
              <a:rPr lang="ja-JP" altLang="en-US" dirty="0"/>
              <a:t>新たな</a:t>
            </a:r>
            <a:r>
              <a:rPr kumimoji="1" lang="ja-JP" altLang="en-US" dirty="0"/>
              <a:t>農薬</a:t>
            </a:r>
            <a:r>
              <a:rPr lang="ja-JP" altLang="en-US" dirty="0"/>
              <a:t>ー</a:t>
            </a:r>
            <a:r>
              <a:rPr kumimoji="1" lang="en-US" altLang="ja-JP" dirty="0"/>
              <a:t>RNA</a:t>
            </a:r>
            <a:r>
              <a:rPr kumimoji="1" lang="ja-JP" altLang="en-US" dirty="0"/>
              <a:t>（突然死）農薬</a:t>
            </a:r>
          </a:p>
        </p:txBody>
      </p:sp>
      <p:sp>
        <p:nvSpPr>
          <p:cNvPr id="3" name="コンテンツ プレースホルダー 2">
            <a:extLst>
              <a:ext uri="{FF2B5EF4-FFF2-40B4-BE49-F238E27FC236}">
                <a16:creationId xmlns:a16="http://schemas.microsoft.com/office/drawing/2014/main" id="{52DC00B1-23A4-467E-8EE4-4D9994B5DEFE}"/>
              </a:ext>
            </a:extLst>
          </p:cNvPr>
          <p:cNvSpPr>
            <a:spLocks noGrp="1"/>
          </p:cNvSpPr>
          <p:nvPr>
            <p:ph idx="1"/>
          </p:nvPr>
        </p:nvSpPr>
        <p:spPr/>
        <p:txBody>
          <a:bodyPr/>
          <a:lstStyle/>
          <a:p>
            <a:r>
              <a:rPr lang="ja-JP" altLang="ja-JP" dirty="0"/>
              <a:t>　</a:t>
            </a:r>
            <a:r>
              <a:rPr lang="ja-JP" altLang="en-US" dirty="0"/>
              <a:t>最初の農薬が、</a:t>
            </a:r>
            <a:r>
              <a:rPr lang="ja-JP" altLang="ja-JP" dirty="0"/>
              <a:t>米国グリーンライト・バイオサイエンス社</a:t>
            </a:r>
            <a:r>
              <a:rPr lang="ja-JP" altLang="en-US" dirty="0"/>
              <a:t>により</a:t>
            </a:r>
            <a:endParaRPr lang="en-US" altLang="ja-JP" dirty="0"/>
          </a:p>
          <a:p>
            <a:r>
              <a:rPr lang="ja-JP" altLang="en-US" dirty="0"/>
              <a:t>　　　　　</a:t>
            </a:r>
            <a:r>
              <a:rPr lang="ja-JP" altLang="ja-JP" dirty="0"/>
              <a:t>コロラドハムシを対象に</a:t>
            </a:r>
            <a:r>
              <a:rPr lang="ja-JP" altLang="en-US" dirty="0"/>
              <a:t>開発し、実用化</a:t>
            </a:r>
            <a:endParaRPr lang="en-US" altLang="ja-JP" dirty="0"/>
          </a:p>
          <a:p>
            <a:r>
              <a:rPr lang="ja-JP" altLang="en-US" dirty="0"/>
              <a:t>　　　　　</a:t>
            </a:r>
            <a:r>
              <a:rPr lang="ja-JP" altLang="ja-JP" dirty="0"/>
              <a:t>米環境保護庁（</a:t>
            </a:r>
            <a:r>
              <a:rPr lang="en-US" altLang="ja-JP" dirty="0"/>
              <a:t>EPA</a:t>
            </a:r>
            <a:r>
              <a:rPr lang="ja-JP" altLang="ja-JP" dirty="0"/>
              <a:t>）</a:t>
            </a:r>
            <a:r>
              <a:rPr lang="ja-JP" altLang="en-US" dirty="0"/>
              <a:t>が</a:t>
            </a:r>
            <a:r>
              <a:rPr lang="en-US" altLang="ja-JP" dirty="0"/>
              <a:t>2023</a:t>
            </a:r>
            <a:r>
              <a:rPr lang="ja-JP" altLang="ja-JP" dirty="0"/>
              <a:t>年</a:t>
            </a:r>
            <a:r>
              <a:rPr lang="en-US" altLang="ja-JP" dirty="0"/>
              <a:t>12</a:t>
            </a:r>
            <a:r>
              <a:rPr lang="ja-JP" altLang="ja-JP" dirty="0"/>
              <a:t>月に</a:t>
            </a:r>
            <a:r>
              <a:rPr lang="ja-JP" altLang="en-US" dirty="0"/>
              <a:t>承認</a:t>
            </a:r>
            <a:endParaRPr lang="en-US" altLang="ja-JP" dirty="0"/>
          </a:p>
          <a:p>
            <a:r>
              <a:rPr lang="ja-JP" altLang="en-US" dirty="0"/>
              <a:t>　　　　　</a:t>
            </a:r>
            <a:r>
              <a:rPr lang="en-US" altLang="ja-JP" dirty="0"/>
              <a:t>2026</a:t>
            </a:r>
            <a:r>
              <a:rPr lang="ja-JP" altLang="en-US" dirty="0"/>
              <a:t>年、ベルギーでも使用が始まる？</a:t>
            </a:r>
            <a:endParaRPr lang="en-US" altLang="ja-JP" dirty="0"/>
          </a:p>
          <a:p>
            <a:r>
              <a:rPr lang="ja-JP" altLang="en-US" dirty="0"/>
              <a:t>　　　　　</a:t>
            </a:r>
            <a:r>
              <a:rPr lang="ja-JP" altLang="ja-JP" dirty="0"/>
              <a:t>コロラドハムシ向け殺虫剤</a:t>
            </a:r>
            <a:r>
              <a:rPr lang="ja-JP" altLang="en-US" dirty="0"/>
              <a:t>の主成分が</a:t>
            </a:r>
            <a:r>
              <a:rPr lang="ja-JP" altLang="ja-JP" dirty="0"/>
              <a:t>「レドプロナ」として登録され</a:t>
            </a:r>
            <a:r>
              <a:rPr lang="ja-JP" altLang="en-US" dirty="0"/>
              <a:t>る</a:t>
            </a:r>
            <a:endParaRPr lang="en-US" altLang="ja-JP" dirty="0"/>
          </a:p>
          <a:p>
            <a:r>
              <a:rPr lang="ja-JP" altLang="en-US" dirty="0"/>
              <a:t>　　　　　　　　　</a:t>
            </a:r>
            <a:r>
              <a:rPr lang="ja-JP" altLang="ja-JP" dirty="0"/>
              <a:t>商品名は「カランサ」</a:t>
            </a:r>
            <a:endParaRPr lang="en-US" altLang="ja-JP" dirty="0"/>
          </a:p>
          <a:p>
            <a:endParaRPr lang="ja-JP" altLang="ja-JP" dirty="0"/>
          </a:p>
          <a:p>
            <a:endParaRPr kumimoji="1" lang="ja-JP" altLang="en-US" dirty="0"/>
          </a:p>
        </p:txBody>
      </p:sp>
      <p:pic>
        <p:nvPicPr>
          <p:cNvPr id="5" name="図 4" descr="コロラドハムシ 無料の写真 № 32152">
            <a:extLst>
              <a:ext uri="{FF2B5EF4-FFF2-40B4-BE49-F238E27FC236}">
                <a16:creationId xmlns:a16="http://schemas.microsoft.com/office/drawing/2014/main" id="{4EADCAEF-DAD7-7F00-6C7A-639DFAB2E52D}"/>
              </a:ext>
            </a:extLst>
          </p:cNvPr>
          <p:cNvPicPr>
            <a:picLocks noChangeAspect="1"/>
          </p:cNvPicPr>
          <p:nvPr/>
        </p:nvPicPr>
        <p:blipFill>
          <a:blip r:embed="rId2"/>
          <a:stretch>
            <a:fillRect/>
          </a:stretch>
        </p:blipFill>
        <p:spPr>
          <a:xfrm>
            <a:off x="9001760" y="4277360"/>
            <a:ext cx="3190240" cy="2029460"/>
          </a:xfrm>
          <a:prstGeom prst="rect">
            <a:avLst/>
          </a:prstGeom>
        </p:spPr>
      </p:pic>
    </p:spTree>
    <p:extLst>
      <p:ext uri="{BB962C8B-B14F-4D97-AF65-F5344CB8AC3E}">
        <p14:creationId xmlns:p14="http://schemas.microsoft.com/office/powerpoint/2010/main" val="4082105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9B2786-D077-4BAE-802C-737274D883F1}"/>
              </a:ext>
            </a:extLst>
          </p:cNvPr>
          <p:cNvSpPr>
            <a:spLocks noGrp="1"/>
          </p:cNvSpPr>
          <p:nvPr>
            <p:ph type="title"/>
          </p:nvPr>
        </p:nvSpPr>
        <p:spPr/>
        <p:txBody>
          <a:bodyPr>
            <a:normAutofit/>
          </a:bodyPr>
          <a:lstStyle/>
          <a:p>
            <a:pPr>
              <a:defRPr/>
            </a:pPr>
            <a:r>
              <a:rPr lang="ja-JP" altLang="en-US" sz="1800" dirty="0"/>
              <a:t>名古屋大学松岡研究室</a:t>
            </a:r>
          </a:p>
        </p:txBody>
      </p:sp>
      <p:pic>
        <p:nvPicPr>
          <p:cNvPr id="83971" name="コンテンツ プレースホルダー 4">
            <a:extLst>
              <a:ext uri="{FF2B5EF4-FFF2-40B4-BE49-F238E27FC236}">
                <a16:creationId xmlns:a16="http://schemas.microsoft.com/office/drawing/2014/main" id="{07C91BD0-CD84-47C0-9B7A-CEF998D291C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482671" y="-55659"/>
            <a:ext cx="5287617" cy="6440556"/>
          </a:xfrm>
        </p:spPr>
      </p:pic>
    </p:spTree>
    <p:extLst>
      <p:ext uri="{BB962C8B-B14F-4D97-AF65-F5344CB8AC3E}">
        <p14:creationId xmlns:p14="http://schemas.microsoft.com/office/powerpoint/2010/main" val="77592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a:extLst>
              <a:ext uri="{FF2B5EF4-FFF2-40B4-BE49-F238E27FC236}">
                <a16:creationId xmlns:a16="http://schemas.microsoft.com/office/drawing/2014/main" id="{18B0E1B0-B7C0-4A54-9E48-9DD016225295}"/>
              </a:ext>
            </a:extLst>
          </p:cNvPr>
          <p:cNvSpPr>
            <a:spLocks noGrp="1"/>
          </p:cNvSpPr>
          <p:nvPr>
            <p:ph type="title"/>
          </p:nvPr>
        </p:nvSpPr>
        <p:spPr/>
        <p:txBody>
          <a:bodyPr>
            <a:normAutofit/>
          </a:bodyPr>
          <a:lstStyle/>
          <a:p>
            <a:pPr>
              <a:defRPr/>
            </a:pPr>
            <a:r>
              <a:rPr lang="ja-JP" altLang="en-US" dirty="0"/>
              <a:t>新たな農薬ー</a:t>
            </a:r>
            <a:r>
              <a:rPr lang="en-US" altLang="ja-JP" dirty="0"/>
              <a:t>RNA</a:t>
            </a:r>
            <a:r>
              <a:rPr lang="ja-JP" altLang="en-US" dirty="0"/>
              <a:t>（突然死）農薬</a:t>
            </a:r>
            <a:endParaRPr lang="ja-JP" altLang="en-US" dirty="0">
              <a:solidFill>
                <a:schemeClr val="tx1">
                  <a:lumMod val="95000"/>
                  <a:lumOff val="5000"/>
                </a:schemeClr>
              </a:solidFill>
            </a:endParaRPr>
          </a:p>
        </p:txBody>
      </p:sp>
      <p:sp>
        <p:nvSpPr>
          <p:cNvPr id="10243" name="コンテンツ プレースホルダー 2">
            <a:extLst>
              <a:ext uri="{FF2B5EF4-FFF2-40B4-BE49-F238E27FC236}">
                <a16:creationId xmlns:a16="http://schemas.microsoft.com/office/drawing/2014/main" id="{553F9F1F-414C-EAB1-AEF4-D005C768DB2C}"/>
              </a:ext>
            </a:extLst>
          </p:cNvPr>
          <p:cNvSpPr>
            <a:spLocks noGrp="1"/>
          </p:cNvSpPr>
          <p:nvPr>
            <p:ph idx="1"/>
          </p:nvPr>
        </p:nvSpPr>
        <p:spPr/>
        <p:txBody>
          <a:bodyPr>
            <a:normAutofit/>
          </a:bodyPr>
          <a:lstStyle/>
          <a:p>
            <a:r>
              <a:rPr lang="ja-JP" altLang="ja-JP" dirty="0"/>
              <a:t>生命活動の基本</a:t>
            </a:r>
          </a:p>
          <a:p>
            <a:r>
              <a:rPr lang="ja-JP" altLang="ja-JP" dirty="0"/>
              <a:t>　　</a:t>
            </a:r>
            <a:r>
              <a:rPr lang="ja-JP" altLang="en-US" dirty="0"/>
              <a:t>　</a:t>
            </a:r>
            <a:r>
              <a:rPr lang="ja-JP" altLang="ja-JP" dirty="0"/>
              <a:t>遺伝子とは？　</a:t>
            </a:r>
            <a:r>
              <a:rPr lang="en-US" altLang="ja-JP" dirty="0"/>
              <a:t>DNA</a:t>
            </a:r>
            <a:r>
              <a:rPr lang="ja-JP" altLang="ja-JP" dirty="0"/>
              <a:t>とは？</a:t>
            </a:r>
            <a:r>
              <a:rPr lang="ja-JP" altLang="en-US" dirty="0"/>
              <a:t>　現在多くの生物の遺伝子は</a:t>
            </a:r>
            <a:r>
              <a:rPr lang="en-US" altLang="ja-JP" dirty="0"/>
              <a:t>DNA</a:t>
            </a:r>
            <a:r>
              <a:rPr lang="ja-JP" altLang="en-US" dirty="0"/>
              <a:t>にある</a:t>
            </a:r>
            <a:endParaRPr lang="en-US" altLang="ja-JP" dirty="0"/>
          </a:p>
          <a:p>
            <a:r>
              <a:rPr lang="en-US" altLang="ja-JP" dirty="0"/>
              <a:t>RNA</a:t>
            </a:r>
            <a:r>
              <a:rPr lang="ja-JP" altLang="en-US" dirty="0"/>
              <a:t>とは？</a:t>
            </a:r>
            <a:endParaRPr lang="en-US" altLang="ja-JP" dirty="0"/>
          </a:p>
          <a:p>
            <a:r>
              <a:rPr lang="ja-JP" altLang="en-US" dirty="0"/>
              <a:t>　　　遺伝物質のひとつ</a:t>
            </a:r>
            <a:endParaRPr lang="en-US" altLang="ja-JP" dirty="0"/>
          </a:p>
          <a:p>
            <a:r>
              <a:rPr lang="ja-JP" altLang="en-US" dirty="0"/>
              <a:t>　　　遺伝子はもともと</a:t>
            </a:r>
            <a:r>
              <a:rPr lang="en-US" altLang="ja-JP" dirty="0"/>
              <a:t>RNA</a:t>
            </a:r>
            <a:r>
              <a:rPr lang="ja-JP" altLang="en-US" dirty="0"/>
              <a:t>から始まった（一部の生物の遺伝子は</a:t>
            </a:r>
            <a:r>
              <a:rPr lang="en-US" altLang="ja-JP" dirty="0"/>
              <a:t>RNA</a:t>
            </a:r>
            <a:r>
              <a:rPr lang="ja-JP" altLang="en-US" dirty="0"/>
              <a:t>）</a:t>
            </a:r>
            <a:endParaRPr lang="ja-JP" altLang="ja-JP" dirty="0"/>
          </a:p>
          <a:p>
            <a:r>
              <a:rPr lang="ja-JP" altLang="ja-JP" dirty="0"/>
              <a:t>遺伝子の</a:t>
            </a:r>
            <a:r>
              <a:rPr lang="en-US" altLang="ja-JP" dirty="0"/>
              <a:t>2</a:t>
            </a:r>
            <a:r>
              <a:rPr lang="ja-JP" altLang="ja-JP" dirty="0"/>
              <a:t>つの働き</a:t>
            </a:r>
          </a:p>
          <a:p>
            <a:r>
              <a:rPr lang="ja-JP" altLang="ja-JP" dirty="0"/>
              <a:t>　　</a:t>
            </a:r>
            <a:r>
              <a:rPr lang="ja-JP" altLang="en-US" dirty="0"/>
              <a:t>　</a:t>
            </a:r>
            <a:r>
              <a:rPr lang="ja-JP" altLang="ja-JP" dirty="0"/>
              <a:t>たんぱく質を作る</a:t>
            </a:r>
          </a:p>
          <a:p>
            <a:r>
              <a:rPr lang="ja-JP" altLang="ja-JP" dirty="0"/>
              <a:t>　　　</a:t>
            </a:r>
            <a:r>
              <a:rPr lang="ja-JP" altLang="en-US" dirty="0"/>
              <a:t>　　</a:t>
            </a:r>
            <a:r>
              <a:rPr lang="ja-JP" altLang="ja-JP" dirty="0"/>
              <a:t>　</a:t>
            </a:r>
            <a:r>
              <a:rPr lang="en-US" altLang="ja-JP" dirty="0"/>
              <a:t>DNA(</a:t>
            </a:r>
            <a:r>
              <a:rPr lang="ja-JP" altLang="ja-JP" dirty="0"/>
              <a:t>遺伝子</a:t>
            </a:r>
            <a:r>
              <a:rPr lang="en-US" altLang="ja-JP" dirty="0"/>
              <a:t>)</a:t>
            </a:r>
            <a:r>
              <a:rPr lang="ja-JP" altLang="ja-JP" dirty="0"/>
              <a:t>⇒</a:t>
            </a:r>
            <a:r>
              <a:rPr lang="en-US" altLang="ja-JP" dirty="0"/>
              <a:t>RNA</a:t>
            </a:r>
            <a:r>
              <a:rPr lang="ja-JP" altLang="ja-JP" dirty="0"/>
              <a:t>⇒アミノ酸⇒たんぱく質</a:t>
            </a:r>
          </a:p>
          <a:p>
            <a:r>
              <a:rPr lang="ja-JP" altLang="ja-JP" dirty="0"/>
              <a:t>　　自己複製</a:t>
            </a:r>
            <a:r>
              <a:rPr lang="en-US" altLang="ja-JP" dirty="0"/>
              <a:t>(</a:t>
            </a:r>
            <a:r>
              <a:rPr lang="ja-JP" altLang="ja-JP" dirty="0"/>
              <a:t>受精卵から体を作る、子孫へ受け継ぐ</a:t>
            </a:r>
            <a:r>
              <a:rPr lang="en-US" altLang="ja-JP" dirty="0"/>
              <a:t>)</a:t>
            </a:r>
            <a:endParaRPr lang="ja-JP" altLang="ja-JP"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B45E74-9A8C-3292-0ACC-FF87AE7CE885}"/>
              </a:ext>
            </a:extLst>
          </p:cNvPr>
          <p:cNvSpPr>
            <a:spLocks noGrp="1"/>
          </p:cNvSpPr>
          <p:nvPr>
            <p:ph type="title"/>
          </p:nvPr>
        </p:nvSpPr>
        <p:spPr/>
        <p:txBody>
          <a:bodyPr/>
          <a:lstStyle/>
          <a:p>
            <a:r>
              <a:rPr lang="ja-JP" altLang="en-US" dirty="0"/>
              <a:t>新たな農薬ー</a:t>
            </a:r>
            <a:r>
              <a:rPr lang="en-US" altLang="ja-JP" dirty="0"/>
              <a:t>RNA</a:t>
            </a:r>
            <a:r>
              <a:rPr lang="ja-JP" altLang="en-US" dirty="0"/>
              <a:t>（突然死）農薬</a:t>
            </a:r>
            <a:endParaRPr kumimoji="1" lang="ja-JP" altLang="en-US" dirty="0"/>
          </a:p>
        </p:txBody>
      </p:sp>
      <p:sp>
        <p:nvSpPr>
          <p:cNvPr id="3" name="コンテンツ プレースホルダー 2">
            <a:extLst>
              <a:ext uri="{FF2B5EF4-FFF2-40B4-BE49-F238E27FC236}">
                <a16:creationId xmlns:a16="http://schemas.microsoft.com/office/drawing/2014/main" id="{3F27E233-8511-D1AC-928E-E9A48BEE5C30}"/>
              </a:ext>
            </a:extLst>
          </p:cNvPr>
          <p:cNvSpPr>
            <a:spLocks noGrp="1"/>
          </p:cNvSpPr>
          <p:nvPr>
            <p:ph idx="1"/>
          </p:nvPr>
        </p:nvSpPr>
        <p:spPr>
          <a:xfrm>
            <a:off x="1130531" y="1845734"/>
            <a:ext cx="10058400" cy="4023360"/>
          </a:xfrm>
        </p:spPr>
        <p:txBody>
          <a:bodyPr>
            <a:normAutofit/>
          </a:bodyPr>
          <a:lstStyle/>
          <a:p>
            <a:pPr marL="0" indent="0">
              <a:buNone/>
            </a:pPr>
            <a:r>
              <a:rPr lang="ja-JP" altLang="en-US" dirty="0"/>
              <a:t>　広がる</a:t>
            </a:r>
            <a:r>
              <a:rPr kumimoji="1" lang="en-US" altLang="ja-JP" dirty="0"/>
              <a:t>RNA</a:t>
            </a:r>
            <a:r>
              <a:rPr kumimoji="1" lang="ja-JP" altLang="en-US" dirty="0"/>
              <a:t>操作</a:t>
            </a:r>
            <a:endParaRPr kumimoji="1" lang="en-US" altLang="ja-JP" dirty="0"/>
          </a:p>
          <a:p>
            <a:pPr marL="0" indent="0">
              <a:buNone/>
            </a:pPr>
            <a:r>
              <a:rPr kumimoji="1" lang="ja-JP" altLang="en-US" dirty="0"/>
              <a:t>　　　　　</a:t>
            </a:r>
            <a:r>
              <a:rPr lang="ja-JP" altLang="en-US" dirty="0"/>
              <a:t>　 メッセンジャー</a:t>
            </a:r>
            <a:r>
              <a:rPr lang="en-US" altLang="ja-JP" dirty="0"/>
              <a:t>RNA</a:t>
            </a:r>
            <a:r>
              <a:rPr lang="ja-JP" altLang="en-US" dirty="0"/>
              <a:t>ワクチンで一般化</a:t>
            </a:r>
            <a:endParaRPr lang="en-US" altLang="ja-JP" dirty="0"/>
          </a:p>
          <a:p>
            <a:pPr marL="0" indent="0">
              <a:buNone/>
            </a:pPr>
            <a:r>
              <a:rPr kumimoji="1" lang="ja-JP" altLang="en-US" dirty="0"/>
              <a:t>　</a:t>
            </a:r>
            <a:r>
              <a:rPr kumimoji="1" lang="en-US" altLang="ja-JP" dirty="0"/>
              <a:t>RNA</a:t>
            </a:r>
            <a:r>
              <a:rPr kumimoji="1" lang="ja-JP" altLang="en-US" dirty="0"/>
              <a:t>操作は、作物には以前から行われていた</a:t>
            </a:r>
            <a:endParaRPr kumimoji="1" lang="en-US" altLang="ja-JP" dirty="0"/>
          </a:p>
          <a:p>
            <a:pPr marL="0" indent="0">
              <a:buNone/>
            </a:pPr>
            <a:r>
              <a:rPr lang="ja-JP" altLang="en-US" dirty="0"/>
              <a:t>　　　　　　遺伝子組み換えジャガイモ（</a:t>
            </a:r>
            <a:r>
              <a:rPr lang="en-US" altLang="ja-JP" dirty="0"/>
              <a:t>RNA</a:t>
            </a:r>
            <a:r>
              <a:rPr lang="ja-JP" altLang="en-US" dirty="0"/>
              <a:t>干渉法）</a:t>
            </a:r>
            <a:endParaRPr lang="en-US" altLang="ja-JP" dirty="0"/>
          </a:p>
          <a:p>
            <a:pPr marL="0" indent="0">
              <a:buNone/>
            </a:pPr>
            <a:r>
              <a:rPr lang="ja-JP" altLang="en-US" dirty="0"/>
              <a:t>　</a:t>
            </a:r>
            <a:r>
              <a:rPr lang="en-US" altLang="ja-JP" dirty="0"/>
              <a:t> </a:t>
            </a:r>
            <a:r>
              <a:rPr lang="ja-JP" altLang="en-US" dirty="0"/>
              <a:t>従来、</a:t>
            </a:r>
            <a:r>
              <a:rPr lang="en-US" altLang="ja-JP" dirty="0"/>
              <a:t>RNA</a:t>
            </a:r>
            <a:r>
              <a:rPr lang="ja-JP" altLang="en-US" dirty="0"/>
              <a:t>操作が難しかった（１本鎖で分解しやすい弱点）</a:t>
            </a:r>
            <a:endParaRPr lang="en-US" altLang="ja-JP" dirty="0"/>
          </a:p>
          <a:p>
            <a:pPr marL="0" indent="0">
              <a:buNone/>
            </a:pPr>
            <a:r>
              <a:rPr lang="ja-JP" altLang="en-US" dirty="0"/>
              <a:t>　　　メッセンジャー</a:t>
            </a:r>
            <a:r>
              <a:rPr lang="en-US" altLang="ja-JP" dirty="0"/>
              <a:t>RNA</a:t>
            </a:r>
            <a:r>
              <a:rPr lang="ja-JP" altLang="en-US" dirty="0"/>
              <a:t>ワクチン　キャップ構造をつけて分</a:t>
            </a:r>
            <a:endParaRPr lang="en-US" altLang="ja-JP" dirty="0"/>
          </a:p>
          <a:p>
            <a:pPr marL="0" indent="0">
              <a:buNone/>
            </a:pPr>
            <a:r>
              <a:rPr lang="ja-JP" altLang="en-US" dirty="0"/>
              <a:t>　　　解しにくくした</a:t>
            </a:r>
            <a:endParaRPr lang="en-US" altLang="ja-JP" dirty="0"/>
          </a:p>
          <a:p>
            <a:pPr marL="0" indent="0">
              <a:buNone/>
            </a:pPr>
            <a:r>
              <a:rPr lang="ja-JP" altLang="en-US" dirty="0"/>
              <a:t>　遺伝子組み換え、</a:t>
            </a:r>
            <a:r>
              <a:rPr lang="en-US" altLang="ja-JP" dirty="0"/>
              <a:t> RNA</a:t>
            </a:r>
            <a:r>
              <a:rPr lang="ja-JP" altLang="en-US" dirty="0"/>
              <a:t>（突然死）農薬</a:t>
            </a:r>
            <a:endParaRPr lang="en-US" altLang="ja-JP" dirty="0"/>
          </a:p>
          <a:p>
            <a:pPr marL="0" indent="0">
              <a:buNone/>
            </a:pPr>
            <a:r>
              <a:rPr kumimoji="1" lang="ja-JP" altLang="en-US" dirty="0"/>
              <a:t>　　　</a:t>
            </a:r>
            <a:r>
              <a:rPr kumimoji="1" lang="en-US" altLang="ja-JP" dirty="0"/>
              <a:t>2</a:t>
            </a:r>
            <a:r>
              <a:rPr kumimoji="1" lang="ja-JP" altLang="en-US" dirty="0"/>
              <a:t>本鎖</a:t>
            </a:r>
            <a:r>
              <a:rPr lang="en-US" altLang="ja-JP" dirty="0"/>
              <a:t>RNA</a:t>
            </a:r>
            <a:r>
              <a:rPr lang="ja-JP" altLang="en-US" dirty="0"/>
              <a:t>を用いて分解しにくくした　　　</a:t>
            </a:r>
            <a:endParaRPr kumimoji="1" lang="en-US" altLang="ja-JP" dirty="0"/>
          </a:p>
          <a:p>
            <a:pPr marL="0" indent="0">
              <a:buNone/>
            </a:pPr>
            <a:endParaRPr kumimoji="1" lang="ja-JP" altLang="en-US" dirty="0"/>
          </a:p>
        </p:txBody>
      </p:sp>
      <p:pic>
        <p:nvPicPr>
          <p:cNvPr id="7" name="図 6" descr="DNA, Coronavirus and Needle">
            <a:extLst>
              <a:ext uri="{FF2B5EF4-FFF2-40B4-BE49-F238E27FC236}">
                <a16:creationId xmlns:a16="http://schemas.microsoft.com/office/drawing/2014/main" id="{BAEA158A-EDC4-6A53-A8CA-8388DB3548A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08240" y="3616960"/>
            <a:ext cx="4683760" cy="2793813"/>
          </a:xfrm>
          <a:prstGeom prst="rect">
            <a:avLst/>
          </a:prstGeom>
          <a:noFill/>
          <a:ln>
            <a:noFill/>
          </a:ln>
        </p:spPr>
      </p:pic>
    </p:spTree>
    <p:extLst>
      <p:ext uri="{BB962C8B-B14F-4D97-AF65-F5344CB8AC3E}">
        <p14:creationId xmlns:p14="http://schemas.microsoft.com/office/powerpoint/2010/main" val="1647571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107E1-6421-43C3-8485-0F0D6D5C7AF6}"/>
              </a:ext>
            </a:extLst>
          </p:cNvPr>
          <p:cNvSpPr>
            <a:spLocks noGrp="1"/>
          </p:cNvSpPr>
          <p:nvPr>
            <p:ph type="title"/>
          </p:nvPr>
        </p:nvSpPr>
        <p:spPr/>
        <p:txBody>
          <a:bodyPr>
            <a:normAutofit/>
          </a:bodyPr>
          <a:lstStyle/>
          <a:p>
            <a:r>
              <a:rPr kumimoji="1" lang="en-US" altLang="ja-JP" sz="2800" dirty="0">
                <a:latin typeface="+mn-ea"/>
                <a:ea typeface="+mn-ea"/>
              </a:rPr>
              <a:t>DNA</a:t>
            </a:r>
            <a:r>
              <a:rPr lang="ja-JP" altLang="en-US" sz="2800" dirty="0">
                <a:latin typeface="+mn-ea"/>
                <a:ea typeface="+mn-ea"/>
              </a:rPr>
              <a:t>はたんぱく質を作るよう指令する</a:t>
            </a:r>
            <a:endParaRPr kumimoji="1" lang="ja-JP" altLang="en-US" sz="2800" dirty="0">
              <a:latin typeface="+mn-ea"/>
              <a:ea typeface="+mn-ea"/>
            </a:endParaRPr>
          </a:p>
        </p:txBody>
      </p:sp>
      <p:sp>
        <p:nvSpPr>
          <p:cNvPr id="3" name="コンテンツ プレースホルダー 2">
            <a:extLst>
              <a:ext uri="{FF2B5EF4-FFF2-40B4-BE49-F238E27FC236}">
                <a16:creationId xmlns:a16="http://schemas.microsoft.com/office/drawing/2014/main" id="{647C8A30-3764-4D83-AEF1-64A606A69ADE}"/>
              </a:ext>
            </a:extLst>
          </p:cNvPr>
          <p:cNvSpPr>
            <a:spLocks noGrp="1"/>
          </p:cNvSpPr>
          <p:nvPr>
            <p:ph idx="1"/>
          </p:nvPr>
        </p:nvSpPr>
        <p:spPr/>
        <p:txBody>
          <a:bodyPr>
            <a:normAutofit/>
          </a:bodyPr>
          <a:lstStyle/>
          <a:p>
            <a:r>
              <a:rPr kumimoji="1" lang="ja-JP" altLang="en-US" sz="2400" dirty="0"/>
              <a:t>　　　</a:t>
            </a:r>
            <a:r>
              <a:rPr kumimoji="1" lang="en-US" altLang="ja-JP" sz="2400" dirty="0"/>
              <a:t>DNA</a:t>
            </a:r>
            <a:r>
              <a:rPr kumimoji="1" lang="ja-JP" altLang="en-US" sz="2400" dirty="0"/>
              <a:t>（遺伝子）　　　　　　二本鎖の文字配列（塩基配列）　　</a:t>
            </a:r>
            <a:endParaRPr kumimoji="1" lang="en-US" altLang="ja-JP" sz="2400" dirty="0"/>
          </a:p>
          <a:p>
            <a:r>
              <a:rPr lang="ja-JP" altLang="en-US" sz="2400" dirty="0"/>
              <a:t>　　　　↓転写（情報は圧縮されて伝わる）</a:t>
            </a:r>
            <a:endParaRPr lang="en-US" altLang="ja-JP" sz="2400" dirty="0"/>
          </a:p>
          <a:p>
            <a:r>
              <a:rPr kumimoji="1" lang="ja-JP" altLang="en-US" sz="2400" dirty="0"/>
              <a:t>　　　</a:t>
            </a:r>
            <a:r>
              <a:rPr kumimoji="1" lang="en-US" altLang="ja-JP" sz="2400" dirty="0"/>
              <a:t>mRNA</a:t>
            </a:r>
            <a:r>
              <a:rPr kumimoji="1" lang="ja-JP" altLang="en-US" sz="2400" dirty="0"/>
              <a:t>　　　　　　　　　　　一本鎖の文字配列（塩基配列）</a:t>
            </a:r>
            <a:endParaRPr kumimoji="1" lang="en-US" altLang="ja-JP" sz="2400" dirty="0"/>
          </a:p>
          <a:p>
            <a:r>
              <a:rPr kumimoji="1" lang="ja-JP" altLang="en-US" sz="2400" dirty="0"/>
              <a:t>　　　　↓</a:t>
            </a:r>
            <a:endParaRPr kumimoji="1" lang="en-US" altLang="ja-JP" sz="2400" dirty="0"/>
          </a:p>
          <a:p>
            <a:r>
              <a:rPr lang="ja-JP" altLang="en-US" sz="2400" dirty="0"/>
              <a:t>　　アミノ酸をつなげる</a:t>
            </a:r>
            <a:r>
              <a:rPr lang="en-US" altLang="ja-JP" sz="2400" dirty="0"/>
              <a:t>(tRNA</a:t>
            </a:r>
            <a:r>
              <a:rPr lang="ja-JP" altLang="en-US" sz="2400" dirty="0"/>
              <a:t>が働いて</a:t>
            </a:r>
            <a:r>
              <a:rPr lang="en-US" altLang="ja-JP" sz="2400" dirty="0"/>
              <a:t>)</a:t>
            </a:r>
          </a:p>
          <a:p>
            <a:r>
              <a:rPr kumimoji="1" lang="ja-JP" altLang="en-US" sz="2400" dirty="0"/>
              <a:t>　　　　↓</a:t>
            </a:r>
            <a:endParaRPr kumimoji="1" lang="en-US" altLang="ja-JP" sz="2400" dirty="0"/>
          </a:p>
          <a:p>
            <a:r>
              <a:rPr lang="ja-JP" altLang="en-US" sz="2400" dirty="0"/>
              <a:t>　　たんぱく質を合成</a:t>
            </a:r>
            <a:endParaRPr kumimoji="1" lang="en-US" altLang="ja-JP" sz="2400" dirty="0"/>
          </a:p>
          <a:p>
            <a:endParaRPr kumimoji="1" lang="ja-JP" altLang="en-US" sz="4000" dirty="0"/>
          </a:p>
        </p:txBody>
      </p:sp>
    </p:spTree>
    <p:extLst>
      <p:ext uri="{BB962C8B-B14F-4D97-AF65-F5344CB8AC3E}">
        <p14:creationId xmlns:p14="http://schemas.microsoft.com/office/powerpoint/2010/main" val="1762133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4107E1-6421-43C3-8485-0F0D6D5C7AF6}"/>
              </a:ext>
            </a:extLst>
          </p:cNvPr>
          <p:cNvSpPr>
            <a:spLocks noGrp="1"/>
          </p:cNvSpPr>
          <p:nvPr>
            <p:ph type="title"/>
          </p:nvPr>
        </p:nvSpPr>
        <p:spPr/>
        <p:txBody>
          <a:bodyPr>
            <a:normAutofit/>
          </a:bodyPr>
          <a:lstStyle/>
          <a:p>
            <a:r>
              <a:rPr lang="en-US" altLang="ja-JP" sz="2800" dirty="0">
                <a:latin typeface="+mn-ea"/>
                <a:ea typeface="+mn-ea"/>
              </a:rPr>
              <a:t>R</a:t>
            </a:r>
            <a:r>
              <a:rPr kumimoji="1" lang="en-US" altLang="ja-JP" sz="2800" dirty="0">
                <a:latin typeface="+mn-ea"/>
                <a:ea typeface="+mn-ea"/>
              </a:rPr>
              <a:t>NA</a:t>
            </a:r>
            <a:r>
              <a:rPr kumimoji="1" lang="ja-JP" altLang="en-US" sz="2800" dirty="0">
                <a:latin typeface="+mn-ea"/>
                <a:ea typeface="+mn-ea"/>
              </a:rPr>
              <a:t>干渉とは？</a:t>
            </a:r>
          </a:p>
        </p:txBody>
      </p:sp>
      <p:sp>
        <p:nvSpPr>
          <p:cNvPr id="3" name="コンテンツ プレースホルダー 2">
            <a:extLst>
              <a:ext uri="{FF2B5EF4-FFF2-40B4-BE49-F238E27FC236}">
                <a16:creationId xmlns:a16="http://schemas.microsoft.com/office/drawing/2014/main" id="{647C8A30-3764-4D83-AEF1-64A606A69ADE}"/>
              </a:ext>
            </a:extLst>
          </p:cNvPr>
          <p:cNvSpPr>
            <a:spLocks noGrp="1"/>
          </p:cNvSpPr>
          <p:nvPr>
            <p:ph idx="1"/>
          </p:nvPr>
        </p:nvSpPr>
        <p:spPr/>
        <p:txBody>
          <a:bodyPr>
            <a:normAutofit/>
          </a:bodyPr>
          <a:lstStyle/>
          <a:p>
            <a:r>
              <a:rPr kumimoji="1" lang="ja-JP" altLang="en-US" sz="2400" dirty="0"/>
              <a:t>　　　</a:t>
            </a:r>
            <a:r>
              <a:rPr kumimoji="1" lang="en-US" altLang="ja-JP" sz="2400" dirty="0"/>
              <a:t>DNA</a:t>
            </a:r>
            <a:r>
              <a:rPr kumimoji="1" lang="ja-JP" altLang="en-US" sz="2400" dirty="0"/>
              <a:t>（遺伝子）　　　　　　　　</a:t>
            </a:r>
            <a:endParaRPr kumimoji="1" lang="en-US" altLang="ja-JP" sz="2400" dirty="0"/>
          </a:p>
          <a:p>
            <a:r>
              <a:rPr lang="ja-JP" altLang="en-US" sz="2400" dirty="0"/>
              <a:t>　　　　↓転写</a:t>
            </a:r>
            <a:endParaRPr lang="en-US" altLang="ja-JP" sz="2400" dirty="0"/>
          </a:p>
          <a:p>
            <a:r>
              <a:rPr kumimoji="1" lang="ja-JP" altLang="en-US" sz="2400" dirty="0"/>
              <a:t>　　　</a:t>
            </a:r>
            <a:r>
              <a:rPr kumimoji="1" lang="en-US" altLang="ja-JP" sz="2400" dirty="0"/>
              <a:t>mRNA</a:t>
            </a:r>
            <a:r>
              <a:rPr kumimoji="1" lang="ja-JP" altLang="en-US" sz="2400" dirty="0">
                <a:solidFill>
                  <a:srgbClr val="FF0000"/>
                </a:solidFill>
              </a:rPr>
              <a:t>（ここに干渉して働かなくさせる）</a:t>
            </a:r>
            <a:endParaRPr kumimoji="1" lang="en-US" altLang="ja-JP" sz="2400" dirty="0">
              <a:solidFill>
                <a:srgbClr val="FF0000"/>
              </a:solidFill>
            </a:endParaRPr>
          </a:p>
          <a:p>
            <a:r>
              <a:rPr kumimoji="1" lang="ja-JP" altLang="en-US" sz="2400" dirty="0"/>
              <a:t>　　　　</a:t>
            </a:r>
            <a:r>
              <a:rPr kumimoji="1" lang="ja-JP" altLang="en-US" sz="2400" dirty="0">
                <a:solidFill>
                  <a:srgbClr val="FF0000"/>
                </a:solidFill>
              </a:rPr>
              <a:t>↓</a:t>
            </a:r>
            <a:endParaRPr kumimoji="1" lang="en-US" altLang="ja-JP" sz="2400" dirty="0">
              <a:solidFill>
                <a:srgbClr val="FF0000"/>
              </a:solidFill>
            </a:endParaRPr>
          </a:p>
          <a:p>
            <a:r>
              <a:rPr lang="ja-JP" altLang="en-US" sz="2400" dirty="0"/>
              <a:t>　</a:t>
            </a:r>
            <a:r>
              <a:rPr lang="ja-JP" altLang="en-US" sz="2400" dirty="0">
                <a:solidFill>
                  <a:srgbClr val="FF0000"/>
                </a:solidFill>
              </a:rPr>
              <a:t>　アミノ酸をつなげることができない</a:t>
            </a:r>
            <a:endParaRPr lang="en-US" altLang="ja-JP" sz="2400" dirty="0">
              <a:solidFill>
                <a:srgbClr val="FF0000"/>
              </a:solidFill>
            </a:endParaRPr>
          </a:p>
          <a:p>
            <a:r>
              <a:rPr kumimoji="1" lang="ja-JP" altLang="en-US" sz="2400" dirty="0">
                <a:solidFill>
                  <a:srgbClr val="FF0000"/>
                </a:solidFill>
              </a:rPr>
              <a:t>　　　　↓</a:t>
            </a:r>
            <a:endParaRPr kumimoji="1" lang="en-US" altLang="ja-JP" sz="2400" dirty="0">
              <a:solidFill>
                <a:srgbClr val="FF0000"/>
              </a:solidFill>
            </a:endParaRPr>
          </a:p>
          <a:p>
            <a:r>
              <a:rPr lang="ja-JP" altLang="en-US" sz="2400" dirty="0">
                <a:solidFill>
                  <a:srgbClr val="FF0000"/>
                </a:solidFill>
              </a:rPr>
              <a:t>　　たんぱく質を合成できない</a:t>
            </a:r>
            <a:endParaRPr kumimoji="1" lang="en-US" altLang="ja-JP" sz="2400" dirty="0">
              <a:solidFill>
                <a:srgbClr val="FF0000"/>
              </a:solidFill>
            </a:endParaRPr>
          </a:p>
          <a:p>
            <a:endParaRPr kumimoji="1" lang="ja-JP" altLang="en-US" sz="4000" dirty="0"/>
          </a:p>
        </p:txBody>
      </p:sp>
    </p:spTree>
    <p:extLst>
      <p:ext uri="{BB962C8B-B14F-4D97-AF65-F5344CB8AC3E}">
        <p14:creationId xmlns:p14="http://schemas.microsoft.com/office/powerpoint/2010/main" val="149027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093C9F-7227-410C-AE77-E5FA2C5C1D54}"/>
              </a:ext>
            </a:extLst>
          </p:cNvPr>
          <p:cNvSpPr>
            <a:spLocks noGrp="1"/>
          </p:cNvSpPr>
          <p:nvPr>
            <p:ph type="title"/>
          </p:nvPr>
        </p:nvSpPr>
        <p:spPr/>
        <p:txBody>
          <a:bodyPr/>
          <a:lstStyle/>
          <a:p>
            <a:pPr>
              <a:defRPr/>
            </a:pPr>
            <a:endParaRPr lang="ja-JP" altLang="en-US" sz="4000" dirty="0">
              <a:solidFill>
                <a:schemeClr val="tx1">
                  <a:lumMod val="75000"/>
                  <a:lumOff val="25000"/>
                </a:schemeClr>
              </a:solidFill>
            </a:endParaRPr>
          </a:p>
        </p:txBody>
      </p:sp>
      <p:pic>
        <p:nvPicPr>
          <p:cNvPr id="21507" name="コンテンツ プレースホルダー 3">
            <a:extLst>
              <a:ext uri="{FF2B5EF4-FFF2-40B4-BE49-F238E27FC236}">
                <a16:creationId xmlns:a16="http://schemas.microsoft.com/office/drawing/2014/main" id="{CBA10AA8-657E-AFC4-B90F-A8BD3A8022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318186"/>
            <a:ext cx="9144000" cy="5903912"/>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3CF6EB-DA50-40CC-882E-FAF6969DFDF0}"/>
              </a:ext>
            </a:extLst>
          </p:cNvPr>
          <p:cNvSpPr>
            <a:spLocks noGrp="1"/>
          </p:cNvSpPr>
          <p:nvPr>
            <p:ph type="title"/>
          </p:nvPr>
        </p:nvSpPr>
        <p:spPr/>
        <p:txBody>
          <a:bodyPr/>
          <a:lstStyle/>
          <a:p>
            <a:r>
              <a:rPr kumimoji="1" lang="en-US" altLang="ja-JP" dirty="0"/>
              <a:t>RNA</a:t>
            </a:r>
            <a:r>
              <a:rPr kumimoji="1" lang="ja-JP" altLang="en-US" dirty="0"/>
              <a:t>干渉法を利用した農薬</a:t>
            </a:r>
          </a:p>
        </p:txBody>
      </p:sp>
      <p:sp>
        <p:nvSpPr>
          <p:cNvPr id="3" name="コンテンツ プレースホルダー 2">
            <a:extLst>
              <a:ext uri="{FF2B5EF4-FFF2-40B4-BE49-F238E27FC236}">
                <a16:creationId xmlns:a16="http://schemas.microsoft.com/office/drawing/2014/main" id="{A0D34463-C8B5-4AFE-8208-2609F15D1111}"/>
              </a:ext>
            </a:extLst>
          </p:cNvPr>
          <p:cNvSpPr>
            <a:spLocks noGrp="1"/>
          </p:cNvSpPr>
          <p:nvPr>
            <p:ph idx="1"/>
          </p:nvPr>
        </p:nvSpPr>
        <p:spPr/>
        <p:txBody>
          <a:bodyPr/>
          <a:lstStyle/>
          <a:p>
            <a:r>
              <a:rPr kumimoji="1" lang="ja-JP" altLang="en-US" dirty="0"/>
              <a:t>どの遺伝子を止めるのか？</a:t>
            </a:r>
            <a:endParaRPr kumimoji="1" lang="en-US" altLang="ja-JP" dirty="0"/>
          </a:p>
          <a:p>
            <a:r>
              <a:rPr lang="ja-JP" altLang="en-US" dirty="0"/>
              <a:t>　　　アポトーシス遺伝子（突然死遺伝子、生物が共通に持つ遺伝子）</a:t>
            </a:r>
            <a:endParaRPr lang="en-US" altLang="ja-JP" dirty="0"/>
          </a:p>
          <a:p>
            <a:r>
              <a:rPr lang="ja-JP" altLang="en-US" dirty="0"/>
              <a:t>　　　この遺伝子を抑えている遺伝子（阻害因子）の働きを壊す</a:t>
            </a:r>
            <a:endParaRPr lang="en-US" altLang="ja-JP" dirty="0"/>
          </a:p>
          <a:p>
            <a:endParaRPr kumimoji="1" lang="en-US" altLang="ja-JP" dirty="0"/>
          </a:p>
          <a:p>
            <a:r>
              <a:rPr lang="ja-JP" altLang="en-US" dirty="0"/>
              <a:t>阻害因子の働きを止めると、突然死遺伝子が活性化する</a:t>
            </a:r>
            <a:endParaRPr lang="en-US" altLang="ja-JP" dirty="0"/>
          </a:p>
          <a:p>
            <a:r>
              <a:rPr kumimoji="1" lang="ja-JP" altLang="en-US" dirty="0"/>
              <a:t>　　　それにより害虫を殺す</a:t>
            </a:r>
          </a:p>
        </p:txBody>
      </p:sp>
    </p:spTree>
    <p:extLst>
      <p:ext uri="{BB962C8B-B14F-4D97-AF65-F5344CB8AC3E}">
        <p14:creationId xmlns:p14="http://schemas.microsoft.com/office/powerpoint/2010/main" val="1399000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5D3F1B-26BC-8569-2CFE-C06348DA55F4}"/>
              </a:ext>
            </a:extLst>
          </p:cNvPr>
          <p:cNvSpPr>
            <a:spLocks noGrp="1"/>
          </p:cNvSpPr>
          <p:nvPr>
            <p:ph type="title"/>
          </p:nvPr>
        </p:nvSpPr>
        <p:spPr/>
        <p:txBody>
          <a:bodyPr>
            <a:normAutofit/>
          </a:bodyPr>
          <a:lstStyle/>
          <a:p>
            <a:r>
              <a:rPr kumimoji="1" lang="ja-JP" altLang="en-US" dirty="0"/>
              <a:t>遺伝子の共通性</a:t>
            </a:r>
          </a:p>
        </p:txBody>
      </p:sp>
      <p:sp>
        <p:nvSpPr>
          <p:cNvPr id="3" name="コンテンツ プレースホルダー 2">
            <a:extLst>
              <a:ext uri="{FF2B5EF4-FFF2-40B4-BE49-F238E27FC236}">
                <a16:creationId xmlns:a16="http://schemas.microsoft.com/office/drawing/2014/main" id="{8AD9733F-D673-D2C4-BE0B-EEE8E0B48FD0}"/>
              </a:ext>
            </a:extLst>
          </p:cNvPr>
          <p:cNvSpPr>
            <a:spLocks noGrp="1"/>
          </p:cNvSpPr>
          <p:nvPr>
            <p:ph idx="1"/>
          </p:nvPr>
        </p:nvSpPr>
        <p:spPr/>
        <p:txBody>
          <a:bodyPr/>
          <a:lstStyle/>
          <a:p>
            <a:r>
              <a:rPr kumimoji="1" lang="ja-JP" altLang="en-US" dirty="0"/>
              <a:t>すべての生物は共通の祖先から成り立っている</a:t>
            </a:r>
            <a:endParaRPr kumimoji="1" lang="en-US" altLang="ja-JP" dirty="0"/>
          </a:p>
          <a:p>
            <a:r>
              <a:rPr lang="ja-JP" altLang="en-US" dirty="0"/>
              <a:t>そのため、ほとんど遺伝子は変わらない</a:t>
            </a:r>
            <a:endParaRPr lang="en-US" altLang="ja-JP" dirty="0"/>
          </a:p>
          <a:p>
            <a:r>
              <a:rPr kumimoji="1" lang="ja-JP" altLang="en-US" dirty="0"/>
              <a:t>人間と</a:t>
            </a:r>
            <a:r>
              <a:rPr lang="ja-JP" altLang="en-US" dirty="0"/>
              <a:t>線虫と</a:t>
            </a:r>
            <a:r>
              <a:rPr kumimoji="1" lang="ja-JP" altLang="en-US" dirty="0"/>
              <a:t>の遺伝子の違いはほとんど変わらず、約</a:t>
            </a:r>
            <a:r>
              <a:rPr lang="en-US" altLang="ja-JP" dirty="0"/>
              <a:t>90</a:t>
            </a:r>
            <a:r>
              <a:rPr kumimoji="1" lang="ja-JP" altLang="en-US" dirty="0"/>
              <a:t>％は同じである</a:t>
            </a:r>
            <a:endParaRPr lang="en-US" altLang="ja-JP" dirty="0"/>
          </a:p>
          <a:p>
            <a:r>
              <a:rPr lang="ja-JP" altLang="en-US" dirty="0"/>
              <a:t>　　　同じ遺伝子でも塩基配列に微妙な差がある</a:t>
            </a:r>
            <a:endParaRPr lang="en-US" altLang="ja-JP" dirty="0"/>
          </a:p>
          <a:p>
            <a:r>
              <a:rPr lang="ja-JP" altLang="en-US" dirty="0"/>
              <a:t>突然死遺伝子はほとんどの生物が持っており、それが影響を受ける可能性が大きい</a:t>
            </a:r>
            <a:endParaRPr lang="en-US" altLang="ja-JP" dirty="0"/>
          </a:p>
          <a:p>
            <a:endParaRPr kumimoji="1" lang="ja-JP" altLang="en-US" dirty="0"/>
          </a:p>
        </p:txBody>
      </p:sp>
    </p:spTree>
    <p:extLst>
      <p:ext uri="{BB962C8B-B14F-4D97-AF65-F5344CB8AC3E}">
        <p14:creationId xmlns:p14="http://schemas.microsoft.com/office/powerpoint/2010/main" val="3001963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94790A-6854-4657-86CE-521A41F48135}"/>
              </a:ext>
            </a:extLst>
          </p:cNvPr>
          <p:cNvSpPr>
            <a:spLocks noGrp="1"/>
          </p:cNvSpPr>
          <p:nvPr>
            <p:ph type="title"/>
          </p:nvPr>
        </p:nvSpPr>
        <p:spPr/>
        <p:txBody>
          <a:bodyPr/>
          <a:lstStyle/>
          <a:p>
            <a:r>
              <a:rPr kumimoji="1" lang="en-US" altLang="ja-JP" dirty="0"/>
              <a:t>RNA</a:t>
            </a:r>
            <a:r>
              <a:rPr kumimoji="1" lang="ja-JP" altLang="en-US" dirty="0"/>
              <a:t>農薬の問題点</a:t>
            </a:r>
          </a:p>
        </p:txBody>
      </p:sp>
      <p:sp>
        <p:nvSpPr>
          <p:cNvPr id="3" name="コンテンツ プレースホルダー 2">
            <a:extLst>
              <a:ext uri="{FF2B5EF4-FFF2-40B4-BE49-F238E27FC236}">
                <a16:creationId xmlns:a16="http://schemas.microsoft.com/office/drawing/2014/main" id="{3C15BC86-09E1-4CD0-9844-6AFE3810AA86}"/>
              </a:ext>
            </a:extLst>
          </p:cNvPr>
          <p:cNvSpPr>
            <a:spLocks noGrp="1"/>
          </p:cNvSpPr>
          <p:nvPr>
            <p:ph idx="1"/>
          </p:nvPr>
        </p:nvSpPr>
        <p:spPr/>
        <p:txBody>
          <a:bodyPr>
            <a:normAutofit/>
          </a:bodyPr>
          <a:lstStyle/>
          <a:p>
            <a:pPr algn="just">
              <a:tabLst>
                <a:tab pos="3044825" algn="l"/>
              </a:tabLst>
            </a:pPr>
            <a:r>
              <a:rPr lang="ja-JP" altLang="ja-JP" kern="100" dirty="0">
                <a:effectLst/>
                <a:latin typeface="+mj-ea"/>
                <a:ea typeface="+mj-ea"/>
                <a:cs typeface="Times New Roman" panose="02020603050405020304" pitchFamily="18" charset="0"/>
              </a:rPr>
              <a:t>米国農務省の農業研究局の研究者</a:t>
            </a:r>
            <a:endParaRPr lang="en-US" altLang="ja-JP" kern="100" dirty="0">
              <a:effectLst/>
              <a:latin typeface="+mj-ea"/>
              <a:ea typeface="+mj-ea"/>
              <a:cs typeface="Times New Roman" panose="02020603050405020304" pitchFamily="18" charset="0"/>
            </a:endParaRPr>
          </a:p>
          <a:p>
            <a:pPr algn="just">
              <a:tabLst>
                <a:tab pos="3044825" algn="l"/>
              </a:tabLst>
            </a:pPr>
            <a:r>
              <a:rPr lang="en-US" altLang="ja-JP" kern="100" dirty="0">
                <a:effectLst/>
                <a:latin typeface="+mj-ea"/>
                <a:ea typeface="+mj-ea"/>
                <a:cs typeface="Times New Roman" panose="02020603050405020304" pitchFamily="18" charset="0"/>
              </a:rPr>
              <a:t>RNA</a:t>
            </a:r>
            <a:r>
              <a:rPr lang="ja-JP" altLang="ja-JP" kern="100" dirty="0">
                <a:effectLst/>
                <a:latin typeface="+mj-ea"/>
                <a:ea typeface="+mj-ea"/>
                <a:cs typeface="Times New Roman" panose="02020603050405020304" pitchFamily="18" charset="0"/>
              </a:rPr>
              <a:t>農薬の安全性を評価するのは現行の短期間の試験ではなく、生物の寿命の長さで影響</a:t>
            </a:r>
            <a:endParaRPr lang="en-US" altLang="ja-JP" kern="100" dirty="0">
              <a:effectLst/>
              <a:latin typeface="+mj-ea"/>
              <a:ea typeface="+mj-ea"/>
              <a:cs typeface="Times New Roman" panose="02020603050405020304" pitchFamily="18" charset="0"/>
            </a:endParaRPr>
          </a:p>
          <a:p>
            <a:pPr algn="just">
              <a:tabLst>
                <a:tab pos="3044825" algn="l"/>
              </a:tabLst>
            </a:pPr>
            <a:r>
              <a:rPr lang="ja-JP" altLang="ja-JP" kern="100" dirty="0">
                <a:effectLst/>
                <a:latin typeface="+mj-ea"/>
                <a:ea typeface="+mj-ea"/>
                <a:cs typeface="Times New Roman" panose="02020603050405020304" pitchFamily="18" charset="0"/>
              </a:rPr>
              <a:t>を見る長期試験が必要であると</a:t>
            </a:r>
            <a:r>
              <a:rPr lang="ja-JP" altLang="en-US" kern="100" dirty="0">
                <a:effectLst/>
                <a:latin typeface="+mj-ea"/>
                <a:ea typeface="+mj-ea"/>
                <a:cs typeface="Times New Roman" panose="02020603050405020304" pitchFamily="18" charset="0"/>
              </a:rPr>
              <a:t>する</a:t>
            </a:r>
            <a:r>
              <a:rPr lang="ja-JP" altLang="ja-JP" kern="100" dirty="0">
                <a:effectLst/>
                <a:latin typeface="+mj-ea"/>
                <a:ea typeface="+mj-ea"/>
                <a:cs typeface="Times New Roman" panose="02020603050405020304" pitchFamily="18" charset="0"/>
              </a:rPr>
              <a:t>報告を発表</a:t>
            </a:r>
            <a:r>
              <a:rPr lang="ja-JP" altLang="en-US" kern="100" dirty="0">
                <a:effectLst/>
                <a:latin typeface="+mj-ea"/>
                <a:ea typeface="+mj-ea"/>
                <a:cs typeface="Times New Roman" panose="02020603050405020304" pitchFamily="18" charset="0"/>
              </a:rPr>
              <a:t>。</a:t>
            </a:r>
            <a:endParaRPr lang="en-US" altLang="ja-JP" kern="100" dirty="0">
              <a:effectLst/>
              <a:latin typeface="+mj-ea"/>
              <a:ea typeface="+mj-ea"/>
              <a:cs typeface="Times New Roman" panose="02020603050405020304" pitchFamily="18" charset="0"/>
            </a:endParaRPr>
          </a:p>
          <a:p>
            <a:pPr algn="just">
              <a:tabLst>
                <a:tab pos="3044825" algn="l"/>
              </a:tabLst>
            </a:pPr>
            <a:endParaRPr lang="ja-JP" altLang="ja-JP" kern="100" dirty="0">
              <a:effectLst/>
              <a:latin typeface="+mj-ea"/>
              <a:ea typeface="+mj-ea"/>
              <a:cs typeface="Times New Roman" panose="02020603050405020304" pitchFamily="18" charset="0"/>
            </a:endParaRPr>
          </a:p>
          <a:p>
            <a:pPr indent="0" algn="just">
              <a:buNone/>
              <a:tabLst>
                <a:tab pos="3044825" algn="l"/>
              </a:tabLst>
            </a:pPr>
            <a:r>
              <a:rPr lang="ja-JP" altLang="en-US" kern="100" dirty="0">
                <a:effectLst/>
                <a:latin typeface="+mj-ea"/>
                <a:ea typeface="+mj-ea"/>
                <a:cs typeface="Times New Roman" panose="02020603050405020304" pitchFamily="18" charset="0"/>
              </a:rPr>
              <a:t>特に問題なのが、</a:t>
            </a:r>
            <a:endParaRPr lang="en-US" altLang="ja-JP" kern="100" dirty="0">
              <a:effectLst/>
              <a:latin typeface="+mj-ea"/>
              <a:ea typeface="+mj-ea"/>
              <a:cs typeface="Times New Roman" panose="02020603050405020304" pitchFamily="18" charset="0"/>
            </a:endParaRPr>
          </a:p>
          <a:p>
            <a:pPr indent="0" algn="just">
              <a:buNone/>
              <a:tabLst>
                <a:tab pos="3044825" algn="l"/>
              </a:tabLst>
            </a:pPr>
            <a:r>
              <a:rPr lang="en-US" altLang="ja-JP" kern="100" dirty="0">
                <a:effectLst/>
                <a:latin typeface="+mj-ea"/>
                <a:ea typeface="+mj-ea"/>
                <a:cs typeface="Times New Roman" panose="02020603050405020304" pitchFamily="18" charset="0"/>
              </a:rPr>
              <a:t>RNA</a:t>
            </a:r>
            <a:r>
              <a:rPr lang="ja-JP" altLang="ja-JP" kern="100" dirty="0">
                <a:effectLst/>
                <a:latin typeface="+mj-ea"/>
                <a:ea typeface="+mj-ea"/>
                <a:cs typeface="Times New Roman" panose="02020603050405020304" pitchFamily="18" charset="0"/>
              </a:rPr>
              <a:t>農薬を散布した場合、標的の害虫のみならず、ミツバチなどの益虫や、人間も含む動物の</a:t>
            </a:r>
            <a:endParaRPr lang="en-US" altLang="ja-JP" kern="100" dirty="0">
              <a:effectLst/>
              <a:latin typeface="+mj-ea"/>
              <a:ea typeface="+mj-ea"/>
              <a:cs typeface="Times New Roman" panose="02020603050405020304" pitchFamily="18" charset="0"/>
            </a:endParaRPr>
          </a:p>
          <a:p>
            <a:pPr indent="0" algn="just">
              <a:buNone/>
              <a:tabLst>
                <a:tab pos="3044825" algn="l"/>
              </a:tabLst>
            </a:pPr>
            <a:r>
              <a:rPr lang="ja-JP" altLang="ja-JP" kern="100" dirty="0">
                <a:effectLst/>
                <a:latin typeface="+mj-ea"/>
                <a:ea typeface="+mj-ea"/>
                <a:cs typeface="Times New Roman" panose="02020603050405020304" pitchFamily="18" charset="0"/>
              </a:rPr>
              <a:t>遺伝子まで阻害し、害を及ぼすのではないかという懸念</a:t>
            </a:r>
            <a:r>
              <a:rPr lang="ja-JP" altLang="en-US" kern="100" dirty="0">
                <a:effectLst/>
                <a:latin typeface="+mj-ea"/>
                <a:ea typeface="+mj-ea"/>
                <a:cs typeface="Times New Roman" panose="02020603050405020304" pitchFamily="18" charset="0"/>
              </a:rPr>
              <a:t>。</a:t>
            </a:r>
            <a:endParaRPr lang="en-US" altLang="ja-JP" kern="100" dirty="0">
              <a:effectLst/>
              <a:latin typeface="+mj-ea"/>
              <a:ea typeface="+mj-ea"/>
              <a:cs typeface="Times New Roman" panose="02020603050405020304" pitchFamily="18" charset="0"/>
            </a:endParaRPr>
          </a:p>
          <a:p>
            <a:pPr indent="0" algn="just">
              <a:buNone/>
              <a:tabLst>
                <a:tab pos="3044825" algn="l"/>
              </a:tabLst>
            </a:pPr>
            <a:r>
              <a:rPr lang="ja-JP" altLang="ja-JP" kern="100" dirty="0">
                <a:effectLst/>
                <a:latin typeface="+mj-ea"/>
                <a:ea typeface="+mj-ea"/>
                <a:cs typeface="Times New Roman" panose="02020603050405020304" pitchFamily="18" charset="0"/>
              </a:rPr>
              <a:t>死に至らないまでも、繁殖に必要な遺伝子を抑制してしまうなど予期せぬ影響が起き得る。</a:t>
            </a:r>
            <a:endParaRPr lang="en-US" altLang="ja-JP" kern="100" dirty="0">
              <a:effectLst/>
              <a:latin typeface="+mj-ea"/>
              <a:ea typeface="+mj-ea"/>
              <a:cs typeface="Times New Roman" panose="02020603050405020304" pitchFamily="18" charset="0"/>
            </a:endParaRPr>
          </a:p>
          <a:p>
            <a:pPr indent="0" algn="just">
              <a:buNone/>
              <a:tabLst>
                <a:tab pos="3044825" algn="l"/>
              </a:tabLst>
            </a:pPr>
            <a:r>
              <a:rPr lang="ja-JP" altLang="ja-JP" kern="100" dirty="0">
                <a:effectLst/>
                <a:latin typeface="+mj-ea"/>
                <a:ea typeface="+mj-ea"/>
                <a:cs typeface="Times New Roman" panose="02020603050405020304" pitchFamily="18" charset="0"/>
              </a:rPr>
              <a:t>単に致死率を調べるだけでは、影響を十分に評価できない可能性がある。</a:t>
            </a:r>
          </a:p>
          <a:p>
            <a:endParaRPr kumimoji="1" lang="ja-JP" altLang="en-US" dirty="0"/>
          </a:p>
        </p:txBody>
      </p:sp>
    </p:spTree>
    <p:extLst>
      <p:ext uri="{BB962C8B-B14F-4D97-AF65-F5344CB8AC3E}">
        <p14:creationId xmlns:p14="http://schemas.microsoft.com/office/powerpoint/2010/main" val="1089254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59C94F-351F-4E0B-9964-70DC7F282208}"/>
              </a:ext>
            </a:extLst>
          </p:cNvPr>
          <p:cNvSpPr>
            <a:spLocks noGrp="1"/>
          </p:cNvSpPr>
          <p:nvPr>
            <p:ph type="title"/>
          </p:nvPr>
        </p:nvSpPr>
        <p:spPr/>
        <p:txBody>
          <a:bodyPr/>
          <a:lstStyle/>
          <a:p>
            <a:r>
              <a:rPr kumimoji="1" lang="en-US" altLang="ja-JP" dirty="0"/>
              <a:t>RNA</a:t>
            </a:r>
            <a:r>
              <a:rPr kumimoji="1" lang="ja-JP" altLang="en-US" dirty="0"/>
              <a:t>農薬の問題点</a:t>
            </a:r>
          </a:p>
        </p:txBody>
      </p:sp>
      <p:sp>
        <p:nvSpPr>
          <p:cNvPr id="3" name="コンテンツ プレースホルダー 2">
            <a:extLst>
              <a:ext uri="{FF2B5EF4-FFF2-40B4-BE49-F238E27FC236}">
                <a16:creationId xmlns:a16="http://schemas.microsoft.com/office/drawing/2014/main" id="{FCB360FA-2B9C-436B-BDE2-7522BC146884}"/>
              </a:ext>
            </a:extLst>
          </p:cNvPr>
          <p:cNvSpPr>
            <a:spLocks noGrp="1"/>
          </p:cNvSpPr>
          <p:nvPr>
            <p:ph idx="1"/>
          </p:nvPr>
        </p:nvSpPr>
        <p:spPr/>
        <p:txBody>
          <a:bodyPr>
            <a:normAutofit fontScale="92500" lnSpcReduction="20000"/>
          </a:bodyPr>
          <a:lstStyle/>
          <a:p>
            <a:pPr indent="0" algn="just">
              <a:buNone/>
            </a:pPr>
            <a:r>
              <a:rPr lang="ja-JP" altLang="ja-JP" kern="100" dirty="0">
                <a:effectLst/>
                <a:latin typeface="+mj-ea"/>
                <a:ea typeface="+mj-ea"/>
                <a:cs typeface="Times New Roman" panose="02020603050405020304" pitchFamily="18" charset="0"/>
              </a:rPr>
              <a:t>米国の科学者で、バイオサイエンス研究計画のジョナサン・</a:t>
            </a:r>
            <a:r>
              <a:rPr lang="en-US" altLang="ja-JP" kern="100" dirty="0">
                <a:effectLst/>
                <a:latin typeface="+mj-ea"/>
                <a:ea typeface="+mj-ea"/>
                <a:cs typeface="Times New Roman" panose="02020603050405020304" pitchFamily="18" charset="0"/>
              </a:rPr>
              <a:t>R</a:t>
            </a:r>
            <a:r>
              <a:rPr lang="ja-JP" altLang="ja-JP" kern="100" dirty="0">
                <a:effectLst/>
                <a:latin typeface="+mj-ea"/>
                <a:ea typeface="+mj-ea"/>
                <a:cs typeface="Times New Roman" panose="02020603050405020304" pitchFamily="18" charset="0"/>
              </a:rPr>
              <a:t>・レイサム</a:t>
            </a:r>
            <a:endParaRPr lang="en-US" altLang="ja-JP" kern="100" dirty="0">
              <a:effectLst/>
              <a:latin typeface="+mj-ea"/>
              <a:ea typeface="+mj-ea"/>
              <a:cs typeface="Times New Roman" panose="02020603050405020304" pitchFamily="18" charset="0"/>
            </a:endParaRPr>
          </a:p>
          <a:p>
            <a:pPr indent="0" algn="just">
              <a:buNone/>
            </a:pPr>
            <a:r>
              <a:rPr lang="en-US" altLang="ja-JP" kern="100" dirty="0">
                <a:effectLst/>
                <a:latin typeface="+mj-ea"/>
                <a:ea typeface="+mj-ea"/>
                <a:cs typeface="Times New Roman" panose="02020603050405020304" pitchFamily="18" charset="0"/>
              </a:rPr>
              <a:t>RNA</a:t>
            </a:r>
            <a:r>
              <a:rPr lang="ja-JP" altLang="ja-JP" kern="100" dirty="0">
                <a:effectLst/>
                <a:latin typeface="+mj-ea"/>
                <a:ea typeface="+mj-ea"/>
                <a:cs typeface="Times New Roman" panose="02020603050405020304" pitchFamily="18" charset="0"/>
              </a:rPr>
              <a:t>は</a:t>
            </a:r>
            <a:r>
              <a:rPr lang="en-US" altLang="ja-JP" kern="100" dirty="0">
                <a:effectLst/>
                <a:latin typeface="+mj-ea"/>
                <a:ea typeface="+mj-ea"/>
                <a:cs typeface="Times New Roman" panose="02020603050405020304" pitchFamily="18" charset="0"/>
              </a:rPr>
              <a:t>DNA</a:t>
            </a:r>
            <a:r>
              <a:rPr lang="ja-JP" altLang="ja-JP" kern="100" dirty="0">
                <a:effectLst/>
                <a:latin typeface="+mj-ea"/>
                <a:ea typeface="+mj-ea"/>
                <a:cs typeface="Times New Roman" panose="02020603050405020304" pitchFamily="18" charset="0"/>
              </a:rPr>
              <a:t>に比べてはるかに複雑なシステムをもち、いまだにそれを理解する手段を持ち合</a:t>
            </a:r>
            <a:endParaRPr lang="en-US" altLang="ja-JP" kern="100" dirty="0">
              <a:effectLst/>
              <a:latin typeface="+mj-ea"/>
              <a:ea typeface="+mj-ea"/>
              <a:cs typeface="Times New Roman" panose="02020603050405020304" pitchFamily="18" charset="0"/>
            </a:endParaRPr>
          </a:p>
          <a:p>
            <a:pPr indent="0" algn="just">
              <a:buNone/>
            </a:pPr>
            <a:r>
              <a:rPr lang="ja-JP" altLang="ja-JP" kern="100" dirty="0">
                <a:effectLst/>
                <a:latin typeface="+mj-ea"/>
                <a:ea typeface="+mj-ea"/>
                <a:cs typeface="Times New Roman" panose="02020603050405020304" pitchFamily="18" charset="0"/>
              </a:rPr>
              <a:t>わせていない。</a:t>
            </a:r>
            <a:endParaRPr lang="en-US" altLang="ja-JP" kern="100" dirty="0">
              <a:effectLst/>
              <a:latin typeface="+mj-ea"/>
              <a:ea typeface="+mj-ea"/>
              <a:cs typeface="Times New Roman" panose="02020603050405020304" pitchFamily="18" charset="0"/>
            </a:endParaRPr>
          </a:p>
          <a:p>
            <a:pPr indent="0" algn="just">
              <a:buNone/>
            </a:pPr>
            <a:endParaRPr lang="ja-JP" altLang="ja-JP" kern="100" dirty="0">
              <a:effectLst/>
              <a:latin typeface="+mj-ea"/>
              <a:ea typeface="+mj-ea"/>
              <a:cs typeface="Times New Roman" panose="02020603050405020304" pitchFamily="18" charset="0"/>
            </a:endParaRPr>
          </a:p>
          <a:p>
            <a:pPr indent="0" algn="just">
              <a:buNone/>
            </a:pPr>
            <a:r>
              <a:rPr lang="ja-JP" altLang="ja-JP" kern="100" dirty="0">
                <a:effectLst/>
                <a:latin typeface="+mj-ea"/>
                <a:ea typeface="+mj-ea"/>
                <a:cs typeface="Times New Roman" panose="02020603050405020304" pitchFamily="18" charset="0"/>
              </a:rPr>
              <a:t>ノルウェーのバイオセーフティ遺伝子技術センターの科学者サラーフ・アガピト</a:t>
            </a:r>
            <a:endParaRPr lang="en-US" altLang="ja-JP" kern="100" dirty="0">
              <a:effectLst/>
              <a:latin typeface="+mj-ea"/>
              <a:ea typeface="+mj-ea"/>
              <a:cs typeface="Times New Roman" panose="02020603050405020304" pitchFamily="18" charset="0"/>
            </a:endParaRPr>
          </a:p>
          <a:p>
            <a:pPr indent="0" algn="just">
              <a:buNone/>
            </a:pPr>
            <a:r>
              <a:rPr lang="en-US" altLang="ja-JP" kern="100" dirty="0">
                <a:effectLst/>
                <a:latin typeface="+mj-ea"/>
                <a:ea typeface="+mj-ea"/>
                <a:cs typeface="Times New Roman" panose="02020603050405020304" pitchFamily="18" charset="0"/>
              </a:rPr>
              <a:t>dsRNA</a:t>
            </a:r>
            <a:r>
              <a:rPr lang="ja-JP" altLang="ja-JP" kern="100" dirty="0">
                <a:effectLst/>
                <a:latin typeface="+mj-ea"/>
                <a:ea typeface="+mj-ea"/>
                <a:cs typeface="Times New Roman" panose="02020603050405020304" pitchFamily="18" charset="0"/>
              </a:rPr>
              <a:t>の拡散は、生物に劣化などの問題を引き起こす</a:t>
            </a:r>
            <a:r>
              <a:rPr lang="ja-JP" altLang="en-US" kern="100" dirty="0">
                <a:effectLst/>
                <a:latin typeface="+mj-ea"/>
                <a:ea typeface="+mj-ea"/>
                <a:cs typeface="Times New Roman" panose="02020603050405020304" pitchFamily="18" charset="0"/>
              </a:rPr>
              <a:t>可能性がある。</a:t>
            </a:r>
            <a:endParaRPr lang="en-US" altLang="ja-JP" kern="100" dirty="0">
              <a:effectLst/>
              <a:latin typeface="+mj-ea"/>
              <a:ea typeface="+mj-ea"/>
              <a:cs typeface="Times New Roman" panose="02020603050405020304" pitchFamily="18" charset="0"/>
            </a:endParaRPr>
          </a:p>
          <a:p>
            <a:pPr indent="0" algn="just">
              <a:buNone/>
            </a:pPr>
            <a:endParaRPr lang="en-US" altLang="ja-JP" kern="100" dirty="0">
              <a:latin typeface="+mj-ea"/>
              <a:ea typeface="+mj-ea"/>
              <a:cs typeface="Times New Roman" panose="02020603050405020304" pitchFamily="18" charset="0"/>
            </a:endParaRPr>
          </a:p>
          <a:p>
            <a:pPr indent="0" algn="just">
              <a:buNone/>
            </a:pPr>
            <a:r>
              <a:rPr lang="ja-JP" altLang="ja-JP" kern="100" dirty="0">
                <a:effectLst/>
                <a:latin typeface="+mj-ea"/>
                <a:ea typeface="+mj-ea"/>
                <a:cs typeface="Times New Roman" panose="02020603050405020304" pitchFamily="18" charset="0"/>
              </a:rPr>
              <a:t>米国食品安全センター</a:t>
            </a:r>
            <a:endParaRPr lang="en-US" altLang="ja-JP" kern="100" dirty="0">
              <a:effectLst/>
              <a:latin typeface="+mj-ea"/>
              <a:ea typeface="+mj-ea"/>
              <a:cs typeface="Times New Roman" panose="02020603050405020304" pitchFamily="18" charset="0"/>
            </a:endParaRPr>
          </a:p>
          <a:p>
            <a:pPr indent="0" algn="just">
              <a:buNone/>
            </a:pPr>
            <a:r>
              <a:rPr lang="ja-JP" altLang="ja-JP" kern="100" dirty="0">
                <a:effectLst/>
                <a:latin typeface="+mj-ea"/>
                <a:ea typeface="+mj-ea"/>
                <a:cs typeface="Times New Roman" panose="02020603050405020304" pitchFamily="18" charset="0"/>
              </a:rPr>
              <a:t>中国で行われた</a:t>
            </a:r>
            <a:r>
              <a:rPr lang="en-US" altLang="ja-JP" kern="100" dirty="0">
                <a:effectLst/>
                <a:latin typeface="+mj-ea"/>
                <a:ea typeface="+mj-ea"/>
                <a:cs typeface="Times New Roman" panose="02020603050405020304" pitchFamily="18" charset="0"/>
              </a:rPr>
              <a:t>RNA</a:t>
            </a:r>
            <a:r>
              <a:rPr lang="ja-JP" altLang="ja-JP" kern="100" dirty="0">
                <a:effectLst/>
                <a:latin typeface="+mj-ea"/>
                <a:ea typeface="+mj-ea"/>
                <a:cs typeface="Times New Roman" panose="02020603050405020304" pitchFamily="18" charset="0"/>
              </a:rPr>
              <a:t>干渉法で開発した作物を用いた動物実験</a:t>
            </a:r>
            <a:r>
              <a:rPr lang="ja-JP" altLang="en-US" kern="100" dirty="0">
                <a:effectLst/>
                <a:latin typeface="+mj-ea"/>
                <a:ea typeface="+mj-ea"/>
                <a:cs typeface="Times New Roman" panose="02020603050405020304" pitchFamily="18" charset="0"/>
              </a:rPr>
              <a:t>において</a:t>
            </a:r>
            <a:r>
              <a:rPr lang="ja-JP" altLang="ja-JP" kern="100" dirty="0">
                <a:effectLst/>
                <a:latin typeface="+mj-ea"/>
                <a:ea typeface="+mj-ea"/>
                <a:cs typeface="Times New Roman" panose="02020603050405020304" pitchFamily="18" charset="0"/>
              </a:rPr>
              <a:t>、肝臓</a:t>
            </a:r>
            <a:r>
              <a:rPr lang="ja-JP" altLang="en-US" kern="100" dirty="0">
                <a:effectLst/>
                <a:latin typeface="+mj-ea"/>
                <a:ea typeface="+mj-ea"/>
                <a:cs typeface="Times New Roman" panose="02020603050405020304" pitchFamily="18" charset="0"/>
              </a:rPr>
              <a:t>で</a:t>
            </a:r>
            <a:r>
              <a:rPr lang="en-US" altLang="ja-JP" kern="100" dirty="0">
                <a:effectLst/>
                <a:latin typeface="+mj-ea"/>
                <a:ea typeface="+mj-ea"/>
                <a:cs typeface="Times New Roman" panose="02020603050405020304" pitchFamily="18" charset="0"/>
              </a:rPr>
              <a:t>dsRNA</a:t>
            </a:r>
            <a:r>
              <a:rPr lang="ja-JP" altLang="ja-JP" kern="100" dirty="0">
                <a:effectLst/>
                <a:latin typeface="+mj-ea"/>
                <a:ea typeface="+mj-ea"/>
                <a:cs typeface="Times New Roman" panose="02020603050405020304" pitchFamily="18" charset="0"/>
              </a:rPr>
              <a:t>断片が</a:t>
            </a:r>
            <a:endParaRPr lang="en-US" altLang="ja-JP" kern="100" dirty="0">
              <a:effectLst/>
              <a:latin typeface="+mj-ea"/>
              <a:ea typeface="+mj-ea"/>
              <a:cs typeface="Times New Roman" panose="02020603050405020304" pitchFamily="18" charset="0"/>
            </a:endParaRPr>
          </a:p>
          <a:p>
            <a:pPr indent="0" algn="just">
              <a:buNone/>
            </a:pPr>
            <a:r>
              <a:rPr lang="ja-JP" altLang="ja-JP" kern="100" dirty="0">
                <a:effectLst/>
                <a:latin typeface="+mj-ea"/>
                <a:ea typeface="+mj-ea"/>
                <a:cs typeface="Times New Roman" panose="02020603050405020304" pitchFamily="18" charset="0"/>
              </a:rPr>
              <a:t>見つかったことがあり、残留した</a:t>
            </a:r>
            <a:r>
              <a:rPr lang="en-US" altLang="ja-JP" kern="100" dirty="0">
                <a:effectLst/>
                <a:latin typeface="+mj-ea"/>
                <a:ea typeface="+mj-ea"/>
                <a:cs typeface="Times New Roman" panose="02020603050405020304" pitchFamily="18" charset="0"/>
              </a:rPr>
              <a:t>dsRNA</a:t>
            </a:r>
            <a:r>
              <a:rPr lang="ja-JP" altLang="ja-JP" kern="100" dirty="0">
                <a:effectLst/>
                <a:latin typeface="+mj-ea"/>
                <a:ea typeface="+mj-ea"/>
                <a:cs typeface="Times New Roman" panose="02020603050405020304" pitchFamily="18" charset="0"/>
              </a:rPr>
              <a:t>が思いがけない影響をもたらす危険性</a:t>
            </a:r>
            <a:r>
              <a:rPr lang="ja-JP" altLang="en-US" kern="100" dirty="0">
                <a:effectLst/>
                <a:latin typeface="+mj-ea"/>
                <a:ea typeface="+mj-ea"/>
                <a:cs typeface="Times New Roman" panose="02020603050405020304" pitchFamily="18" charset="0"/>
              </a:rPr>
              <a:t>がある</a:t>
            </a:r>
            <a:r>
              <a:rPr lang="ja-JP" altLang="ja-JP" kern="100" dirty="0">
                <a:effectLst/>
                <a:latin typeface="+mj-ea"/>
                <a:ea typeface="+mj-ea"/>
                <a:cs typeface="Times New Roman" panose="02020603050405020304" pitchFamily="18" charset="0"/>
              </a:rPr>
              <a:t>。</a:t>
            </a:r>
          </a:p>
          <a:p>
            <a:pPr marL="0" indent="0" algn="just">
              <a:buNone/>
              <a:tabLst>
                <a:tab pos="3044825" algn="l"/>
              </a:tabLst>
            </a:pPr>
            <a:endParaRPr lang="ja-JP" altLang="ja-JP" kern="100" dirty="0">
              <a:effectLst/>
              <a:latin typeface="+mj-ea"/>
              <a:ea typeface="+mj-ea"/>
              <a:cs typeface="Times New Roman" panose="02020603050405020304" pitchFamily="18" charset="0"/>
            </a:endParaRPr>
          </a:p>
        </p:txBody>
      </p:sp>
    </p:spTree>
    <p:extLst>
      <p:ext uri="{BB962C8B-B14F-4D97-AF65-F5344CB8AC3E}">
        <p14:creationId xmlns:p14="http://schemas.microsoft.com/office/powerpoint/2010/main" val="214463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0469C-105A-4358-B1C6-337EB5866DA1}"/>
              </a:ext>
            </a:extLst>
          </p:cNvPr>
          <p:cNvSpPr>
            <a:spLocks noGrp="1"/>
          </p:cNvSpPr>
          <p:nvPr>
            <p:ph type="title"/>
          </p:nvPr>
        </p:nvSpPr>
        <p:spPr/>
        <p:txBody>
          <a:bodyPr/>
          <a:lstStyle/>
          <a:p>
            <a:r>
              <a:rPr kumimoji="1" lang="en-US" altLang="ja-JP" dirty="0"/>
              <a:t>RNA</a:t>
            </a:r>
            <a:r>
              <a:rPr kumimoji="1" lang="ja-JP" altLang="en-US" dirty="0"/>
              <a:t>農薬の問題点</a:t>
            </a:r>
          </a:p>
        </p:txBody>
      </p:sp>
      <p:sp>
        <p:nvSpPr>
          <p:cNvPr id="3" name="コンテンツ プレースホルダー 2">
            <a:extLst>
              <a:ext uri="{FF2B5EF4-FFF2-40B4-BE49-F238E27FC236}">
                <a16:creationId xmlns:a16="http://schemas.microsoft.com/office/drawing/2014/main" id="{139826E3-B7A9-4F2C-9BA1-809840728C75}"/>
              </a:ext>
            </a:extLst>
          </p:cNvPr>
          <p:cNvSpPr>
            <a:spLocks noGrp="1"/>
          </p:cNvSpPr>
          <p:nvPr>
            <p:ph idx="1"/>
          </p:nvPr>
        </p:nvSpPr>
        <p:spPr/>
        <p:txBody>
          <a:bodyPr>
            <a:normAutofit/>
          </a:bodyPr>
          <a:lstStyle/>
          <a:p>
            <a:pPr algn="just">
              <a:tabLst>
                <a:tab pos="3044825" algn="l"/>
              </a:tabLst>
            </a:pPr>
            <a:r>
              <a:rPr lang="en-US" altLang="ja-JP" kern="100" dirty="0">
                <a:effectLst/>
                <a:latin typeface="+mj-ea"/>
                <a:ea typeface="+mj-ea"/>
                <a:cs typeface="Times New Roman" panose="02020603050405020304" pitchFamily="18" charset="0"/>
              </a:rPr>
              <a:t>RNA</a:t>
            </a:r>
            <a:r>
              <a:rPr lang="ja-JP" altLang="ja-JP" kern="100" dirty="0">
                <a:effectLst/>
                <a:latin typeface="+mj-ea"/>
                <a:ea typeface="+mj-ea"/>
                <a:cs typeface="Times New Roman" panose="02020603050405020304" pitchFamily="18" charset="0"/>
              </a:rPr>
              <a:t>農薬が、土壌微生物に影響を及ぼ</a:t>
            </a:r>
            <a:r>
              <a:rPr lang="ja-JP" altLang="en-US" kern="100" dirty="0">
                <a:effectLst/>
                <a:latin typeface="+mj-ea"/>
                <a:ea typeface="+mj-ea"/>
                <a:cs typeface="Times New Roman" panose="02020603050405020304" pitchFamily="18" charset="0"/>
              </a:rPr>
              <a:t>す</a:t>
            </a:r>
            <a:r>
              <a:rPr lang="ja-JP" altLang="ja-JP" kern="100" dirty="0">
                <a:effectLst/>
                <a:latin typeface="+mj-ea"/>
                <a:ea typeface="+mj-ea"/>
                <a:cs typeface="Times New Roman" panose="02020603050405020304" pitchFamily="18" charset="0"/>
              </a:rPr>
              <a:t>という研究</a:t>
            </a:r>
            <a:endParaRPr lang="en-US" altLang="ja-JP" kern="100" dirty="0">
              <a:effectLst/>
              <a:latin typeface="+mj-ea"/>
              <a:ea typeface="+mj-ea"/>
              <a:cs typeface="Times New Roman" panose="02020603050405020304" pitchFamily="18" charset="0"/>
            </a:endParaRPr>
          </a:p>
          <a:p>
            <a:pPr algn="just">
              <a:tabLst>
                <a:tab pos="3044825" algn="l"/>
              </a:tabLst>
            </a:pPr>
            <a:r>
              <a:rPr lang="ja-JP" altLang="ja-JP" kern="100" dirty="0">
                <a:effectLst/>
                <a:latin typeface="+mj-ea"/>
                <a:ea typeface="+mj-ea"/>
                <a:cs typeface="Times New Roman" panose="02020603050405020304" pitchFamily="18" charset="0"/>
              </a:rPr>
              <a:t>米国ワシントン大学とスイス連邦工科大学チューリッヒ校の共同</a:t>
            </a:r>
            <a:r>
              <a:rPr lang="ja-JP" altLang="en-US" kern="100" dirty="0">
                <a:effectLst/>
                <a:latin typeface="+mj-ea"/>
                <a:ea typeface="+mj-ea"/>
                <a:cs typeface="Times New Roman" panose="02020603050405020304" pitchFamily="18" charset="0"/>
              </a:rPr>
              <a:t>研究</a:t>
            </a:r>
            <a:endParaRPr lang="en-US" altLang="ja-JP" kern="100" dirty="0">
              <a:effectLst/>
              <a:latin typeface="+mj-ea"/>
              <a:ea typeface="+mj-ea"/>
              <a:cs typeface="Times New Roman" panose="02020603050405020304" pitchFamily="18" charset="0"/>
            </a:endParaRPr>
          </a:p>
          <a:p>
            <a:pPr algn="just">
              <a:tabLst>
                <a:tab pos="3044825" algn="l"/>
              </a:tabLst>
            </a:pPr>
            <a:r>
              <a:rPr lang="ja-JP" altLang="ja-JP" kern="100" dirty="0">
                <a:effectLst/>
                <a:latin typeface="+mj-ea"/>
                <a:ea typeface="+mj-ea"/>
                <a:cs typeface="Times New Roman" panose="02020603050405020304" pitchFamily="18" charset="0"/>
              </a:rPr>
              <a:t>土壌中の酵素が</a:t>
            </a:r>
            <a:r>
              <a:rPr lang="en-US" altLang="ja-JP" kern="100" dirty="0">
                <a:effectLst/>
                <a:latin typeface="+mj-ea"/>
                <a:ea typeface="+mj-ea"/>
                <a:cs typeface="Times New Roman" panose="02020603050405020304" pitchFamily="18" charset="0"/>
              </a:rPr>
              <a:t>dsRNA</a:t>
            </a:r>
            <a:r>
              <a:rPr lang="ja-JP" altLang="ja-JP" kern="100" dirty="0">
                <a:effectLst/>
                <a:latin typeface="+mj-ea"/>
                <a:ea typeface="+mj-ea"/>
                <a:cs typeface="Times New Roman" panose="02020603050405020304" pitchFamily="18" charset="0"/>
              </a:rPr>
              <a:t>を分解する一方で、土壌の粒子に付着して保護された状態で微生</a:t>
            </a:r>
            <a:endParaRPr lang="en-US" altLang="ja-JP" kern="100" dirty="0">
              <a:effectLst/>
              <a:latin typeface="+mj-ea"/>
              <a:ea typeface="+mj-ea"/>
              <a:cs typeface="Times New Roman" panose="02020603050405020304" pitchFamily="18" charset="0"/>
            </a:endParaRPr>
          </a:p>
          <a:p>
            <a:pPr algn="just">
              <a:tabLst>
                <a:tab pos="3044825" algn="l"/>
              </a:tabLst>
            </a:pPr>
            <a:r>
              <a:rPr lang="ja-JP" altLang="ja-JP" kern="100" dirty="0">
                <a:effectLst/>
                <a:latin typeface="+mj-ea"/>
                <a:ea typeface="+mj-ea"/>
                <a:cs typeface="Times New Roman" panose="02020603050405020304" pitchFamily="18" charset="0"/>
              </a:rPr>
              <a:t>物に取り込まれることも分かった。研究者は、土壌の生態系に大きな影響が出る可能性がある</a:t>
            </a:r>
            <a:endParaRPr lang="en-US" altLang="ja-JP" kern="100" dirty="0">
              <a:effectLst/>
              <a:latin typeface="+mj-ea"/>
              <a:ea typeface="+mj-ea"/>
              <a:cs typeface="Times New Roman" panose="02020603050405020304" pitchFamily="18" charset="0"/>
            </a:endParaRPr>
          </a:p>
          <a:p>
            <a:pPr algn="just">
              <a:tabLst>
                <a:tab pos="3044825" algn="l"/>
              </a:tabLst>
            </a:pPr>
            <a:r>
              <a:rPr lang="ja-JP" altLang="ja-JP" kern="100" dirty="0">
                <a:effectLst/>
                <a:latin typeface="+mj-ea"/>
                <a:ea typeface="+mj-ea"/>
                <a:cs typeface="Times New Roman" panose="02020603050405020304" pitchFamily="18" charset="0"/>
              </a:rPr>
              <a:t>と</a:t>
            </a:r>
            <a:r>
              <a:rPr lang="ja-JP" altLang="en-US" kern="100" dirty="0">
                <a:effectLst/>
                <a:latin typeface="+mj-ea"/>
                <a:ea typeface="+mj-ea"/>
                <a:cs typeface="Times New Roman" panose="02020603050405020304" pitchFamily="18" charset="0"/>
              </a:rPr>
              <a:t>指摘。</a:t>
            </a:r>
            <a:r>
              <a:rPr lang="ja-JP" altLang="ja-JP" kern="100" dirty="0">
                <a:effectLst/>
                <a:latin typeface="+mj-ea"/>
                <a:ea typeface="+mj-ea"/>
                <a:cs typeface="Times New Roman" panose="02020603050405020304" pitchFamily="18" charset="0"/>
              </a:rPr>
              <a:t>安易な使用</a:t>
            </a:r>
            <a:r>
              <a:rPr lang="ja-JP" altLang="en-US" kern="100" dirty="0">
                <a:effectLst/>
                <a:latin typeface="+mj-ea"/>
                <a:ea typeface="+mj-ea"/>
                <a:cs typeface="Times New Roman" panose="02020603050405020304" pitchFamily="18" charset="0"/>
              </a:rPr>
              <a:t>への警鐘を投げかける。</a:t>
            </a:r>
            <a:endParaRPr lang="en-US" altLang="ja-JP" kern="100" dirty="0">
              <a:effectLst/>
              <a:latin typeface="+mj-ea"/>
              <a:ea typeface="+mj-ea"/>
              <a:cs typeface="Times New Roman" panose="02020603050405020304" pitchFamily="18" charset="0"/>
            </a:endParaRPr>
          </a:p>
          <a:p>
            <a:pPr algn="just">
              <a:tabLst>
                <a:tab pos="3044825" algn="l"/>
              </a:tabLst>
            </a:pPr>
            <a:r>
              <a:rPr lang="en-US" altLang="ja-JP" sz="1800" dirty="0">
                <a:effectLst/>
                <a:latin typeface="游明朝" panose="02020400000000000000" pitchFamily="18" charset="-128"/>
                <a:cs typeface="Times New Roman" panose="02020603050405020304" pitchFamily="18" charset="0"/>
              </a:rPr>
              <a:t>Environmental Science &amp; Technology 2019</a:t>
            </a:r>
            <a:r>
              <a:rPr lang="ja-JP" altLang="ja-JP" sz="1800" dirty="0">
                <a:effectLst/>
                <a:ea typeface="游明朝" panose="02020400000000000000" pitchFamily="18" charset="-128"/>
                <a:cs typeface="Times New Roman" panose="02020603050405020304" pitchFamily="18" charset="0"/>
              </a:rPr>
              <a:t>年</a:t>
            </a:r>
            <a:r>
              <a:rPr lang="en-US" altLang="ja-JP" sz="1800" dirty="0">
                <a:effectLst/>
                <a:ea typeface="游明朝" panose="02020400000000000000" pitchFamily="18" charset="-128"/>
                <a:cs typeface="Times New Roman" panose="02020603050405020304" pitchFamily="18" charset="0"/>
              </a:rPr>
              <a:t>1</a:t>
            </a:r>
            <a:r>
              <a:rPr lang="ja-JP" altLang="ja-JP" sz="1800" dirty="0">
                <a:effectLst/>
                <a:ea typeface="游明朝" panose="02020400000000000000" pitchFamily="18" charset="-128"/>
                <a:cs typeface="Times New Roman" panose="02020603050405020304" pitchFamily="18" charset="0"/>
              </a:rPr>
              <a:t>月</a:t>
            </a:r>
            <a:r>
              <a:rPr lang="en-US" altLang="ja-JP" sz="1800" dirty="0">
                <a:effectLst/>
                <a:ea typeface="游明朝" panose="02020400000000000000" pitchFamily="18" charset="-128"/>
                <a:cs typeface="Times New Roman" panose="02020603050405020304" pitchFamily="18" charset="0"/>
              </a:rPr>
              <a:t>25</a:t>
            </a:r>
            <a:r>
              <a:rPr lang="ja-JP" altLang="ja-JP" sz="1800" dirty="0">
                <a:effectLst/>
                <a:ea typeface="游明朝" panose="02020400000000000000" pitchFamily="18" charset="-128"/>
                <a:cs typeface="Times New Roman" panose="02020603050405020304" pitchFamily="18" charset="0"/>
              </a:rPr>
              <a:t>日</a:t>
            </a:r>
            <a:endParaRPr lang="en-US" altLang="ja-JP" kern="100" dirty="0">
              <a:effectLst/>
              <a:latin typeface="+mj-ea"/>
              <a:ea typeface="+mj-ea"/>
              <a:cs typeface="Times New Roman" panose="02020603050405020304" pitchFamily="18" charset="0"/>
            </a:endParaRPr>
          </a:p>
        </p:txBody>
      </p:sp>
    </p:spTree>
    <p:extLst>
      <p:ext uri="{BB962C8B-B14F-4D97-AF65-F5344CB8AC3E}">
        <p14:creationId xmlns:p14="http://schemas.microsoft.com/office/powerpoint/2010/main" val="768983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CAFE84-EF79-4B40-9180-D987D82581E4}"/>
              </a:ext>
            </a:extLst>
          </p:cNvPr>
          <p:cNvSpPr>
            <a:spLocks noGrp="1"/>
          </p:cNvSpPr>
          <p:nvPr>
            <p:ph type="title"/>
          </p:nvPr>
        </p:nvSpPr>
        <p:spPr/>
        <p:txBody>
          <a:bodyPr/>
          <a:lstStyle/>
          <a:p>
            <a:r>
              <a:rPr kumimoji="1" lang="en-US" altLang="ja-JP" dirty="0"/>
              <a:t>RNA</a:t>
            </a:r>
            <a:r>
              <a:rPr kumimoji="1" lang="ja-JP" altLang="en-US" dirty="0"/>
              <a:t>干渉法を利用した農薬</a:t>
            </a:r>
          </a:p>
        </p:txBody>
      </p:sp>
      <p:sp>
        <p:nvSpPr>
          <p:cNvPr id="3" name="コンテンツ プレースホルダー 2">
            <a:extLst>
              <a:ext uri="{FF2B5EF4-FFF2-40B4-BE49-F238E27FC236}">
                <a16:creationId xmlns:a16="http://schemas.microsoft.com/office/drawing/2014/main" id="{018AE216-581E-4C15-8708-4F69C0388A83}"/>
              </a:ext>
            </a:extLst>
          </p:cNvPr>
          <p:cNvSpPr>
            <a:spLocks noGrp="1"/>
          </p:cNvSpPr>
          <p:nvPr>
            <p:ph idx="1"/>
          </p:nvPr>
        </p:nvSpPr>
        <p:spPr/>
        <p:txBody>
          <a:bodyPr/>
          <a:lstStyle/>
          <a:p>
            <a:pPr indent="133350" algn="just">
              <a:tabLst>
                <a:tab pos="3044825" algn="l"/>
              </a:tabLst>
            </a:pPr>
            <a:r>
              <a:rPr lang="en-US" altLang="ja-JP" kern="100" dirty="0">
                <a:effectLst/>
                <a:latin typeface="+mn-ea"/>
                <a:cs typeface="Times New Roman" panose="02020603050405020304" pitchFamily="18" charset="0"/>
              </a:rPr>
              <a:t>2</a:t>
            </a:r>
            <a:r>
              <a:rPr lang="ja-JP" altLang="ja-JP" kern="100" dirty="0">
                <a:effectLst/>
                <a:latin typeface="+mn-ea"/>
                <a:cs typeface="Times New Roman" panose="02020603050405020304" pitchFamily="18" charset="0"/>
              </a:rPr>
              <a:t>種類の方法</a:t>
            </a:r>
          </a:p>
          <a:p>
            <a:pPr indent="133350" algn="just">
              <a:tabLst>
                <a:tab pos="3044825" algn="l"/>
              </a:tabLst>
            </a:pPr>
            <a:r>
              <a:rPr lang="ja-JP" altLang="ja-JP" kern="100" dirty="0">
                <a:effectLst/>
                <a:latin typeface="+mn-ea"/>
                <a:cs typeface="Times New Roman" panose="02020603050405020304" pitchFamily="18" charset="0"/>
              </a:rPr>
              <a:t>　　　外から農薬として散布する方法</a:t>
            </a:r>
          </a:p>
          <a:p>
            <a:pPr indent="133350" algn="just">
              <a:tabLst>
                <a:tab pos="3044825" algn="l"/>
              </a:tabLst>
            </a:pPr>
            <a:r>
              <a:rPr lang="ja-JP" altLang="ja-JP" kern="100" dirty="0">
                <a:effectLst/>
                <a:latin typeface="+mn-ea"/>
                <a:cs typeface="Times New Roman" panose="02020603050405020304" pitchFamily="18" charset="0"/>
              </a:rPr>
              <a:t>　　</a:t>
            </a:r>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遺伝子組み換え技術で</a:t>
            </a:r>
            <a:r>
              <a:rPr lang="en-US" altLang="ja-JP" kern="100" dirty="0">
                <a:effectLst/>
                <a:latin typeface="+mn-ea"/>
                <a:cs typeface="Times New Roman" panose="02020603050405020304" pitchFamily="18" charset="0"/>
              </a:rPr>
              <a:t>dsRNA</a:t>
            </a:r>
            <a:r>
              <a:rPr lang="ja-JP" altLang="ja-JP" kern="100" dirty="0">
                <a:effectLst/>
                <a:latin typeface="+mn-ea"/>
                <a:cs typeface="Times New Roman" panose="02020603050405020304" pitchFamily="18" charset="0"/>
              </a:rPr>
              <a:t>を植物内に作らせる方法</a:t>
            </a:r>
          </a:p>
          <a:p>
            <a:pPr indent="133350" algn="just">
              <a:tabLst>
                <a:tab pos="3044825" algn="l"/>
              </a:tabLst>
            </a:pPr>
            <a:r>
              <a:rPr lang="ja-JP" altLang="ja-JP" kern="100" dirty="0">
                <a:effectLst/>
                <a:latin typeface="+mn-ea"/>
                <a:cs typeface="Times New Roman" panose="02020603050405020304" pitchFamily="18" charset="0"/>
              </a:rPr>
              <a:t>外から撒く方法</a:t>
            </a:r>
          </a:p>
          <a:p>
            <a:pPr indent="133350" algn="just">
              <a:tabLst>
                <a:tab pos="3044825" algn="l"/>
              </a:tabLst>
            </a:pPr>
            <a:r>
              <a:rPr lang="ja-JP" altLang="ja-JP" kern="100" dirty="0">
                <a:effectLst/>
                <a:latin typeface="+mn-ea"/>
                <a:cs typeface="Times New Roman" panose="02020603050405020304" pitchFamily="18" charset="0"/>
              </a:rPr>
              <a:t>　　　</a:t>
            </a:r>
            <a:r>
              <a:rPr lang="en-US" altLang="ja-JP" kern="100" dirty="0">
                <a:effectLst/>
                <a:latin typeface="+mn-ea"/>
                <a:cs typeface="Times New Roman" panose="02020603050405020304" pitchFamily="18" charset="0"/>
              </a:rPr>
              <a:t>dsRNA</a:t>
            </a:r>
            <a:r>
              <a:rPr lang="ja-JP" altLang="ja-JP" kern="100" dirty="0">
                <a:effectLst/>
                <a:latin typeface="+mn-ea"/>
                <a:cs typeface="Times New Roman" panose="02020603050405020304" pitchFamily="18" charset="0"/>
              </a:rPr>
              <a:t>を外から撒いて植物体内で</a:t>
            </a:r>
            <a:r>
              <a:rPr lang="en-US" altLang="ja-JP" kern="100" dirty="0">
                <a:effectLst/>
                <a:latin typeface="+mn-ea"/>
                <a:cs typeface="Times New Roman" panose="02020603050405020304" pitchFamily="18" charset="0"/>
              </a:rPr>
              <a:t>siRNA</a:t>
            </a:r>
            <a:r>
              <a:rPr lang="ja-JP" altLang="ja-JP" kern="100" dirty="0">
                <a:effectLst/>
                <a:latin typeface="+mn-ea"/>
                <a:cs typeface="Times New Roman" panose="02020603050405020304" pitchFamily="18" charset="0"/>
              </a:rPr>
              <a:t>に転換させ</a:t>
            </a:r>
          </a:p>
          <a:p>
            <a:pPr indent="133350" algn="just">
              <a:tabLst>
                <a:tab pos="3044825" algn="l"/>
              </a:tabLst>
            </a:pPr>
            <a:r>
              <a:rPr lang="ja-JP" altLang="ja-JP" kern="100" dirty="0">
                <a:effectLst/>
                <a:latin typeface="+mn-ea"/>
                <a:cs typeface="Times New Roman" panose="02020603050405020304" pitchFamily="18" charset="0"/>
              </a:rPr>
              <a:t>　</a:t>
            </a:r>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　アポトーシス阻害因子の働きを壊して虫を殺す</a:t>
            </a:r>
          </a:p>
          <a:p>
            <a:endParaRPr kumimoji="1" lang="ja-JP" altLang="en-US" dirty="0"/>
          </a:p>
        </p:txBody>
      </p:sp>
    </p:spTree>
    <p:extLst>
      <p:ext uri="{BB962C8B-B14F-4D97-AF65-F5344CB8AC3E}">
        <p14:creationId xmlns:p14="http://schemas.microsoft.com/office/powerpoint/2010/main" val="3185395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94790A-6854-4657-86CE-521A41F48135}"/>
              </a:ext>
            </a:extLst>
          </p:cNvPr>
          <p:cNvSpPr>
            <a:spLocks noGrp="1"/>
          </p:cNvSpPr>
          <p:nvPr>
            <p:ph type="title"/>
          </p:nvPr>
        </p:nvSpPr>
        <p:spPr/>
        <p:txBody>
          <a:bodyPr/>
          <a:lstStyle/>
          <a:p>
            <a:r>
              <a:rPr kumimoji="1" lang="en-US" altLang="ja-JP" dirty="0"/>
              <a:t>RNA</a:t>
            </a:r>
            <a:r>
              <a:rPr kumimoji="1" lang="ja-JP" altLang="en-US" dirty="0"/>
              <a:t>干渉法を利用した農薬</a:t>
            </a:r>
          </a:p>
        </p:txBody>
      </p:sp>
      <p:sp>
        <p:nvSpPr>
          <p:cNvPr id="3" name="コンテンツ プレースホルダー 2">
            <a:extLst>
              <a:ext uri="{FF2B5EF4-FFF2-40B4-BE49-F238E27FC236}">
                <a16:creationId xmlns:a16="http://schemas.microsoft.com/office/drawing/2014/main" id="{3C15BC86-09E1-4CD0-9844-6AFE3810AA86}"/>
              </a:ext>
            </a:extLst>
          </p:cNvPr>
          <p:cNvSpPr>
            <a:spLocks noGrp="1"/>
          </p:cNvSpPr>
          <p:nvPr>
            <p:ph idx="1"/>
          </p:nvPr>
        </p:nvSpPr>
        <p:spPr/>
        <p:txBody>
          <a:bodyPr>
            <a:normAutofit/>
          </a:bodyPr>
          <a:lstStyle/>
          <a:p>
            <a:pPr indent="133350" algn="just">
              <a:tabLst>
                <a:tab pos="3044825" algn="l"/>
              </a:tabLst>
            </a:pPr>
            <a:r>
              <a:rPr lang="ja-JP" altLang="ja-JP" kern="100" dirty="0">
                <a:effectLst/>
                <a:latin typeface="+mn-ea"/>
                <a:cs typeface="Times New Roman" panose="02020603050405020304" pitchFamily="18" charset="0"/>
              </a:rPr>
              <a:t>遺伝子組み換えで植物体内に作らせる</a:t>
            </a:r>
          </a:p>
          <a:p>
            <a:pPr indent="133350" algn="just">
              <a:tabLst>
                <a:tab pos="3044825" algn="l"/>
              </a:tabLst>
            </a:pPr>
            <a:r>
              <a:rPr lang="ja-JP" altLang="ja-JP" kern="100" dirty="0">
                <a:effectLst/>
                <a:latin typeface="+mn-ea"/>
                <a:cs typeface="Times New Roman" panose="02020603050405020304" pitchFamily="18" charset="0"/>
              </a:rPr>
              <a:t>　　　</a:t>
            </a:r>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トウモロコシの害虫のハムシを殺す</a:t>
            </a:r>
            <a:r>
              <a:rPr lang="en-US" altLang="ja-JP" kern="100" dirty="0">
                <a:effectLst/>
                <a:latin typeface="+mn-ea"/>
                <a:cs typeface="Times New Roman" panose="02020603050405020304" pitchFamily="18" charset="0"/>
              </a:rPr>
              <a:t>dsRNA</a:t>
            </a:r>
            <a:r>
              <a:rPr lang="ja-JP" altLang="ja-JP" kern="100" dirty="0">
                <a:effectLst/>
                <a:latin typeface="+mn-ea"/>
                <a:cs typeface="Times New Roman" panose="02020603050405020304" pitchFamily="18" charset="0"/>
              </a:rPr>
              <a:t>を作物内に作らせる</a:t>
            </a:r>
          </a:p>
          <a:p>
            <a:pPr indent="800100" algn="just">
              <a:tabLst>
                <a:tab pos="3044825" algn="l"/>
              </a:tabLst>
            </a:pPr>
            <a:r>
              <a:rPr lang="ja-JP" altLang="ja-JP" kern="100" dirty="0">
                <a:effectLst/>
                <a:latin typeface="+mn-ea"/>
                <a:cs typeface="Times New Roman" panose="02020603050405020304" pitchFamily="18" charset="0"/>
              </a:rPr>
              <a:t>このような作物がすでに開発されている</a:t>
            </a:r>
            <a:r>
              <a:rPr lang="ja-JP" altLang="en-US" kern="100" dirty="0">
                <a:effectLst/>
                <a:latin typeface="+mn-ea"/>
                <a:cs typeface="Times New Roman" panose="02020603050405020304" pitchFamily="18" charset="0"/>
              </a:rPr>
              <a:t>（</a:t>
            </a:r>
            <a:r>
              <a:rPr lang="ja-JP" altLang="en-US" kern="100" dirty="0">
                <a:latin typeface="+mn-ea"/>
                <a:cs typeface="Times New Roman" panose="02020603050405020304" pitchFamily="18" charset="0"/>
              </a:rPr>
              <a:t>旧モンサント社、現在のバイエル社</a:t>
            </a:r>
            <a:r>
              <a:rPr lang="ja-JP" altLang="en-US" kern="100" dirty="0">
                <a:effectLst/>
                <a:latin typeface="+mn-ea"/>
                <a:cs typeface="Times New Roman" panose="02020603050405020304" pitchFamily="18" charset="0"/>
              </a:rPr>
              <a:t>）</a:t>
            </a:r>
            <a:endParaRPr lang="ja-JP" altLang="ja-JP" kern="100" dirty="0">
              <a:effectLst/>
              <a:latin typeface="+mn-ea"/>
              <a:cs typeface="Times New Roman" panose="02020603050405020304" pitchFamily="18" charset="0"/>
            </a:endParaRPr>
          </a:p>
          <a:p>
            <a:pPr indent="133350" algn="just">
              <a:tabLst>
                <a:tab pos="3044825" algn="l"/>
              </a:tabLst>
            </a:pPr>
            <a:r>
              <a:rPr lang="ja-JP" altLang="ja-JP" kern="100" dirty="0">
                <a:effectLst/>
                <a:latin typeface="+mn-ea"/>
                <a:cs typeface="Times New Roman" panose="02020603050405020304" pitchFamily="18" charset="0"/>
              </a:rPr>
              <a:t>　　　　</a:t>
            </a:r>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昆虫の細胞中内に侵入すると</a:t>
            </a:r>
            <a:r>
              <a:rPr lang="en-US" altLang="ja-JP" kern="100" dirty="0">
                <a:effectLst/>
                <a:latin typeface="+mn-ea"/>
                <a:cs typeface="Times New Roman" panose="02020603050405020304" pitchFamily="18" charset="0"/>
              </a:rPr>
              <a:t>siRNA</a:t>
            </a:r>
            <a:r>
              <a:rPr lang="ja-JP" altLang="ja-JP" kern="100" dirty="0">
                <a:effectLst/>
                <a:latin typeface="+mn-ea"/>
                <a:cs typeface="Times New Roman" panose="02020603050405020304" pitchFamily="18" charset="0"/>
              </a:rPr>
              <a:t>になり、</a:t>
            </a:r>
          </a:p>
          <a:p>
            <a:pPr indent="800100" algn="just">
              <a:tabLst>
                <a:tab pos="3044825" algn="l"/>
              </a:tabLst>
            </a:pPr>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アポトーシス阻害因子の働きを壊して昆虫を殺す</a:t>
            </a:r>
          </a:p>
          <a:p>
            <a:pPr indent="133350" algn="just">
              <a:tabLst>
                <a:tab pos="3044825" algn="l"/>
              </a:tabLst>
            </a:pPr>
            <a:r>
              <a:rPr lang="ja-JP" altLang="ja-JP" kern="100" dirty="0">
                <a:effectLst/>
                <a:latin typeface="+mn-ea"/>
                <a:cs typeface="Times New Roman" panose="02020603050405020304" pitchFamily="18" charset="0"/>
              </a:rPr>
              <a:t>日本での動き</a:t>
            </a:r>
          </a:p>
          <a:p>
            <a:pPr indent="133350" algn="just">
              <a:tabLst>
                <a:tab pos="3044825" algn="l"/>
              </a:tabLst>
            </a:pPr>
            <a:r>
              <a:rPr lang="ja-JP" altLang="ja-JP" kern="100" dirty="0">
                <a:effectLst/>
                <a:latin typeface="+mn-ea"/>
                <a:cs typeface="Times New Roman" panose="02020603050405020304" pitchFamily="18" charset="0"/>
              </a:rPr>
              <a:t>　　　</a:t>
            </a:r>
            <a:r>
              <a:rPr lang="en-US" altLang="ja-JP"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基礎生物学研究所の新美輝幸教授らの研究チームがナス科植物の害虫</a:t>
            </a:r>
          </a:p>
          <a:p>
            <a:pPr marL="800100" indent="-666750" algn="just">
              <a:tabLst>
                <a:tab pos="3044825" algn="l"/>
              </a:tabLst>
            </a:pPr>
            <a:r>
              <a:rPr lang="en-US" altLang="ja-JP"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　　　ニジュウヤホシテントウで研究</a:t>
            </a:r>
            <a:endParaRPr lang="en-US" altLang="ja-JP" kern="100" dirty="0">
              <a:effectLst/>
              <a:latin typeface="+mn-ea"/>
              <a:cs typeface="Times New Roman" panose="02020603050405020304" pitchFamily="18" charset="0"/>
            </a:endParaRPr>
          </a:p>
          <a:p>
            <a:pPr marL="133350" indent="0" algn="just">
              <a:buNone/>
              <a:tabLst>
                <a:tab pos="3044825" algn="l"/>
              </a:tabLst>
            </a:pPr>
            <a:r>
              <a:rPr lang="ja-JP" altLang="en-US" kern="100" dirty="0">
                <a:latin typeface="+mn-ea"/>
                <a:cs typeface="Times New Roman" panose="02020603050405020304" pitchFamily="18" charset="0"/>
              </a:rPr>
              <a:t>　　　　</a:t>
            </a:r>
            <a:r>
              <a:rPr lang="ja-JP" altLang="ja-JP" kern="100" dirty="0">
                <a:effectLst/>
                <a:latin typeface="+mn-ea"/>
                <a:cs typeface="Times New Roman" panose="02020603050405020304" pitchFamily="18" charset="0"/>
              </a:rPr>
              <a:t>アポトーシス阻害因子遺伝子の</a:t>
            </a:r>
            <a:r>
              <a:rPr lang="en-US" altLang="ja-JP" kern="100" dirty="0">
                <a:effectLst/>
                <a:latin typeface="+mn-ea"/>
                <a:cs typeface="Times New Roman" panose="02020603050405020304" pitchFamily="18" charset="0"/>
              </a:rPr>
              <a:t>dsRNA</a:t>
            </a:r>
            <a:r>
              <a:rPr lang="ja-JP" altLang="ja-JP" kern="100" dirty="0">
                <a:effectLst/>
                <a:latin typeface="+mn-ea"/>
                <a:cs typeface="Times New Roman" panose="02020603050405020304" pitchFamily="18" charset="0"/>
              </a:rPr>
              <a:t>を経口投与して効果を確認</a:t>
            </a:r>
            <a:endParaRPr lang="en-US" altLang="ja-JP" kern="100" dirty="0">
              <a:effectLst/>
              <a:latin typeface="+mn-ea"/>
              <a:cs typeface="Times New Roman" panose="02020603050405020304" pitchFamily="18" charset="0"/>
            </a:endParaRPr>
          </a:p>
          <a:p>
            <a:pPr marL="133350" indent="0" algn="just">
              <a:buNone/>
              <a:tabLst>
                <a:tab pos="3044825" algn="l"/>
              </a:tabLst>
            </a:pPr>
            <a:endParaRPr lang="en-US" altLang="ja-JP"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133350" indent="0" algn="just">
              <a:buNone/>
              <a:tabLst>
                <a:tab pos="3044825" algn="l"/>
              </a:tabLst>
            </a:pPr>
            <a:endParaRPr lang="ja-JP" altLang="ja-JP" kern="100" dirty="0">
              <a:effectLst/>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4213678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81F691-D450-516B-AE4F-9104D398084B}"/>
              </a:ext>
            </a:extLst>
          </p:cNvPr>
          <p:cNvSpPr>
            <a:spLocks noGrp="1"/>
          </p:cNvSpPr>
          <p:nvPr>
            <p:ph type="title"/>
          </p:nvPr>
        </p:nvSpPr>
        <p:spPr/>
        <p:txBody>
          <a:bodyPr/>
          <a:lstStyle/>
          <a:p>
            <a:r>
              <a:rPr kumimoji="1" lang="ja-JP" altLang="en-US" dirty="0"/>
              <a:t>遺伝子組み換えジャガイモ</a:t>
            </a:r>
          </a:p>
        </p:txBody>
      </p:sp>
      <p:sp>
        <p:nvSpPr>
          <p:cNvPr id="3" name="コンテンツ プレースホルダー 2">
            <a:extLst>
              <a:ext uri="{FF2B5EF4-FFF2-40B4-BE49-F238E27FC236}">
                <a16:creationId xmlns:a16="http://schemas.microsoft.com/office/drawing/2014/main" id="{DD652E06-74FF-3FEB-42CA-4E919DCDF26F}"/>
              </a:ext>
            </a:extLst>
          </p:cNvPr>
          <p:cNvSpPr>
            <a:spLocks noGrp="1"/>
          </p:cNvSpPr>
          <p:nvPr>
            <p:ph idx="1"/>
          </p:nvPr>
        </p:nvSpPr>
        <p:spPr/>
        <p:txBody>
          <a:bodyPr>
            <a:normAutofit/>
          </a:bodyPr>
          <a:lstStyle/>
          <a:p>
            <a:r>
              <a:rPr kumimoji="1" lang="ja-JP" altLang="en-US" dirty="0"/>
              <a:t>遺伝子組み換え第一世代ジャガイモ</a:t>
            </a:r>
            <a:endParaRPr kumimoji="1" lang="en-US" altLang="ja-JP" dirty="0"/>
          </a:p>
          <a:p>
            <a:r>
              <a:rPr kumimoji="1" lang="ja-JP" altLang="en-US" dirty="0"/>
              <a:t>　　　</a:t>
            </a:r>
            <a:r>
              <a:rPr kumimoji="1" lang="en-US" altLang="ja-JP" dirty="0"/>
              <a:t>RNA</a:t>
            </a:r>
            <a:r>
              <a:rPr kumimoji="1" lang="ja-JP" altLang="en-US" dirty="0"/>
              <a:t>干渉法を用いたジャガイモ</a:t>
            </a:r>
            <a:endParaRPr kumimoji="1" lang="en-US" altLang="ja-JP" dirty="0"/>
          </a:p>
          <a:p>
            <a:pPr>
              <a:defRPr/>
            </a:pPr>
            <a:r>
              <a:rPr lang="ja-JP" altLang="en-US" dirty="0"/>
              <a:t>　　　</a:t>
            </a:r>
            <a:r>
              <a:rPr lang="en-US" altLang="ja-JP" dirty="0"/>
              <a:t>JR</a:t>
            </a:r>
            <a:r>
              <a:rPr lang="ja-JP" altLang="ja-JP" dirty="0"/>
              <a:t>シンプロット社が開発</a:t>
            </a:r>
            <a:r>
              <a:rPr lang="ja-JP" altLang="en-US" dirty="0"/>
              <a:t>、</a:t>
            </a:r>
            <a:r>
              <a:rPr lang="ja-JP" altLang="ja-JP" dirty="0"/>
              <a:t>加熱した際に生じる発癌物質アクリルアミドを低減</a:t>
            </a:r>
          </a:p>
          <a:p>
            <a:pPr>
              <a:defRPr/>
            </a:pPr>
            <a:r>
              <a:rPr lang="ja-JP" altLang="en-US" dirty="0"/>
              <a:t>遺伝子組み換え</a:t>
            </a:r>
            <a:r>
              <a:rPr lang="ja-JP" altLang="ja-JP" dirty="0"/>
              <a:t>第二世代ジャガイモ</a:t>
            </a:r>
          </a:p>
          <a:p>
            <a:pPr marL="0" indent="0">
              <a:buNone/>
              <a:defRPr/>
            </a:pPr>
            <a:r>
              <a:rPr lang="ja-JP" altLang="ja-JP" dirty="0"/>
              <a:t>　　　アクリルアミド低減＋</a:t>
            </a:r>
            <a:r>
              <a:rPr lang="ja-JP" altLang="en-US" dirty="0"/>
              <a:t>打撲黒斑低減</a:t>
            </a:r>
            <a:endParaRPr lang="ja-JP" altLang="ja-JP" dirty="0"/>
          </a:p>
          <a:p>
            <a:pPr>
              <a:defRPr/>
            </a:pPr>
            <a:r>
              <a:rPr lang="en-US" altLang="ja-JP" dirty="0"/>
              <a:t>RNA</a:t>
            </a:r>
            <a:r>
              <a:rPr lang="ja-JP" altLang="ja-JP" dirty="0"/>
              <a:t>干渉技術の問題点</a:t>
            </a:r>
          </a:p>
          <a:p>
            <a:pPr marL="0" indent="0">
              <a:buNone/>
              <a:defRPr/>
            </a:pPr>
            <a:r>
              <a:rPr lang="ja-JP" altLang="en-US" dirty="0"/>
              <a:t>　</a:t>
            </a:r>
            <a:r>
              <a:rPr lang="ja-JP" altLang="ja-JP" dirty="0"/>
              <a:t>　　遺伝子の働きを止める</a:t>
            </a:r>
            <a:r>
              <a:rPr lang="en-US" altLang="ja-JP" dirty="0"/>
              <a:t>RNA</a:t>
            </a:r>
            <a:r>
              <a:rPr lang="ja-JP" altLang="ja-JP" dirty="0"/>
              <a:t>の拡散により植物に劣化などの問題を引き起こし、</a:t>
            </a:r>
          </a:p>
          <a:p>
            <a:pPr marL="0" indent="0">
              <a:buNone/>
              <a:defRPr/>
            </a:pPr>
            <a:r>
              <a:rPr lang="ja-JP" altLang="en-US" dirty="0"/>
              <a:t>　　　</a:t>
            </a:r>
            <a:r>
              <a:rPr lang="ja-JP" altLang="ja-JP" dirty="0"/>
              <a:t>食の安全にも影響</a:t>
            </a:r>
            <a:r>
              <a:rPr lang="en-US" altLang="ja-JP" dirty="0"/>
              <a:t>(</a:t>
            </a:r>
            <a:r>
              <a:rPr lang="ja-JP" altLang="ja-JP" dirty="0"/>
              <a:t>ノルウェー・バイオセーフティ</a:t>
            </a:r>
            <a:r>
              <a:rPr lang="ja-JP" altLang="en-US" dirty="0"/>
              <a:t>・</a:t>
            </a:r>
            <a:r>
              <a:rPr lang="ja-JP" altLang="ja-JP" dirty="0"/>
              <a:t>遺伝子技術センターの</a:t>
            </a:r>
            <a:endParaRPr lang="en-US" altLang="ja-JP" dirty="0"/>
          </a:p>
          <a:p>
            <a:pPr marL="0" indent="0">
              <a:buNone/>
              <a:defRPr/>
            </a:pPr>
            <a:r>
              <a:rPr lang="ja-JP" altLang="en-US" dirty="0"/>
              <a:t>　　　</a:t>
            </a:r>
            <a:r>
              <a:rPr lang="ja-JP" altLang="ja-JP" dirty="0"/>
              <a:t>科学者サラーフ・アガピト</a:t>
            </a:r>
            <a:r>
              <a:rPr lang="en-US" altLang="ja-JP" dirty="0"/>
              <a:t>)</a:t>
            </a:r>
            <a:endParaRPr lang="ja-JP" altLang="ja-JP" dirty="0"/>
          </a:p>
          <a:p>
            <a:endParaRPr kumimoji="1" lang="ja-JP" altLang="en-US" dirty="0"/>
          </a:p>
        </p:txBody>
      </p:sp>
    </p:spTree>
    <p:extLst>
      <p:ext uri="{BB962C8B-B14F-4D97-AF65-F5344CB8AC3E}">
        <p14:creationId xmlns:p14="http://schemas.microsoft.com/office/powerpoint/2010/main" val="2843873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94CDE1-0D71-B54A-D02B-8A3A4BC394E6}"/>
              </a:ext>
            </a:extLst>
          </p:cNvPr>
          <p:cNvSpPr>
            <a:spLocks noGrp="1"/>
          </p:cNvSpPr>
          <p:nvPr>
            <p:ph type="title"/>
          </p:nvPr>
        </p:nvSpPr>
        <p:spPr/>
        <p:txBody>
          <a:bodyPr/>
          <a:lstStyle/>
          <a:p>
            <a:r>
              <a:rPr kumimoji="1" lang="ja-JP" altLang="en-US" dirty="0"/>
              <a:t>遺伝子組み換え</a:t>
            </a:r>
            <a:r>
              <a:rPr lang="ja-JP" altLang="en-US" dirty="0"/>
              <a:t>ジャガイモ</a:t>
            </a:r>
            <a:endParaRPr kumimoji="1" lang="ja-JP" altLang="en-US" dirty="0"/>
          </a:p>
        </p:txBody>
      </p:sp>
      <p:sp>
        <p:nvSpPr>
          <p:cNvPr id="3" name="コンテンツ プレースホルダー 2">
            <a:extLst>
              <a:ext uri="{FF2B5EF4-FFF2-40B4-BE49-F238E27FC236}">
                <a16:creationId xmlns:a16="http://schemas.microsoft.com/office/drawing/2014/main" id="{47F1CFDD-B2BB-876C-E5FF-CF76B51BA6B5}"/>
              </a:ext>
            </a:extLst>
          </p:cNvPr>
          <p:cNvSpPr>
            <a:spLocks noGrp="1"/>
          </p:cNvSpPr>
          <p:nvPr>
            <p:ph idx="1"/>
          </p:nvPr>
        </p:nvSpPr>
        <p:spPr/>
        <p:txBody>
          <a:bodyPr/>
          <a:lstStyle/>
          <a:p>
            <a:r>
              <a:rPr kumimoji="1" lang="ja-JP" altLang="en-US" dirty="0"/>
              <a:t>ジャガイモの前はＤＮＡの操作で、トマトを用いた</a:t>
            </a:r>
            <a:endParaRPr kumimoji="1" lang="en-US" altLang="ja-JP" dirty="0"/>
          </a:p>
          <a:p>
            <a:r>
              <a:rPr kumimoji="1" lang="ja-JP" altLang="en-US" dirty="0"/>
              <a:t>アンチセンス法</a:t>
            </a:r>
            <a:endParaRPr kumimoji="1" lang="en-US" altLang="ja-JP" dirty="0"/>
          </a:p>
          <a:p>
            <a:r>
              <a:rPr lang="ja-JP" altLang="en-US" dirty="0"/>
              <a:t>　　　ＲＮＡ干渉法の前に行われた遺伝子組み換え「日持ちトマト」</a:t>
            </a:r>
            <a:endParaRPr lang="en-US" altLang="ja-JP" dirty="0"/>
          </a:p>
          <a:p>
            <a:pPr indent="0" algn="just">
              <a:buNone/>
              <a:tabLst>
                <a:tab pos="3044825" algn="l"/>
              </a:tabLst>
            </a:pPr>
            <a:r>
              <a:rPr lang="ja-JP" altLang="en-US" kern="100" dirty="0">
                <a:latin typeface="+mn-ea"/>
                <a:cs typeface="Times New Roman" panose="02020603050405020304" pitchFamily="18" charset="0"/>
              </a:rPr>
              <a:t>世界で最初に登場した遺伝子組み換え食品は日持ちトマトだった（米国にて）</a:t>
            </a:r>
            <a:endParaRPr lang="en-US" altLang="ja-JP" kern="100" dirty="0">
              <a:latin typeface="+mn-ea"/>
              <a:cs typeface="Times New Roman" panose="02020603050405020304" pitchFamily="18" charset="0"/>
            </a:endParaRPr>
          </a:p>
          <a:p>
            <a:pPr indent="0" algn="just">
              <a:buNone/>
              <a:tabLst>
                <a:tab pos="3044825" algn="l"/>
              </a:tabLst>
            </a:pPr>
            <a:r>
              <a:rPr lang="ja-JP" altLang="en-US" kern="100" dirty="0">
                <a:latin typeface="+mn-ea"/>
                <a:cs typeface="Times New Roman" panose="02020603050405020304" pitchFamily="18" charset="0"/>
              </a:rPr>
              <a:t>　　　このトマトの遺伝子組み換えはアンチセンス法という</a:t>
            </a:r>
            <a:endParaRPr lang="en-US" altLang="ja-JP" kern="100" dirty="0">
              <a:latin typeface="+mn-ea"/>
              <a:cs typeface="Times New Roman" panose="02020603050405020304" pitchFamily="18" charset="0"/>
            </a:endParaRPr>
          </a:p>
          <a:p>
            <a:pPr indent="0" algn="just">
              <a:buNone/>
              <a:tabLst>
                <a:tab pos="3044825" algn="l"/>
              </a:tabLst>
            </a:pPr>
            <a:r>
              <a:rPr lang="ja-JP" altLang="en-US" kern="100" dirty="0">
                <a:latin typeface="+mn-ea"/>
                <a:cs typeface="Times New Roman" panose="02020603050405020304" pitchFamily="18" charset="0"/>
              </a:rPr>
              <a:t>　　　</a:t>
            </a:r>
            <a:r>
              <a:rPr lang="en-US" altLang="ja-JP" kern="100" dirty="0">
                <a:latin typeface="+mn-ea"/>
                <a:cs typeface="Times New Roman" panose="02020603050405020304" pitchFamily="18" charset="0"/>
              </a:rPr>
              <a:t>RNA</a:t>
            </a:r>
            <a:r>
              <a:rPr lang="ja-JP" altLang="en-US" kern="100" dirty="0">
                <a:latin typeface="+mn-ea"/>
                <a:cs typeface="Times New Roman" panose="02020603050405020304" pitchFamily="18" charset="0"/>
              </a:rPr>
              <a:t>操作ではなく、</a:t>
            </a:r>
            <a:r>
              <a:rPr lang="en-US" altLang="ja-JP" kern="100" dirty="0">
                <a:latin typeface="+mn-ea"/>
                <a:cs typeface="Times New Roman" panose="02020603050405020304" pitchFamily="18" charset="0"/>
              </a:rPr>
              <a:t>DNA</a:t>
            </a:r>
            <a:r>
              <a:rPr lang="ja-JP" altLang="ja-JP" kern="100" dirty="0">
                <a:latin typeface="+mn-ea"/>
                <a:cs typeface="Times New Roman" panose="02020603050405020304" pitchFamily="18" charset="0"/>
              </a:rPr>
              <a:t>操作</a:t>
            </a:r>
            <a:r>
              <a:rPr lang="ja-JP" altLang="en-US" kern="100" dirty="0">
                <a:latin typeface="+mn-ea"/>
                <a:cs typeface="Times New Roman" panose="02020603050405020304" pitchFamily="18" charset="0"/>
              </a:rPr>
              <a:t>で行った</a:t>
            </a:r>
            <a:endParaRPr lang="ja-JP" altLang="ja-JP" kern="100" dirty="0">
              <a:latin typeface="+mn-ea"/>
              <a:cs typeface="Times New Roman" panose="02020603050405020304" pitchFamily="18" charset="0"/>
            </a:endParaRPr>
          </a:p>
          <a:p>
            <a:pPr marL="0" indent="0" algn="just">
              <a:buNone/>
              <a:tabLst>
                <a:tab pos="3044825" algn="l"/>
              </a:tabLst>
            </a:pPr>
            <a:r>
              <a:rPr lang="ja-JP" altLang="ja-JP" kern="100" dirty="0">
                <a:latin typeface="+mn-ea"/>
                <a:cs typeface="Times New Roman" panose="02020603050405020304" pitchFamily="18" charset="0"/>
              </a:rPr>
              <a:t>　　　　　</a:t>
            </a:r>
            <a:r>
              <a:rPr lang="ja-JP" altLang="en-US" kern="100" dirty="0">
                <a:latin typeface="+mn-ea"/>
                <a:cs typeface="Times New Roman" panose="02020603050405020304" pitchFamily="18" charset="0"/>
              </a:rPr>
              <a:t>　</a:t>
            </a:r>
            <a:r>
              <a:rPr lang="ja-JP" altLang="ja-JP" kern="100" dirty="0">
                <a:latin typeface="+mn-ea"/>
                <a:cs typeface="Times New Roman" panose="02020603050405020304" pitchFamily="18" charset="0"/>
              </a:rPr>
              <a:t>　</a:t>
            </a:r>
            <a:r>
              <a:rPr lang="en-US" altLang="ja-JP" kern="100" dirty="0">
                <a:latin typeface="+mn-ea"/>
                <a:cs typeface="Times New Roman" panose="02020603050405020304" pitchFamily="18" charset="0"/>
              </a:rPr>
              <a:t>1994</a:t>
            </a:r>
            <a:r>
              <a:rPr lang="ja-JP" altLang="ja-JP" kern="100" dirty="0">
                <a:latin typeface="+mn-ea"/>
                <a:cs typeface="Times New Roman" panose="02020603050405020304" pitchFamily="18" charset="0"/>
              </a:rPr>
              <a:t>年に</a:t>
            </a:r>
            <a:r>
              <a:rPr lang="ja-JP" altLang="en-US" kern="100" dirty="0">
                <a:latin typeface="+mn-ea"/>
                <a:cs typeface="Times New Roman" panose="02020603050405020304" pitchFamily="18" charset="0"/>
              </a:rPr>
              <a:t>このトマトの</a:t>
            </a:r>
            <a:r>
              <a:rPr lang="ja-JP" altLang="ja-JP" kern="100" dirty="0">
                <a:latin typeface="+mn-ea"/>
                <a:cs typeface="Times New Roman" panose="02020603050405020304" pitchFamily="18" charset="0"/>
              </a:rPr>
              <a:t>販売が始まるが</a:t>
            </a:r>
            <a:r>
              <a:rPr lang="en-US" altLang="ja-JP" kern="100" dirty="0">
                <a:latin typeface="+mn-ea"/>
                <a:cs typeface="Times New Roman" panose="02020603050405020304" pitchFamily="18" charset="0"/>
              </a:rPr>
              <a:t>2</a:t>
            </a:r>
            <a:r>
              <a:rPr lang="ja-JP" altLang="ja-JP" kern="100" dirty="0">
                <a:latin typeface="+mn-ea"/>
                <a:cs typeface="Times New Roman" panose="02020603050405020304" pitchFamily="18" charset="0"/>
              </a:rPr>
              <a:t>年で中止</a:t>
            </a:r>
          </a:p>
          <a:p>
            <a:pPr algn="just">
              <a:tabLst>
                <a:tab pos="3044825" algn="l"/>
              </a:tabLst>
            </a:pPr>
            <a:r>
              <a:rPr lang="ja-JP" altLang="ja-JP" kern="100" dirty="0">
                <a:latin typeface="+mn-ea"/>
                <a:cs typeface="Times New Roman" panose="02020603050405020304" pitchFamily="18" charset="0"/>
              </a:rPr>
              <a:t>　　　　</a:t>
            </a:r>
            <a:r>
              <a:rPr lang="ja-JP" altLang="en-US" kern="100" dirty="0">
                <a:latin typeface="+mn-ea"/>
                <a:cs typeface="Times New Roman" panose="02020603050405020304" pitchFamily="18" charset="0"/>
              </a:rPr>
              <a:t>　</a:t>
            </a:r>
            <a:r>
              <a:rPr lang="ja-JP" altLang="ja-JP" kern="100" dirty="0">
                <a:latin typeface="+mn-ea"/>
                <a:cs typeface="Times New Roman" panose="02020603050405020304" pitchFamily="18" charset="0"/>
              </a:rPr>
              <a:t>　</a:t>
            </a:r>
            <a:r>
              <a:rPr lang="ja-JP" altLang="en-US" kern="100" dirty="0">
                <a:latin typeface="+mn-ea"/>
                <a:cs typeface="Times New Roman" panose="02020603050405020304" pitchFamily="18" charset="0"/>
              </a:rPr>
              <a:t>熟成遺伝子を働かないようにしたため、美味しくなかった</a:t>
            </a:r>
            <a:endParaRPr lang="ja-JP" altLang="ja-JP" kern="100" dirty="0">
              <a:latin typeface="+mn-ea"/>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306513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334A6B-58C6-408A-B1AE-9C2418B9F34B}"/>
              </a:ext>
            </a:extLst>
          </p:cNvPr>
          <p:cNvSpPr>
            <a:spLocks noGrp="1"/>
          </p:cNvSpPr>
          <p:nvPr>
            <p:ph type="title"/>
          </p:nvPr>
        </p:nvSpPr>
        <p:spPr/>
        <p:txBody>
          <a:bodyPr/>
          <a:lstStyle/>
          <a:p>
            <a:pPr>
              <a:defRPr/>
            </a:pPr>
            <a:endParaRPr lang="ja-JP" altLang="en-US" dirty="0"/>
          </a:p>
        </p:txBody>
      </p:sp>
      <p:sp>
        <p:nvSpPr>
          <p:cNvPr id="54275" name="コンテンツ プレースホルダー 2">
            <a:extLst>
              <a:ext uri="{FF2B5EF4-FFF2-40B4-BE49-F238E27FC236}">
                <a16:creationId xmlns:a16="http://schemas.microsoft.com/office/drawing/2014/main" id="{67E2AAE1-F684-4523-B401-5A0C85076468}"/>
              </a:ext>
            </a:extLst>
          </p:cNvPr>
          <p:cNvSpPr>
            <a:spLocks noGrp="1"/>
          </p:cNvSpPr>
          <p:nvPr>
            <p:ph idx="1"/>
          </p:nvPr>
        </p:nvSpPr>
        <p:spPr/>
        <p:txBody>
          <a:bodyPr/>
          <a:lstStyle/>
          <a:p>
            <a:endParaRPr lang="ja-JP" altLang="en-US" dirty="0"/>
          </a:p>
        </p:txBody>
      </p:sp>
      <p:pic>
        <p:nvPicPr>
          <p:cNvPr id="54276" name="Picture 3">
            <a:extLst>
              <a:ext uri="{FF2B5EF4-FFF2-40B4-BE49-F238E27FC236}">
                <a16:creationId xmlns:a16="http://schemas.microsoft.com/office/drawing/2014/main" id="{420CFAB7-5012-4E54-853B-8C93BC7B8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858" y="672306"/>
            <a:ext cx="7976978" cy="567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8C139D-61E4-46B0-88D7-82C91DFADB73}"/>
              </a:ext>
            </a:extLst>
          </p:cNvPr>
          <p:cNvSpPr>
            <a:spLocks noGrp="1"/>
          </p:cNvSpPr>
          <p:nvPr>
            <p:ph type="title"/>
          </p:nvPr>
        </p:nvSpPr>
        <p:spPr/>
        <p:txBody>
          <a:bodyPr/>
          <a:lstStyle/>
          <a:p>
            <a:pPr>
              <a:defRPr/>
            </a:pPr>
            <a:endParaRPr lang="ja-JP" altLang="en-US" sz="2000" dirty="0"/>
          </a:p>
        </p:txBody>
      </p:sp>
      <p:pic>
        <p:nvPicPr>
          <p:cNvPr id="55299" name="コンテンツ プレースホルダー 4">
            <a:extLst>
              <a:ext uri="{FF2B5EF4-FFF2-40B4-BE49-F238E27FC236}">
                <a16:creationId xmlns:a16="http://schemas.microsoft.com/office/drawing/2014/main" id="{36557BD2-A343-46D3-A57E-E1AA6BAA677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56038" y="-1"/>
            <a:ext cx="4108450" cy="6384175"/>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タイトル 1">
            <a:extLst>
              <a:ext uri="{FF2B5EF4-FFF2-40B4-BE49-F238E27FC236}">
                <a16:creationId xmlns:a16="http://schemas.microsoft.com/office/drawing/2014/main" id="{1CF1F426-892F-B264-AD7B-B88F6CE20556}"/>
              </a:ext>
            </a:extLst>
          </p:cNvPr>
          <p:cNvSpPr>
            <a:spLocks noGrp="1"/>
          </p:cNvSpPr>
          <p:nvPr>
            <p:ph type="title"/>
          </p:nvPr>
        </p:nvSpPr>
        <p:spPr>
          <a:xfrm>
            <a:off x="2208214" y="836614"/>
            <a:ext cx="7416800" cy="432147"/>
          </a:xfrm>
        </p:spPr>
        <p:txBody>
          <a:bodyPr>
            <a:normAutofit fontScale="90000"/>
          </a:bodyPr>
          <a:lstStyle/>
          <a:p>
            <a:pPr>
              <a:defRPr/>
            </a:pPr>
            <a:r>
              <a:rPr lang="en-US" altLang="ja-JP" sz="3200" dirty="0"/>
              <a:t>JR</a:t>
            </a:r>
            <a:r>
              <a:rPr lang="ja-JP" altLang="en-US" sz="3200" dirty="0"/>
              <a:t>シンプロット社のジャガイモの試験圃場</a:t>
            </a:r>
          </a:p>
        </p:txBody>
      </p:sp>
      <p:sp>
        <p:nvSpPr>
          <p:cNvPr id="70659" name="コンテンツ プレースホルダー 2">
            <a:extLst>
              <a:ext uri="{FF2B5EF4-FFF2-40B4-BE49-F238E27FC236}">
                <a16:creationId xmlns:a16="http://schemas.microsoft.com/office/drawing/2014/main" id="{A015F90A-A02F-8B56-36B4-0EDFF344E95C}"/>
              </a:ext>
            </a:extLst>
          </p:cNvPr>
          <p:cNvSpPr>
            <a:spLocks noGrp="1"/>
          </p:cNvSpPr>
          <p:nvPr>
            <p:ph idx="1"/>
          </p:nvPr>
        </p:nvSpPr>
        <p:spPr/>
        <p:txBody>
          <a:bodyPr/>
          <a:lstStyle/>
          <a:p>
            <a:endParaRPr lang="ja-JP" altLang="en-US"/>
          </a:p>
        </p:txBody>
      </p:sp>
      <p:pic>
        <p:nvPicPr>
          <p:cNvPr id="70660" name="図 3" descr="Courtesy of J.R. Simplot Co.&#10;Green rows of second-generation Simplot Plant Science’s Innate spuds show strong resistance to late blight, next to infected control plants, in field trials in Michigan. Canadian officials have deregulated the first generation Innate line seeds, making them available to sell or plant in there. ">
            <a:extLst>
              <a:ext uri="{FF2B5EF4-FFF2-40B4-BE49-F238E27FC236}">
                <a16:creationId xmlns:a16="http://schemas.microsoft.com/office/drawing/2014/main" id="{430EB0BE-5C3E-4D83-8D46-20D716EB7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4" y="1758921"/>
            <a:ext cx="6985000"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EECE2C-719C-3444-2F6E-3F867B88364E}"/>
              </a:ext>
            </a:extLst>
          </p:cNvPr>
          <p:cNvSpPr>
            <a:spLocks noGrp="1"/>
          </p:cNvSpPr>
          <p:nvPr>
            <p:ph type="title"/>
          </p:nvPr>
        </p:nvSpPr>
        <p:spPr/>
        <p:txBody>
          <a:bodyPr/>
          <a:lstStyle/>
          <a:p>
            <a:pPr>
              <a:defRPr/>
            </a:pPr>
            <a:endParaRPr lang="ja-JP" altLang="en-US"/>
          </a:p>
        </p:txBody>
      </p:sp>
      <p:pic>
        <p:nvPicPr>
          <p:cNvPr id="58371" name="コンテンツ プレースホルダー 3" descr="Dr Caius Rommens and Simplot white russett potatoes">
            <a:extLst>
              <a:ext uri="{FF2B5EF4-FFF2-40B4-BE49-F238E27FC236}">
                <a16:creationId xmlns:a16="http://schemas.microsoft.com/office/drawing/2014/main" id="{744080DE-9266-FDE3-B559-B336977AE6F5}"/>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44880" y="386080"/>
            <a:ext cx="10210799" cy="59436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230A66-6412-37A3-39DC-849EC40E2ECF}"/>
              </a:ext>
            </a:extLst>
          </p:cNvPr>
          <p:cNvSpPr>
            <a:spLocks noGrp="1"/>
          </p:cNvSpPr>
          <p:nvPr>
            <p:ph type="title"/>
          </p:nvPr>
        </p:nvSpPr>
        <p:spPr/>
        <p:txBody>
          <a:bodyPr/>
          <a:lstStyle/>
          <a:p>
            <a:r>
              <a:rPr kumimoji="1" lang="ja-JP" altLang="en-US" dirty="0"/>
              <a:t>遺伝子組み換えジャガイモ</a:t>
            </a:r>
          </a:p>
        </p:txBody>
      </p:sp>
      <p:sp>
        <p:nvSpPr>
          <p:cNvPr id="3" name="コンテンツ プレースホルダー 2">
            <a:extLst>
              <a:ext uri="{FF2B5EF4-FFF2-40B4-BE49-F238E27FC236}">
                <a16:creationId xmlns:a16="http://schemas.microsoft.com/office/drawing/2014/main" id="{55A93356-6AB2-85AE-2259-E01DCEAB67D3}"/>
              </a:ext>
            </a:extLst>
          </p:cNvPr>
          <p:cNvSpPr>
            <a:spLocks noGrp="1"/>
          </p:cNvSpPr>
          <p:nvPr>
            <p:ph idx="1"/>
          </p:nvPr>
        </p:nvSpPr>
        <p:spPr/>
        <p:txBody>
          <a:bodyPr>
            <a:normAutofit fontScale="92500" lnSpcReduction="10000"/>
          </a:bodyPr>
          <a:lstStyle/>
          <a:p>
            <a:r>
              <a:rPr kumimoji="1" lang="ja-JP" altLang="en-US" dirty="0"/>
              <a:t>シンプロット社の第二世代遺伝子組み換えジャガイモ</a:t>
            </a:r>
            <a:endParaRPr kumimoji="1" lang="en-US" altLang="ja-JP" dirty="0"/>
          </a:p>
          <a:p>
            <a:r>
              <a:rPr lang="ja-JP" altLang="en-US" dirty="0"/>
              <a:t>　　　米国で</a:t>
            </a:r>
            <a:r>
              <a:rPr lang="ja-JP" altLang="ja-JP" dirty="0"/>
              <a:t>栽培が広がり、日本でも食品安全委員会が安全だと評価</a:t>
            </a:r>
            <a:endParaRPr lang="en-US" altLang="ja-JP" dirty="0"/>
          </a:p>
          <a:p>
            <a:r>
              <a:rPr lang="ja-JP" altLang="en-US" dirty="0"/>
              <a:t>　　　</a:t>
            </a:r>
            <a:r>
              <a:rPr lang="ja-JP" altLang="ja-JP" dirty="0"/>
              <a:t>厚労省が</a:t>
            </a:r>
            <a:r>
              <a:rPr lang="en-US" altLang="ja-JP" dirty="0"/>
              <a:t>2017</a:t>
            </a:r>
            <a:r>
              <a:rPr lang="ja-JP" altLang="ja-JP" dirty="0"/>
              <a:t>年</a:t>
            </a:r>
            <a:r>
              <a:rPr lang="en-US" altLang="ja-JP" dirty="0"/>
              <a:t>7</a:t>
            </a:r>
            <a:r>
              <a:rPr lang="ja-JP" altLang="ja-JP" dirty="0"/>
              <a:t>月</a:t>
            </a:r>
            <a:r>
              <a:rPr lang="en-US" altLang="ja-JP" dirty="0"/>
              <a:t>20</a:t>
            </a:r>
            <a:r>
              <a:rPr lang="ja-JP" altLang="ja-JP" dirty="0"/>
              <a:t>日に食品として流通することを承認</a:t>
            </a:r>
            <a:endParaRPr lang="en-US" altLang="ja-JP" dirty="0"/>
          </a:p>
          <a:p>
            <a:r>
              <a:rPr lang="ja-JP" altLang="en-US" dirty="0"/>
              <a:t>第一世代　アクリルアミド低減</a:t>
            </a:r>
            <a:endParaRPr lang="en-US" altLang="ja-JP" dirty="0"/>
          </a:p>
          <a:p>
            <a:r>
              <a:rPr lang="ja-JP" altLang="en-US" dirty="0"/>
              <a:t>第二世代　アクリルアミド低減＋打撲黒斑低減</a:t>
            </a:r>
            <a:endParaRPr lang="en-US" altLang="ja-JP" dirty="0"/>
          </a:p>
          <a:p>
            <a:r>
              <a:rPr lang="ja-JP" altLang="ja-JP" dirty="0"/>
              <a:t>ジャガイモを開発した同社の研究者カイアス・ロメンス</a:t>
            </a:r>
            <a:endParaRPr lang="en-US" altLang="ja-JP" dirty="0"/>
          </a:p>
          <a:p>
            <a:r>
              <a:rPr lang="ja-JP" altLang="en-US" dirty="0"/>
              <a:t>　　　「</a:t>
            </a:r>
            <a:r>
              <a:rPr lang="ja-JP" altLang="ja-JP" dirty="0"/>
              <a:t>アクリルアミド低減では、アスパラギンの生成に係る遺伝子の働きを阻害したため、</a:t>
            </a:r>
            <a:endParaRPr lang="en-US" altLang="ja-JP" dirty="0"/>
          </a:p>
          <a:p>
            <a:r>
              <a:rPr lang="ja-JP" altLang="en-US" dirty="0"/>
              <a:t>　　　</a:t>
            </a:r>
            <a:r>
              <a:rPr lang="ja-JP" altLang="ja-JP" dirty="0"/>
              <a:t>病原菌への抵抗力が抑えられてしまった</a:t>
            </a:r>
            <a:r>
              <a:rPr lang="ja-JP" altLang="en-US" dirty="0"/>
              <a:t>。」</a:t>
            </a:r>
            <a:endParaRPr lang="en-US" altLang="ja-JP" dirty="0"/>
          </a:p>
          <a:p>
            <a:r>
              <a:rPr lang="ja-JP" altLang="en-US" dirty="0"/>
              <a:t>　　　「</a:t>
            </a:r>
            <a:r>
              <a:rPr lang="ja-JP" altLang="ja-JP" dirty="0"/>
              <a:t>打撲黒斑低減では、ポリフェノール・オキシダーゼ遺伝子の一部を阻害したため、</a:t>
            </a:r>
            <a:endParaRPr lang="en-US" altLang="ja-JP" dirty="0"/>
          </a:p>
          <a:p>
            <a:r>
              <a:rPr lang="ja-JP" altLang="en-US" dirty="0"/>
              <a:t>　　　</a:t>
            </a:r>
            <a:r>
              <a:rPr lang="ja-JP" altLang="ja-JP" dirty="0"/>
              <a:t>ジャガイモが持つチャコニンなどの有害物質を増幅させた</a:t>
            </a:r>
            <a:r>
              <a:rPr lang="ja-JP" altLang="en-US" dirty="0"/>
              <a:t>」</a:t>
            </a:r>
            <a:endParaRPr lang="ja-JP" altLang="ja-JP" dirty="0"/>
          </a:p>
        </p:txBody>
      </p:sp>
    </p:spTree>
    <p:extLst>
      <p:ext uri="{BB962C8B-B14F-4D97-AF65-F5344CB8AC3E}">
        <p14:creationId xmlns:p14="http://schemas.microsoft.com/office/powerpoint/2010/main" val="18481277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a:extLst>
              <a:ext uri="{FF2B5EF4-FFF2-40B4-BE49-F238E27FC236}">
                <a16:creationId xmlns:a16="http://schemas.microsoft.com/office/drawing/2014/main" id="{29FB0ACB-2B1A-4EC1-99E6-C6E1DCF313FC}"/>
              </a:ext>
            </a:extLst>
          </p:cNvPr>
          <p:cNvSpPr>
            <a:spLocks noGrp="1"/>
          </p:cNvSpPr>
          <p:nvPr>
            <p:ph type="title"/>
          </p:nvPr>
        </p:nvSpPr>
        <p:spPr/>
        <p:txBody>
          <a:bodyPr>
            <a:normAutofit/>
          </a:bodyPr>
          <a:lstStyle/>
          <a:p>
            <a:pPr>
              <a:defRPr/>
            </a:pPr>
            <a:r>
              <a:rPr lang="ja-JP" altLang="en-US" sz="3200" dirty="0">
                <a:solidFill>
                  <a:schemeClr val="tx1">
                    <a:lumMod val="95000"/>
                    <a:lumOff val="5000"/>
                  </a:schemeClr>
                </a:solidFill>
              </a:rPr>
              <a:t>ゲノム編集</a:t>
            </a:r>
          </a:p>
        </p:txBody>
      </p:sp>
      <p:sp>
        <p:nvSpPr>
          <p:cNvPr id="26627" name="コンテンツ プレースホルダー 2">
            <a:extLst>
              <a:ext uri="{FF2B5EF4-FFF2-40B4-BE49-F238E27FC236}">
                <a16:creationId xmlns:a16="http://schemas.microsoft.com/office/drawing/2014/main" id="{05201D23-777E-1D98-540F-AE361F645E50}"/>
              </a:ext>
            </a:extLst>
          </p:cNvPr>
          <p:cNvSpPr>
            <a:spLocks noGrp="1"/>
          </p:cNvSpPr>
          <p:nvPr>
            <p:ph idx="1"/>
          </p:nvPr>
        </p:nvSpPr>
        <p:spPr/>
        <p:txBody>
          <a:bodyPr/>
          <a:lstStyle/>
          <a:p>
            <a:pPr eaLnBrk="1" hangingPunct="1"/>
            <a:r>
              <a:rPr lang="en-US" altLang="ja-JP" dirty="0"/>
              <a:t>DNA</a:t>
            </a:r>
            <a:r>
              <a:rPr lang="ja-JP" altLang="en-US" dirty="0"/>
              <a:t>を切断</a:t>
            </a:r>
            <a:r>
              <a:rPr lang="en-US" altLang="ja-JP" dirty="0"/>
              <a:t>(</a:t>
            </a:r>
            <a:r>
              <a:rPr lang="ja-JP" altLang="en-US" dirty="0"/>
              <a:t>破壊）して、遺伝子を</a:t>
            </a:r>
            <a:endParaRPr lang="en-US" altLang="ja-JP" dirty="0"/>
          </a:p>
          <a:p>
            <a:pPr eaLnBrk="1" hangingPunct="1"/>
            <a:r>
              <a:rPr lang="ja-JP" altLang="en-US" dirty="0"/>
              <a:t>働かなくする</a:t>
            </a:r>
            <a:endParaRPr lang="en-US" altLang="ja-JP" dirty="0"/>
          </a:p>
          <a:p>
            <a:pPr eaLnBrk="1" hangingPunct="1"/>
            <a:endParaRPr lang="en-US" altLang="ja-JP" dirty="0"/>
          </a:p>
          <a:p>
            <a:pPr eaLnBrk="1" hangingPunct="1"/>
            <a:r>
              <a:rPr lang="ja-JP" altLang="en-US" dirty="0"/>
              <a:t>遺伝子を働かなくさせることを</a:t>
            </a:r>
            <a:endParaRPr lang="en-US" altLang="ja-JP" dirty="0"/>
          </a:p>
          <a:p>
            <a:pPr eaLnBrk="1" hangingPunct="1"/>
            <a:r>
              <a:rPr lang="ja-JP" altLang="en-US" dirty="0"/>
              <a:t>ノックアウトという</a:t>
            </a:r>
            <a:endParaRPr lang="en-US" altLang="ja-JP" dirty="0"/>
          </a:p>
          <a:p>
            <a:pPr eaLnBrk="1" hangingPunct="1"/>
            <a:endParaRPr lang="en-US" altLang="ja-JP" dirty="0"/>
          </a:p>
          <a:p>
            <a:pPr eaLnBrk="1" hangingPunct="1"/>
            <a:r>
              <a:rPr lang="en-US" altLang="ja-JP" dirty="0"/>
              <a:t>RNA</a:t>
            </a:r>
            <a:r>
              <a:rPr lang="ja-JP" altLang="en-US" dirty="0"/>
              <a:t>干渉法はより簡易化された</a:t>
            </a:r>
            <a:endParaRPr lang="en-US" altLang="ja-JP" dirty="0"/>
          </a:p>
          <a:p>
            <a:pPr eaLnBrk="1" hangingPunct="1"/>
            <a:r>
              <a:rPr lang="ja-JP" altLang="en-US" dirty="0"/>
              <a:t>ノックアウト技術</a:t>
            </a:r>
          </a:p>
        </p:txBody>
      </p:sp>
      <p:pic>
        <p:nvPicPr>
          <p:cNvPr id="26628" name="図 3" descr="http://i.gzn.jp/img/2016/06/23/crirpr-pass-safety-review/snap0251.png">
            <a:hlinkClick r:id="rId2"/>
            <a:extLst>
              <a:ext uri="{FF2B5EF4-FFF2-40B4-BE49-F238E27FC236}">
                <a16:creationId xmlns:a16="http://schemas.microsoft.com/office/drawing/2014/main" id="{4BDC9A68-A444-5CF5-F8DE-1E5715737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5946" y="286603"/>
            <a:ext cx="6910387" cy="597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A476F-D67C-8084-AD1F-E8B65ABCDB3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91A7DE8-0FE9-077A-69FE-A26351D4EA76}"/>
              </a:ext>
            </a:extLst>
          </p:cNvPr>
          <p:cNvSpPr>
            <a:spLocks noGrp="1"/>
          </p:cNvSpPr>
          <p:nvPr>
            <p:ph type="title"/>
          </p:nvPr>
        </p:nvSpPr>
        <p:spPr/>
        <p:txBody>
          <a:bodyPr/>
          <a:lstStyle/>
          <a:p>
            <a:r>
              <a:rPr lang="ja-JP" altLang="en-US" dirty="0"/>
              <a:t>ゲノム編集</a:t>
            </a:r>
            <a:r>
              <a:rPr kumimoji="1" lang="ja-JP" altLang="en-US" dirty="0"/>
              <a:t>ジャガイモの侵略</a:t>
            </a:r>
          </a:p>
        </p:txBody>
      </p:sp>
      <p:sp>
        <p:nvSpPr>
          <p:cNvPr id="3" name="コンテンツ プレースホルダー 2">
            <a:extLst>
              <a:ext uri="{FF2B5EF4-FFF2-40B4-BE49-F238E27FC236}">
                <a16:creationId xmlns:a16="http://schemas.microsoft.com/office/drawing/2014/main" id="{D07500F3-3616-5DE4-CC77-27C4429BA7DA}"/>
              </a:ext>
            </a:extLst>
          </p:cNvPr>
          <p:cNvSpPr>
            <a:spLocks noGrp="1"/>
          </p:cNvSpPr>
          <p:nvPr>
            <p:ph idx="1"/>
          </p:nvPr>
        </p:nvSpPr>
        <p:spPr/>
        <p:txBody>
          <a:bodyPr>
            <a:normAutofit/>
          </a:bodyPr>
          <a:lstStyle/>
          <a:p>
            <a:r>
              <a:rPr lang="ja-JP" altLang="ja-JP" dirty="0"/>
              <a:t>同じ</a:t>
            </a:r>
            <a:r>
              <a:rPr lang="en-US" altLang="ja-JP" dirty="0"/>
              <a:t>JR</a:t>
            </a:r>
            <a:r>
              <a:rPr lang="ja-JP" altLang="ja-JP" dirty="0"/>
              <a:t>シンプロット社によってゲノム編集ジャガイモ</a:t>
            </a:r>
            <a:r>
              <a:rPr lang="ja-JP" altLang="en-US" dirty="0"/>
              <a:t>が開発される</a:t>
            </a:r>
            <a:endParaRPr lang="en-US" altLang="ja-JP" dirty="0"/>
          </a:p>
          <a:p>
            <a:r>
              <a:rPr lang="ja-JP" altLang="en-US" dirty="0"/>
              <a:t>　　小粒だが数が増えるように操作</a:t>
            </a:r>
            <a:endParaRPr lang="en-US" altLang="ja-JP" dirty="0"/>
          </a:p>
          <a:p>
            <a:r>
              <a:rPr lang="en-US" altLang="ja-JP" dirty="0"/>
              <a:t>2024</a:t>
            </a:r>
            <a:r>
              <a:rPr lang="ja-JP" altLang="ja-JP" dirty="0"/>
              <a:t>年</a:t>
            </a:r>
            <a:r>
              <a:rPr lang="en-US" altLang="ja-JP" dirty="0"/>
              <a:t>10</a:t>
            </a:r>
            <a:r>
              <a:rPr lang="ja-JP" altLang="ja-JP" dirty="0"/>
              <a:t>月</a:t>
            </a:r>
            <a:r>
              <a:rPr lang="en-US" altLang="ja-JP" dirty="0"/>
              <a:t>16</a:t>
            </a:r>
            <a:r>
              <a:rPr lang="ja-JP" altLang="ja-JP" dirty="0"/>
              <a:t>日、消費者庁がこのジャガイモの届け出を受理し</a:t>
            </a:r>
            <a:r>
              <a:rPr lang="ja-JP" altLang="en-US" dirty="0"/>
              <a:t>た</a:t>
            </a:r>
            <a:endParaRPr lang="en-US" altLang="ja-JP" dirty="0"/>
          </a:p>
          <a:p>
            <a:r>
              <a:rPr lang="ja-JP" altLang="en-US" dirty="0"/>
              <a:t>　　　ゲノム編集作物は、遺伝子組み換え作物と異なり、生物多様性影響評価も、</a:t>
            </a:r>
            <a:endParaRPr lang="en-US" altLang="ja-JP" dirty="0"/>
          </a:p>
          <a:p>
            <a:r>
              <a:rPr lang="ja-JP" altLang="en-US" dirty="0"/>
              <a:t>　　　食の安全性の評価も必要なく、食品表示も義務づけられいない</a:t>
            </a:r>
            <a:endParaRPr lang="en-US" altLang="ja-JP" dirty="0"/>
          </a:p>
          <a:p>
            <a:endParaRPr lang="en-US" altLang="ja-JP" dirty="0"/>
          </a:p>
          <a:p>
            <a:endParaRPr lang="en-US" altLang="ja-JP" dirty="0"/>
          </a:p>
          <a:p>
            <a:endParaRPr kumimoji="1" lang="ja-JP" altLang="en-US" dirty="0"/>
          </a:p>
        </p:txBody>
      </p:sp>
    </p:spTree>
    <p:extLst>
      <p:ext uri="{BB962C8B-B14F-4D97-AF65-F5344CB8AC3E}">
        <p14:creationId xmlns:p14="http://schemas.microsoft.com/office/powerpoint/2010/main" val="4211585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C3872-C91A-F554-AC8D-28C61777A6A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2F58DF7-D4A5-566F-D8DD-18D3011377BD}"/>
              </a:ext>
            </a:extLst>
          </p:cNvPr>
          <p:cNvSpPr>
            <a:spLocks noGrp="1"/>
          </p:cNvSpPr>
          <p:nvPr>
            <p:ph type="title"/>
          </p:nvPr>
        </p:nvSpPr>
        <p:spPr/>
        <p:txBody>
          <a:bodyPr/>
          <a:lstStyle/>
          <a:p>
            <a:r>
              <a:rPr lang="ja-JP" altLang="en-US" dirty="0"/>
              <a:t>ゲノム編集</a:t>
            </a:r>
            <a:r>
              <a:rPr kumimoji="1" lang="ja-JP" altLang="en-US" dirty="0"/>
              <a:t>ジャガイモの侵略</a:t>
            </a:r>
          </a:p>
        </p:txBody>
      </p:sp>
      <p:sp>
        <p:nvSpPr>
          <p:cNvPr id="3" name="コンテンツ プレースホルダー 2">
            <a:extLst>
              <a:ext uri="{FF2B5EF4-FFF2-40B4-BE49-F238E27FC236}">
                <a16:creationId xmlns:a16="http://schemas.microsoft.com/office/drawing/2014/main" id="{0DFD03BA-FC7F-748B-C957-5D9F510639FD}"/>
              </a:ext>
            </a:extLst>
          </p:cNvPr>
          <p:cNvSpPr>
            <a:spLocks noGrp="1"/>
          </p:cNvSpPr>
          <p:nvPr>
            <p:ph idx="1"/>
          </p:nvPr>
        </p:nvSpPr>
        <p:spPr/>
        <p:txBody>
          <a:bodyPr>
            <a:normAutofit/>
          </a:bodyPr>
          <a:lstStyle/>
          <a:p>
            <a:r>
              <a:rPr lang="ja-JP" altLang="en-US" dirty="0"/>
              <a:t>ゲノム編集食品の問題点</a:t>
            </a:r>
            <a:endParaRPr lang="en-US" altLang="ja-JP" dirty="0"/>
          </a:p>
          <a:p>
            <a:pPr indent="0" algn="just">
              <a:buNone/>
              <a:defRPr/>
            </a:pPr>
            <a:r>
              <a:rPr lang="ja-JP" altLang="en-US" kern="100" dirty="0">
                <a:latin typeface="+mn-ea"/>
                <a:cs typeface="Times New Roman" panose="02020603050405020304" pitchFamily="18" charset="0"/>
              </a:rPr>
              <a:t>１、</a:t>
            </a:r>
            <a:r>
              <a:rPr lang="ja-JP" altLang="ja-JP" kern="100" dirty="0">
                <a:latin typeface="+mn-ea"/>
                <a:cs typeface="Times New Roman" panose="02020603050405020304" pitchFamily="18" charset="0"/>
              </a:rPr>
              <a:t>壊してよい遺伝子などない</a:t>
            </a:r>
          </a:p>
          <a:p>
            <a:pPr algn="just">
              <a:defRPr/>
            </a:pPr>
            <a:r>
              <a:rPr lang="ja-JP" altLang="en-US" kern="100" dirty="0">
                <a:latin typeface="+mn-ea"/>
                <a:cs typeface="Times New Roman" panose="02020603050405020304" pitchFamily="18" charset="0"/>
              </a:rPr>
              <a:t>２、</a:t>
            </a:r>
            <a:r>
              <a:rPr lang="ja-JP" altLang="ja-JP" kern="100" dirty="0">
                <a:latin typeface="+mn-ea"/>
                <a:cs typeface="Times New Roman" panose="02020603050405020304" pitchFamily="18" charset="0"/>
              </a:rPr>
              <a:t>生命をもてあそぶものである</a:t>
            </a:r>
          </a:p>
          <a:p>
            <a:pPr indent="0" algn="just">
              <a:buNone/>
              <a:defRPr/>
            </a:pPr>
            <a:r>
              <a:rPr lang="ja-JP" altLang="en-US" kern="100" dirty="0">
                <a:latin typeface="+mn-ea"/>
                <a:cs typeface="Times New Roman" panose="02020603050405020304" pitchFamily="18" charset="0"/>
              </a:rPr>
              <a:t>　　　　　</a:t>
            </a:r>
            <a:r>
              <a:rPr lang="ja-JP" altLang="ja-JP" kern="100" dirty="0">
                <a:latin typeface="+mn-ea"/>
                <a:cs typeface="Times New Roman" panose="02020603050405020304" pitchFamily="18" charset="0"/>
              </a:rPr>
              <a:t>複雑な生命ネットワークをかき乱す</a:t>
            </a:r>
          </a:p>
          <a:p>
            <a:pPr algn="just">
              <a:defRPr/>
            </a:pPr>
            <a:r>
              <a:rPr lang="ja-JP" altLang="en-US" kern="100" dirty="0">
                <a:latin typeface="+mn-ea"/>
                <a:cs typeface="Times New Roman" panose="02020603050405020304" pitchFamily="18" charset="0"/>
              </a:rPr>
              <a:t>３、</a:t>
            </a:r>
            <a:r>
              <a:rPr lang="ja-JP" altLang="ja-JP" kern="100" dirty="0">
                <a:latin typeface="+mn-ea"/>
                <a:cs typeface="Times New Roman" panose="02020603050405020304" pitchFamily="18" charset="0"/>
              </a:rPr>
              <a:t>遺伝子を２本鎖ごとぶつ切りにする</a:t>
            </a:r>
          </a:p>
          <a:p>
            <a:pPr algn="just">
              <a:defRPr/>
            </a:pPr>
            <a:r>
              <a:rPr lang="ja-JP" altLang="ja-JP" kern="100" dirty="0">
                <a:latin typeface="+mn-ea"/>
                <a:cs typeface="Times New Roman" panose="02020603050405020304" pitchFamily="18" charset="0"/>
              </a:rPr>
              <a:t>　　　　　切断した後は自然修復にゆだねる</a:t>
            </a:r>
          </a:p>
          <a:p>
            <a:pPr algn="just">
              <a:defRPr/>
            </a:pPr>
            <a:r>
              <a:rPr lang="ja-JP" altLang="ja-JP" kern="100" dirty="0">
                <a:latin typeface="+mn-ea"/>
                <a:cs typeface="Times New Roman" panose="02020603050405020304" pitchFamily="18" charset="0"/>
              </a:rPr>
              <a:t>　　　　　大規模な染色体破砕が起きる</a:t>
            </a:r>
          </a:p>
          <a:p>
            <a:pPr indent="0" algn="just">
              <a:buNone/>
              <a:defRPr/>
            </a:pPr>
            <a:r>
              <a:rPr lang="ja-JP" altLang="en-US" kern="100" dirty="0">
                <a:latin typeface="+mn-ea"/>
                <a:cs typeface="Times New Roman" panose="02020603050405020304" pitchFamily="18" charset="0"/>
              </a:rPr>
              <a:t>４、</a:t>
            </a:r>
            <a:r>
              <a:rPr lang="ja-JP" altLang="ja-JP" kern="100" dirty="0">
                <a:latin typeface="+mn-ea"/>
                <a:cs typeface="Times New Roman" panose="02020603050405020304" pitchFamily="18" charset="0"/>
              </a:rPr>
              <a:t>類似の配列を切断するオフターゲット</a:t>
            </a:r>
            <a:r>
              <a:rPr lang="ja-JP" altLang="en-US" kern="100" dirty="0">
                <a:latin typeface="+mn-ea"/>
                <a:cs typeface="Times New Roman" panose="02020603050405020304" pitchFamily="18" charset="0"/>
              </a:rPr>
              <a:t>は必ず</a:t>
            </a:r>
            <a:r>
              <a:rPr lang="ja-JP" altLang="ja-JP" kern="100" dirty="0">
                <a:latin typeface="+mn-ea"/>
                <a:cs typeface="Times New Roman" panose="02020603050405020304" pitchFamily="18" charset="0"/>
              </a:rPr>
              <a:t>起きる</a:t>
            </a:r>
            <a:endParaRPr lang="en-US" altLang="ja-JP" kern="100" dirty="0">
              <a:latin typeface="+mn-ea"/>
              <a:cs typeface="Times New Roman" panose="02020603050405020304" pitchFamily="18" charset="0"/>
            </a:endParaRPr>
          </a:p>
          <a:p>
            <a:pPr indent="0" algn="just">
              <a:buNone/>
              <a:defRPr/>
            </a:pPr>
            <a:r>
              <a:rPr lang="ja-JP" altLang="ja-JP" kern="100" dirty="0">
                <a:latin typeface="+mn-ea"/>
                <a:cs typeface="Times New Roman" panose="02020603050405020304" pitchFamily="18" charset="0"/>
              </a:rPr>
              <a:t>以上から、生態系や食の安全に強く影響する危険性が大きい</a:t>
            </a:r>
          </a:p>
          <a:p>
            <a:endParaRPr lang="en-US" altLang="ja-JP" dirty="0"/>
          </a:p>
          <a:p>
            <a:endParaRPr lang="en-US" altLang="ja-JP" dirty="0"/>
          </a:p>
          <a:p>
            <a:endParaRPr kumimoji="1" lang="ja-JP" altLang="en-US" dirty="0"/>
          </a:p>
        </p:txBody>
      </p:sp>
    </p:spTree>
    <p:extLst>
      <p:ext uri="{BB962C8B-B14F-4D97-AF65-F5344CB8AC3E}">
        <p14:creationId xmlns:p14="http://schemas.microsoft.com/office/powerpoint/2010/main" val="911668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54AB-2372-49AD-7C5F-6A1C40D6F51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D342D36-D381-CB2D-D1B0-B9335690AD15}"/>
              </a:ext>
            </a:extLst>
          </p:cNvPr>
          <p:cNvSpPr>
            <a:spLocks noGrp="1"/>
          </p:cNvSpPr>
          <p:nvPr>
            <p:ph type="title"/>
          </p:nvPr>
        </p:nvSpPr>
        <p:spPr/>
        <p:txBody>
          <a:bodyPr/>
          <a:lstStyle/>
          <a:p>
            <a:r>
              <a:rPr lang="ja-JP" altLang="en-US" dirty="0"/>
              <a:t>米国産ジャガイモの問題点</a:t>
            </a:r>
            <a:endParaRPr kumimoji="1" lang="ja-JP" altLang="en-US" dirty="0"/>
          </a:p>
        </p:txBody>
      </p:sp>
      <p:sp>
        <p:nvSpPr>
          <p:cNvPr id="3" name="コンテンツ プレースホルダー 2">
            <a:extLst>
              <a:ext uri="{FF2B5EF4-FFF2-40B4-BE49-F238E27FC236}">
                <a16:creationId xmlns:a16="http://schemas.microsoft.com/office/drawing/2014/main" id="{66F732CF-273B-1DA6-47B9-1BBD1376B29F}"/>
              </a:ext>
            </a:extLst>
          </p:cNvPr>
          <p:cNvSpPr>
            <a:spLocks noGrp="1"/>
          </p:cNvSpPr>
          <p:nvPr>
            <p:ph idx="1"/>
          </p:nvPr>
        </p:nvSpPr>
        <p:spPr/>
        <p:txBody>
          <a:bodyPr>
            <a:normAutofit/>
          </a:bodyPr>
          <a:lstStyle/>
          <a:p>
            <a:r>
              <a:rPr lang="ja-JP" altLang="ja-JP" dirty="0"/>
              <a:t>米国産</a:t>
            </a:r>
            <a:r>
              <a:rPr lang="ja-JP" altLang="en-US" dirty="0"/>
              <a:t>ジャガイモの問題点</a:t>
            </a:r>
            <a:endParaRPr lang="en-US" altLang="ja-JP" dirty="0"/>
          </a:p>
          <a:p>
            <a:r>
              <a:rPr lang="ja-JP" altLang="en-US" dirty="0"/>
              <a:t>　　</a:t>
            </a:r>
            <a:r>
              <a:rPr lang="ja-JP" altLang="ja-JP" dirty="0"/>
              <a:t>食品添加物として</a:t>
            </a:r>
            <a:r>
              <a:rPr lang="ja-JP" altLang="en-US" dirty="0"/>
              <a:t>ジャガイモの塗られているポストハーベスト農薬</a:t>
            </a:r>
            <a:endParaRPr lang="en-US" altLang="ja-JP" dirty="0"/>
          </a:p>
          <a:p>
            <a:r>
              <a:rPr lang="ja-JP" altLang="en-US" dirty="0"/>
              <a:t>　　日常的に使われている殺菌剤、殺虫剤、除草剤などの農薬</a:t>
            </a:r>
            <a:endParaRPr lang="en-US" altLang="ja-JP" dirty="0"/>
          </a:p>
          <a:p>
            <a:r>
              <a:rPr lang="ja-JP" altLang="en-US" dirty="0"/>
              <a:t>　　芽止めに用いられる</a:t>
            </a:r>
            <a:r>
              <a:rPr lang="ja-JP" altLang="ja-JP" dirty="0"/>
              <a:t>クロルプロファム</a:t>
            </a:r>
            <a:endParaRPr lang="en-US" altLang="ja-JP" dirty="0"/>
          </a:p>
          <a:p>
            <a:r>
              <a:rPr lang="ja-JP" altLang="en-US" dirty="0"/>
              <a:t>　　</a:t>
            </a:r>
            <a:r>
              <a:rPr lang="en-US" altLang="ja-JP" dirty="0"/>
              <a:t>RNA</a:t>
            </a:r>
            <a:r>
              <a:rPr lang="ja-JP" altLang="en-US" dirty="0"/>
              <a:t>（突然死誘発）</a:t>
            </a:r>
            <a:r>
              <a:rPr lang="ja-JP" altLang="ja-JP" dirty="0"/>
              <a:t>農薬</a:t>
            </a:r>
            <a:endParaRPr lang="en-US" altLang="ja-JP" dirty="0"/>
          </a:p>
          <a:p>
            <a:r>
              <a:rPr lang="ja-JP" altLang="en-US" dirty="0"/>
              <a:t>　　</a:t>
            </a:r>
            <a:r>
              <a:rPr lang="ja-JP" altLang="ja-JP" dirty="0"/>
              <a:t>遺伝子</a:t>
            </a:r>
            <a:r>
              <a:rPr lang="ja-JP" altLang="en-US" dirty="0"/>
              <a:t>組み換え</a:t>
            </a:r>
            <a:r>
              <a:rPr lang="ja-JP" altLang="ja-JP" dirty="0"/>
              <a:t>ジャガイモ</a:t>
            </a:r>
            <a:r>
              <a:rPr lang="ja-JP" altLang="en-US" dirty="0"/>
              <a:t>・ゲノム編集ジャガイモ</a:t>
            </a:r>
            <a:endParaRPr lang="en-US" altLang="ja-JP" dirty="0"/>
          </a:p>
          <a:p>
            <a:r>
              <a:rPr lang="ja-JP" altLang="en-US" dirty="0"/>
              <a:t>こういった日本のジャガイモにはない危険性がある</a:t>
            </a:r>
            <a:endParaRPr lang="en-US" altLang="ja-JP" dirty="0"/>
          </a:p>
          <a:p>
            <a:pPr marL="0" indent="0">
              <a:buNone/>
            </a:pPr>
            <a:r>
              <a:rPr lang="ja-JP" altLang="en-US" dirty="0"/>
              <a:t>　</a:t>
            </a:r>
            <a:endParaRPr kumimoji="1" lang="ja-JP" altLang="en-US" dirty="0"/>
          </a:p>
        </p:txBody>
      </p:sp>
    </p:spTree>
    <p:extLst>
      <p:ext uri="{BB962C8B-B14F-4D97-AF65-F5344CB8AC3E}">
        <p14:creationId xmlns:p14="http://schemas.microsoft.com/office/powerpoint/2010/main" val="1154613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71129-B108-6621-864C-E5FF7AC7A87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FB4F276-7889-E333-FDCD-9291E0F28BE7}"/>
              </a:ext>
            </a:extLst>
          </p:cNvPr>
          <p:cNvSpPr>
            <a:spLocks noGrp="1"/>
          </p:cNvSpPr>
          <p:nvPr>
            <p:ph type="title"/>
          </p:nvPr>
        </p:nvSpPr>
        <p:spPr/>
        <p:txBody>
          <a:bodyPr/>
          <a:lstStyle/>
          <a:p>
            <a:r>
              <a:rPr kumimoji="1" lang="ja-JP" altLang="en-US" dirty="0"/>
              <a:t>米国産ジャガイモの</a:t>
            </a:r>
            <a:r>
              <a:rPr lang="ja-JP" altLang="en-US" dirty="0"/>
              <a:t>問題点</a:t>
            </a:r>
            <a:endParaRPr kumimoji="1" lang="ja-JP" altLang="en-US" dirty="0"/>
          </a:p>
        </p:txBody>
      </p:sp>
      <p:sp>
        <p:nvSpPr>
          <p:cNvPr id="3" name="コンテンツ プレースホルダー 2">
            <a:extLst>
              <a:ext uri="{FF2B5EF4-FFF2-40B4-BE49-F238E27FC236}">
                <a16:creationId xmlns:a16="http://schemas.microsoft.com/office/drawing/2014/main" id="{74738215-2184-FDD3-5480-1BD2AB05A1D0}"/>
              </a:ext>
            </a:extLst>
          </p:cNvPr>
          <p:cNvSpPr>
            <a:spLocks noGrp="1"/>
          </p:cNvSpPr>
          <p:nvPr>
            <p:ph idx="1"/>
          </p:nvPr>
        </p:nvSpPr>
        <p:spPr/>
        <p:txBody>
          <a:bodyPr/>
          <a:lstStyle/>
          <a:p>
            <a:pPr marL="0" indent="0">
              <a:buNone/>
            </a:pPr>
            <a:r>
              <a:rPr lang="ja-JP" altLang="en-US" dirty="0"/>
              <a:t>　</a:t>
            </a:r>
            <a:r>
              <a:rPr lang="ja-JP" altLang="ja-JP" dirty="0"/>
              <a:t>輸入が全面的に解禁されれば、</a:t>
            </a:r>
            <a:endParaRPr lang="en-US" altLang="ja-JP" dirty="0"/>
          </a:p>
          <a:p>
            <a:pPr marL="0" indent="0">
              <a:buNone/>
            </a:pPr>
            <a:r>
              <a:rPr lang="ja-JP" altLang="en-US" dirty="0"/>
              <a:t>　日本のジャガイモ生産に深刻な影響が出ることは必至</a:t>
            </a:r>
            <a:endParaRPr lang="en-US" altLang="ja-JP" dirty="0"/>
          </a:p>
          <a:p>
            <a:pPr marL="0" indent="0">
              <a:buNone/>
            </a:pPr>
            <a:r>
              <a:rPr lang="ja-JP" altLang="en-US" dirty="0"/>
              <a:t>　</a:t>
            </a:r>
            <a:endParaRPr lang="en-US" altLang="ja-JP" dirty="0"/>
          </a:p>
          <a:p>
            <a:pPr marL="0" indent="0">
              <a:buNone/>
            </a:pPr>
            <a:r>
              <a:rPr lang="ja-JP" altLang="en-US" dirty="0"/>
              <a:t>　</a:t>
            </a:r>
            <a:endParaRPr kumimoji="1" lang="ja-JP" altLang="en-US" dirty="0"/>
          </a:p>
        </p:txBody>
      </p:sp>
      <p:pic>
        <p:nvPicPr>
          <p:cNvPr id="4" name="図 3">
            <a:extLst>
              <a:ext uri="{FF2B5EF4-FFF2-40B4-BE49-F238E27FC236}">
                <a16:creationId xmlns:a16="http://schemas.microsoft.com/office/drawing/2014/main" id="{C7C5B563-830F-D342-9A11-EBF7FD7C87DE}"/>
              </a:ext>
            </a:extLst>
          </p:cNvPr>
          <p:cNvPicPr>
            <a:picLocks noChangeAspect="1"/>
          </p:cNvPicPr>
          <p:nvPr/>
        </p:nvPicPr>
        <p:blipFill>
          <a:blip r:embed="rId2"/>
          <a:stretch>
            <a:fillRect/>
          </a:stretch>
        </p:blipFill>
        <p:spPr>
          <a:xfrm>
            <a:off x="6096000" y="2810577"/>
            <a:ext cx="5602544" cy="3590383"/>
          </a:xfrm>
          <a:prstGeom prst="rect">
            <a:avLst/>
          </a:prstGeom>
        </p:spPr>
      </p:pic>
    </p:spTree>
    <p:extLst>
      <p:ext uri="{BB962C8B-B14F-4D97-AF65-F5344CB8AC3E}">
        <p14:creationId xmlns:p14="http://schemas.microsoft.com/office/powerpoint/2010/main" val="2878295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0B98A-7B96-76E1-A2C9-5E7213810C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12DB71C-14FC-695B-3CBA-3331829C5DAE}"/>
              </a:ext>
            </a:extLst>
          </p:cNvPr>
          <p:cNvSpPr>
            <a:spLocks noGrp="1"/>
          </p:cNvSpPr>
          <p:nvPr>
            <p:ph type="title"/>
          </p:nvPr>
        </p:nvSpPr>
        <p:spPr/>
        <p:txBody>
          <a:bodyPr/>
          <a:lstStyle/>
          <a:p>
            <a:r>
              <a:rPr kumimoji="1" lang="ja-JP" altLang="en-US" dirty="0"/>
              <a:t>米国産ジャガイモの</a:t>
            </a:r>
            <a:r>
              <a:rPr lang="ja-JP" altLang="en-US" dirty="0"/>
              <a:t>問題点</a:t>
            </a:r>
            <a:endParaRPr kumimoji="1" lang="ja-JP" altLang="en-US" dirty="0"/>
          </a:p>
        </p:txBody>
      </p:sp>
      <p:sp>
        <p:nvSpPr>
          <p:cNvPr id="3" name="コンテンツ プレースホルダー 2">
            <a:extLst>
              <a:ext uri="{FF2B5EF4-FFF2-40B4-BE49-F238E27FC236}">
                <a16:creationId xmlns:a16="http://schemas.microsoft.com/office/drawing/2014/main" id="{E77E1E26-B341-EDF8-FECB-73B55E960537}"/>
              </a:ext>
            </a:extLst>
          </p:cNvPr>
          <p:cNvSpPr>
            <a:spLocks noGrp="1"/>
          </p:cNvSpPr>
          <p:nvPr>
            <p:ph idx="1"/>
          </p:nvPr>
        </p:nvSpPr>
        <p:spPr/>
        <p:txBody>
          <a:bodyPr/>
          <a:lstStyle/>
          <a:p>
            <a:pPr marL="0" indent="0">
              <a:buNone/>
            </a:pPr>
            <a:r>
              <a:rPr lang="ja-JP" altLang="en-US" dirty="0"/>
              <a:t>　</a:t>
            </a:r>
            <a:r>
              <a:rPr lang="ja-JP" altLang="ja-JP" dirty="0"/>
              <a:t>現在</a:t>
            </a:r>
            <a:r>
              <a:rPr lang="ja-JP" altLang="en-US" dirty="0"/>
              <a:t>まで</a:t>
            </a:r>
            <a:r>
              <a:rPr lang="ja-JP" altLang="ja-JP" dirty="0"/>
              <a:t>はポテトチップス</a:t>
            </a:r>
            <a:r>
              <a:rPr lang="ja-JP" altLang="en-US" dirty="0"/>
              <a:t>用</a:t>
            </a:r>
            <a:r>
              <a:rPr lang="ja-JP" altLang="ja-JP" dirty="0"/>
              <a:t>しか流通していない</a:t>
            </a:r>
            <a:r>
              <a:rPr lang="ja-JP" altLang="en-US" dirty="0"/>
              <a:t>米国産ジャガイモが、</a:t>
            </a:r>
            <a:endParaRPr lang="en-US" altLang="ja-JP" dirty="0"/>
          </a:p>
          <a:p>
            <a:pPr marL="0" indent="0">
              <a:buNone/>
            </a:pPr>
            <a:r>
              <a:rPr lang="ja-JP" altLang="en-US" dirty="0"/>
              <a:t>　</a:t>
            </a:r>
            <a:r>
              <a:rPr lang="ja-JP" altLang="ja-JP" dirty="0"/>
              <a:t>ファーストフード店やファミリーレストランなどで出されるフライドポテト、</a:t>
            </a:r>
            <a:endParaRPr lang="en-US" altLang="ja-JP" dirty="0"/>
          </a:p>
          <a:p>
            <a:pPr marL="0" indent="0">
              <a:buNone/>
            </a:pPr>
            <a:r>
              <a:rPr lang="ja-JP" altLang="en-US" dirty="0"/>
              <a:t>　</a:t>
            </a:r>
            <a:r>
              <a:rPr lang="ja-JP" altLang="ja-JP" dirty="0"/>
              <a:t>スーパーなどで販売されるコロッケなどで使われるジャガイモ</a:t>
            </a:r>
            <a:r>
              <a:rPr lang="ja-JP" altLang="en-US" dirty="0"/>
              <a:t>、　</a:t>
            </a:r>
            <a:endParaRPr lang="en-US" altLang="ja-JP" dirty="0"/>
          </a:p>
          <a:p>
            <a:pPr marL="0" indent="0">
              <a:buNone/>
            </a:pPr>
            <a:r>
              <a:rPr lang="ja-JP" altLang="en-US" dirty="0"/>
              <a:t>　そして</a:t>
            </a:r>
            <a:r>
              <a:rPr lang="ja-JP" altLang="ja-JP" dirty="0"/>
              <a:t>ジャガイモそのもの</a:t>
            </a:r>
            <a:r>
              <a:rPr lang="ja-JP" altLang="en-US" dirty="0"/>
              <a:t>までも</a:t>
            </a:r>
            <a:r>
              <a:rPr lang="ja-JP" altLang="ja-JP" dirty="0"/>
              <a:t>が、</a:t>
            </a:r>
            <a:endParaRPr lang="en-US" altLang="ja-JP" dirty="0"/>
          </a:p>
          <a:p>
            <a:pPr marL="0" indent="0">
              <a:buNone/>
            </a:pPr>
            <a:r>
              <a:rPr lang="ja-JP" altLang="en-US" dirty="0"/>
              <a:t>　</a:t>
            </a:r>
            <a:r>
              <a:rPr lang="ja-JP" altLang="ja-JP" dirty="0"/>
              <a:t>危険な米国産にとってかわられていく可能性が強まる</a:t>
            </a:r>
            <a:r>
              <a:rPr lang="ja-JP" altLang="en-US" dirty="0"/>
              <a:t>。</a:t>
            </a:r>
          </a:p>
          <a:p>
            <a:endParaRPr kumimoji="1" lang="ja-JP" altLang="en-US" dirty="0"/>
          </a:p>
        </p:txBody>
      </p:sp>
      <p:pic>
        <p:nvPicPr>
          <p:cNvPr id="4" name="図 3">
            <a:extLst>
              <a:ext uri="{FF2B5EF4-FFF2-40B4-BE49-F238E27FC236}">
                <a16:creationId xmlns:a16="http://schemas.microsoft.com/office/drawing/2014/main" id="{713CAD2C-FC0A-74A8-8DBC-B1AE24CD3258}"/>
              </a:ext>
            </a:extLst>
          </p:cNvPr>
          <p:cNvPicPr>
            <a:picLocks noChangeAspect="1"/>
          </p:cNvPicPr>
          <p:nvPr/>
        </p:nvPicPr>
        <p:blipFill>
          <a:blip r:embed="rId2"/>
          <a:stretch>
            <a:fillRect/>
          </a:stretch>
        </p:blipFill>
        <p:spPr>
          <a:xfrm>
            <a:off x="8868056" y="0"/>
            <a:ext cx="3323944" cy="6858000"/>
          </a:xfrm>
          <a:prstGeom prst="rect">
            <a:avLst/>
          </a:prstGeom>
        </p:spPr>
      </p:pic>
    </p:spTree>
    <p:extLst>
      <p:ext uri="{BB962C8B-B14F-4D97-AF65-F5344CB8AC3E}">
        <p14:creationId xmlns:p14="http://schemas.microsoft.com/office/powerpoint/2010/main" val="1161618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16DFAD93-76DE-3D78-C57E-F216407305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1638" y="98714"/>
            <a:ext cx="6968691" cy="6017944"/>
          </a:xfrm>
          <a:prstGeom prst="rect">
            <a:avLst/>
          </a:prstGeom>
        </p:spPr>
      </p:pic>
    </p:spTree>
    <p:extLst>
      <p:ext uri="{BB962C8B-B14F-4D97-AF65-F5344CB8AC3E}">
        <p14:creationId xmlns:p14="http://schemas.microsoft.com/office/powerpoint/2010/main" val="2781740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681D503F-F508-A8F1-181D-D5476A5F9B6E}"/>
              </a:ext>
            </a:extLst>
          </p:cNvPr>
          <p:cNvPicPr>
            <a:picLocks noGrp="1" noChangeAspect="1"/>
          </p:cNvPicPr>
          <p:nvPr>
            <p:ph idx="4294967295"/>
          </p:nvPr>
        </p:nvPicPr>
        <p:blipFill>
          <a:blip r:embed="rId2"/>
          <a:stretch>
            <a:fillRect/>
          </a:stretch>
        </p:blipFill>
        <p:spPr>
          <a:xfrm>
            <a:off x="4004468" y="232797"/>
            <a:ext cx="4183063" cy="6016625"/>
          </a:xfrm>
          <a:prstGeom prst="rect">
            <a:avLst/>
          </a:prstGeom>
        </p:spPr>
      </p:pic>
    </p:spTree>
    <p:extLst>
      <p:ext uri="{BB962C8B-B14F-4D97-AF65-F5344CB8AC3E}">
        <p14:creationId xmlns:p14="http://schemas.microsoft.com/office/powerpoint/2010/main" val="4188776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a:extLst>
              <a:ext uri="{FF2B5EF4-FFF2-40B4-BE49-F238E27FC236}">
                <a16:creationId xmlns:a16="http://schemas.microsoft.com/office/drawing/2014/main" id="{A08C43D8-4CE7-4134-B82F-5113281D7239}"/>
              </a:ext>
            </a:extLst>
          </p:cNvPr>
          <p:cNvSpPr>
            <a:spLocks noGrp="1"/>
          </p:cNvSpPr>
          <p:nvPr>
            <p:ph type="title"/>
          </p:nvPr>
        </p:nvSpPr>
        <p:spPr>
          <a:xfrm>
            <a:off x="1642534" y="230189"/>
            <a:ext cx="8406342" cy="1449387"/>
          </a:xfrm>
        </p:spPr>
        <p:txBody>
          <a:bodyPr>
            <a:normAutofit/>
          </a:bodyPr>
          <a:lstStyle/>
          <a:p>
            <a:pPr>
              <a:defRPr/>
            </a:pPr>
            <a:r>
              <a:rPr lang="ja-JP" altLang="en-US" sz="3600" dirty="0">
                <a:solidFill>
                  <a:schemeClr val="tx1">
                    <a:lumMod val="95000"/>
                    <a:lumOff val="5000"/>
                  </a:schemeClr>
                </a:solidFill>
              </a:rPr>
              <a:t>未来につなぎたい大切なもの</a:t>
            </a:r>
          </a:p>
        </p:txBody>
      </p:sp>
      <p:sp>
        <p:nvSpPr>
          <p:cNvPr id="62467" name="コンテンツ プレースホルダー 2">
            <a:extLst>
              <a:ext uri="{FF2B5EF4-FFF2-40B4-BE49-F238E27FC236}">
                <a16:creationId xmlns:a16="http://schemas.microsoft.com/office/drawing/2014/main" id="{F8A70449-CFC3-4865-82B2-166FD7B68A40}"/>
              </a:ext>
            </a:extLst>
          </p:cNvPr>
          <p:cNvSpPr>
            <a:spLocks noGrp="1"/>
          </p:cNvSpPr>
          <p:nvPr>
            <p:ph idx="1"/>
          </p:nvPr>
        </p:nvSpPr>
        <p:spPr>
          <a:xfrm>
            <a:off x="1748153" y="1754187"/>
            <a:ext cx="8501594" cy="3349625"/>
          </a:xfrm>
        </p:spPr>
        <p:txBody>
          <a:bodyPr>
            <a:normAutofit/>
          </a:bodyPr>
          <a:lstStyle/>
          <a:p>
            <a:pPr marL="0" indent="0">
              <a:buNone/>
            </a:pPr>
            <a:r>
              <a:rPr lang="ja-JP" altLang="en-US" kern="100" dirty="0">
                <a:latin typeface="HG明朝E" panose="02020909000000000000" pitchFamily="17" charset="-128"/>
                <a:ea typeface="HG明朝E" panose="02020909000000000000" pitchFamily="17" charset="-128"/>
                <a:cs typeface="Times New Roman" panose="02020603050405020304" pitchFamily="18" charset="0"/>
              </a:rPr>
              <a:t>自然と共生し、戦争のない平和な時代、差別がない社会、そして健康を</a:t>
            </a:r>
            <a:endParaRPr lang="en-US" altLang="ja-JP" kern="100" dirty="0">
              <a:latin typeface="HG明朝E" panose="02020909000000000000" pitchFamily="17" charset="-128"/>
              <a:ea typeface="HG明朝E" panose="02020909000000000000" pitchFamily="17" charset="-128"/>
              <a:cs typeface="Times New Roman" panose="02020603050405020304" pitchFamily="18" charset="0"/>
            </a:endParaRPr>
          </a:p>
          <a:p>
            <a:pPr marL="0" indent="0">
              <a:buNone/>
            </a:pPr>
            <a:r>
              <a:rPr lang="ja-JP" altLang="en-US" kern="100" dirty="0">
                <a:latin typeface="HG明朝E" panose="02020909000000000000" pitchFamily="17" charset="-128"/>
                <a:ea typeface="HG明朝E" panose="02020909000000000000" pitchFamily="17" charset="-128"/>
                <a:cs typeface="Times New Roman" panose="02020603050405020304" pitchFamily="18" charset="0"/>
              </a:rPr>
              <a:t>未来へとつないでいくことがとても大事です。</a:t>
            </a:r>
            <a:endParaRPr lang="en-US" altLang="ja-JP" kern="100" dirty="0">
              <a:latin typeface="HG明朝E" panose="02020909000000000000" pitchFamily="17" charset="-128"/>
              <a:ea typeface="HG明朝E" panose="02020909000000000000" pitchFamily="17" charset="-128"/>
              <a:cs typeface="Times New Roman" panose="02020603050405020304" pitchFamily="18" charset="0"/>
            </a:endParaRPr>
          </a:p>
          <a:p>
            <a:pPr marL="0" indent="0">
              <a:buNone/>
            </a:pPr>
            <a:r>
              <a:rPr lang="ja-JP" altLang="en-US" kern="100" dirty="0">
                <a:latin typeface="HG明朝E" panose="02020909000000000000" pitchFamily="17" charset="-128"/>
                <a:ea typeface="HG明朝E" panose="02020909000000000000" pitchFamily="17" charset="-128"/>
                <a:cs typeface="Times New Roman" panose="02020603050405020304" pitchFamily="18" charset="0"/>
              </a:rPr>
              <a:t>日本の家族経営の農業を守ること、</a:t>
            </a:r>
            <a:endParaRPr lang="en-US" altLang="ja-JP" kern="100" dirty="0">
              <a:latin typeface="HG明朝E" panose="02020909000000000000" pitchFamily="17" charset="-128"/>
              <a:ea typeface="HG明朝E" panose="02020909000000000000" pitchFamily="17" charset="-128"/>
              <a:cs typeface="Times New Roman" panose="02020603050405020304" pitchFamily="18" charset="0"/>
            </a:endParaRPr>
          </a:p>
          <a:p>
            <a:pPr marL="0" indent="0">
              <a:buNone/>
            </a:pPr>
            <a:r>
              <a:rPr lang="ja-JP" altLang="en-US" kern="100" dirty="0">
                <a:effectLst/>
                <a:latin typeface="HG明朝E" panose="02020909000000000000" pitchFamily="17" charset="-128"/>
                <a:ea typeface="HG明朝E" panose="02020909000000000000" pitchFamily="17" charset="-128"/>
                <a:cs typeface="Times New Roman" panose="02020603050405020304" pitchFamily="18" charset="0"/>
              </a:rPr>
              <a:t>米国産ジャガイモの輸入を阻止することは大変重要です</a:t>
            </a:r>
            <a:endParaRPr lang="en-US" altLang="ja-JP" dirty="0">
              <a:latin typeface="HG明朝E" panose="02020909000000000000" pitchFamily="17" charset="-128"/>
              <a:ea typeface="HG明朝E" panose="02020909000000000000" pitchFamily="17" charset="-128"/>
            </a:endParaRPr>
          </a:p>
          <a:p>
            <a:pPr marL="0" indent="0">
              <a:buNone/>
            </a:pPr>
            <a:r>
              <a:rPr lang="ja-JP" altLang="en-US" dirty="0">
                <a:latin typeface="HG明朝E" panose="02020909000000000000" pitchFamily="17" charset="-128"/>
                <a:ea typeface="HG明朝E" panose="02020909000000000000" pitchFamily="17" charset="-128"/>
              </a:rPr>
              <a:t>食の安全を守り、生物多様性を守り、</a:t>
            </a:r>
            <a:endParaRPr lang="en-US" altLang="ja-JP" dirty="0">
              <a:latin typeface="HG明朝E" panose="02020909000000000000" pitchFamily="17" charset="-128"/>
              <a:ea typeface="HG明朝E" panose="02020909000000000000" pitchFamily="17" charset="-128"/>
            </a:endParaRPr>
          </a:p>
          <a:p>
            <a:pPr marL="0" indent="0">
              <a:buNone/>
            </a:pPr>
            <a:r>
              <a:rPr lang="ja-JP" altLang="en-US" dirty="0">
                <a:latin typeface="HG明朝E" panose="02020909000000000000" pitchFamily="17" charset="-128"/>
                <a:ea typeface="HG明朝E" panose="02020909000000000000" pitchFamily="17" charset="-128"/>
              </a:rPr>
              <a:t>未来の世代を守るために、一緒に取り組みましょう。</a:t>
            </a:r>
            <a:endParaRPr lang="en-US" altLang="ja-JP" dirty="0">
              <a:latin typeface="HG明朝E" panose="02020909000000000000" pitchFamily="17" charset="-128"/>
              <a:ea typeface="HG明朝E" panose="02020909000000000000" pitchFamily="17" charset="-128"/>
            </a:endParaRPr>
          </a:p>
        </p:txBody>
      </p:sp>
      <p:pic>
        <p:nvPicPr>
          <p:cNvPr id="62468" name="図 3">
            <a:extLst>
              <a:ext uri="{FF2B5EF4-FFF2-40B4-BE49-F238E27FC236}">
                <a16:creationId xmlns:a16="http://schemas.microsoft.com/office/drawing/2014/main" id="{43189C90-E4D3-41A4-B4E4-3BE569FD07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17994" y="3153594"/>
            <a:ext cx="3051705" cy="325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1074</TotalTime>
  <Words>3198</Words>
  <Application>Microsoft Office PowerPoint</Application>
  <PresentationFormat>ワイド画面</PresentationFormat>
  <Paragraphs>316</Paragraphs>
  <Slides>45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45</vt:i4>
      </vt:variant>
    </vt:vector>
  </HeadingPairs>
  <TitlesOfParts>
    <vt:vector size="51" baseType="lpstr">
      <vt:lpstr>HG明朝E</vt:lpstr>
      <vt:lpstr>ＭＳ ゴシック</vt:lpstr>
      <vt:lpstr>游明朝</vt:lpstr>
      <vt:lpstr>Calibri</vt:lpstr>
      <vt:lpstr>Calibri Light</vt:lpstr>
      <vt:lpstr>レトロスペクト</vt:lpstr>
      <vt:lpstr>米国が生ジャガイモの輸入解禁迫る？ 遺伝子操作と危険な農薬の数々 </vt:lpstr>
      <vt:lpstr>米国産の生のジャガイモが食卓に</vt:lpstr>
      <vt:lpstr>米国産の生のジャガイモが食卓に</vt:lpstr>
      <vt:lpstr>米国産の生のジャガイモが食卓に</vt:lpstr>
      <vt:lpstr>牛肉の輸入条件も緩和</vt:lpstr>
      <vt:lpstr>米国産の生のジャガイモが食卓に</vt:lpstr>
      <vt:lpstr>米国産の生のジャガイモが食卓に</vt:lpstr>
      <vt:lpstr>米国産の生のジャガイモが食卓に</vt:lpstr>
      <vt:lpstr>米国産ジャガイモの何が問題か？</vt:lpstr>
      <vt:lpstr>米国産ジャガイモに使われる農薬</vt:lpstr>
      <vt:lpstr>米国産ジャガイモに使われる農薬</vt:lpstr>
      <vt:lpstr>米国産ジャガイモに使われる農薬</vt:lpstr>
      <vt:lpstr>米国産ジャガイモに使われる農薬</vt:lpstr>
      <vt:lpstr>米国産ジャガイモに使われる農薬</vt:lpstr>
      <vt:lpstr>新たな農薬ーRNA（突然死）農薬</vt:lpstr>
      <vt:lpstr>新たな農薬ーRNA（突然死）農薬</vt:lpstr>
      <vt:lpstr>名古屋大学松岡研究室</vt:lpstr>
      <vt:lpstr>新たな農薬ーRNA（突然死）農薬</vt:lpstr>
      <vt:lpstr>新たな農薬ーRNA（突然死）農薬</vt:lpstr>
      <vt:lpstr>DNAはたんぱく質を作るよう指令する</vt:lpstr>
      <vt:lpstr>RNA干渉とは？</vt:lpstr>
      <vt:lpstr>PowerPoint プレゼンテーション</vt:lpstr>
      <vt:lpstr>RNA干渉法を利用した農薬</vt:lpstr>
      <vt:lpstr>遺伝子の共通性</vt:lpstr>
      <vt:lpstr>RNA農薬の問題点</vt:lpstr>
      <vt:lpstr>RNA農薬の問題点</vt:lpstr>
      <vt:lpstr>RNA農薬の問題点</vt:lpstr>
      <vt:lpstr>RNA干渉法を利用した農薬</vt:lpstr>
      <vt:lpstr>RNA干渉法を利用した農薬</vt:lpstr>
      <vt:lpstr>遺伝子組み換えジャガイモ</vt:lpstr>
      <vt:lpstr>遺伝子組み換えジャガイモ</vt:lpstr>
      <vt:lpstr>PowerPoint プレゼンテーション</vt:lpstr>
      <vt:lpstr>PowerPoint プレゼンテーション</vt:lpstr>
      <vt:lpstr>JRシンプロット社のジャガイモの試験圃場</vt:lpstr>
      <vt:lpstr>PowerPoint プレゼンテーション</vt:lpstr>
      <vt:lpstr>遺伝子組み換えジャガイモ</vt:lpstr>
      <vt:lpstr>ゲノム編集</vt:lpstr>
      <vt:lpstr>ゲノム編集ジャガイモの侵略</vt:lpstr>
      <vt:lpstr>ゲノム編集ジャガイモの侵略</vt:lpstr>
      <vt:lpstr>米国産ジャガイモの問題点</vt:lpstr>
      <vt:lpstr>米国産ジャガイモの問題点</vt:lpstr>
      <vt:lpstr>米国産ジャガイモの問題点</vt:lpstr>
      <vt:lpstr>PowerPoint プレゼンテーション</vt:lpstr>
      <vt:lpstr>PowerPoint プレゼンテーション</vt:lpstr>
      <vt:lpstr>未来につなぎたい大切なもの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RNA農薬とは？</dc:title>
  <dc:creator>啓祐 天笠</dc:creator>
  <cp:lastModifiedBy>玲子 神野</cp:lastModifiedBy>
  <cp:revision>34</cp:revision>
  <dcterms:created xsi:type="dcterms:W3CDTF">2023-01-20T04:40:48Z</dcterms:created>
  <dcterms:modified xsi:type="dcterms:W3CDTF">2026-10-05T01:57:47Z</dcterms:modified>
</cp:coreProperties>
</file>