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1430000" cy="6429375"/>
  <p:notesSz cx="6429375" cy="1143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5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6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gen-dedup-f34c7959821cfb101e8d0a1b691f0bd3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324905" cy="4953305"/>
          </a:xfrm>
          <a:prstGeom prst="rect">
            <a:avLst/>
          </a:prstGeom>
        </p:spPr>
      </p:pic>
      <p:pic>
        <p:nvPicPr>
          <p:cNvPr id="3" name="Image 1" descr="gen-dedup-f560cdf388470414ba171b4088e275a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86500" y="1285646"/>
            <a:ext cx="5143500" cy="5143500"/>
          </a:xfrm>
          <a:prstGeom prst="rect">
            <a:avLst/>
          </a:prstGeom>
        </p:spPr>
      </p:pic>
      <p:pic>
        <p:nvPicPr>
          <p:cNvPr id="4" name="Image 2" descr="gen-dedup-124d5db401274464728a64650236c337.png"/>
          <p:cNvPicPr>
            <a:picLocks noChangeAspect="1"/>
          </p:cNvPicPr>
          <p:nvPr/>
        </p:nvPicPr>
        <p:blipFill>
          <a:blip r:embed="rId5"/>
          <a:srcRect l="-2" r="-2"/>
          <a:stretch/>
        </p:blipFill>
        <p:spPr>
          <a:xfrm>
            <a:off x="0" y="0"/>
            <a:ext cx="114300" cy="6429146"/>
          </a:xfrm>
          <a:prstGeom prst="rect">
            <a:avLst/>
          </a:prstGeom>
        </p:spPr>
      </p:pic>
      <p:pic>
        <p:nvPicPr>
          <p:cNvPr id="5" name="Image 3" descr="gen-dedup-ae4596292f34cc947d33ddb1f430a240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6314846"/>
            <a:ext cx="11430000" cy="114300"/>
          </a:xfrm>
          <a:prstGeom prst="rect">
            <a:avLst/>
          </a:prstGeom>
        </p:spPr>
      </p:pic>
      <p:sp>
        <p:nvSpPr>
          <p:cNvPr id="6" name="Shape 0"/>
          <p:cNvSpPr/>
          <p:nvPr/>
        </p:nvSpPr>
        <p:spPr>
          <a:xfrm>
            <a:off x="685800" y="952805"/>
            <a:ext cx="2800807" cy="381305"/>
          </a:xfrm>
          <a:prstGeom prst="roundRect">
            <a:avLst>
              <a:gd name="adj" fmla="val 49880"/>
            </a:avLst>
          </a:prstGeom>
          <a:solidFill>
            <a:srgbClr val="FFC9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Shape 1"/>
          <p:cNvSpPr/>
          <p:nvPr/>
        </p:nvSpPr>
        <p:spPr>
          <a:xfrm>
            <a:off x="685800" y="3207511"/>
            <a:ext cx="590702" cy="267005"/>
          </a:xfrm>
          <a:prstGeom prst="roundRect">
            <a:avLst>
              <a:gd name="adj" fmla="val 17808"/>
            </a:avLst>
          </a:prstGeom>
          <a:solidFill>
            <a:srgbClr val="FFC9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Shape 2"/>
          <p:cNvSpPr/>
          <p:nvPr/>
        </p:nvSpPr>
        <p:spPr>
          <a:xfrm>
            <a:off x="685800" y="3619129"/>
            <a:ext cx="590702" cy="267005"/>
          </a:xfrm>
          <a:prstGeom prst="roundRect">
            <a:avLst>
              <a:gd name="adj" fmla="val 17808"/>
            </a:avLst>
          </a:prstGeom>
          <a:solidFill>
            <a:srgbClr val="00B3A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3"/>
          <p:cNvSpPr/>
          <p:nvPr/>
        </p:nvSpPr>
        <p:spPr>
          <a:xfrm>
            <a:off x="685800" y="5029200"/>
            <a:ext cx="1904695" cy="267005"/>
          </a:xfrm>
          <a:prstGeom prst="roundRect">
            <a:avLst>
              <a:gd name="adj" fmla="val 17808"/>
            </a:avLst>
          </a:prstGeom>
          <a:solidFill>
            <a:srgbClr val="FFC9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4" descr="gen-dedup-008b721143278686514d7e448a95b1ba.png"/>
          <p:cNvPicPr>
            <a:picLocks noChangeAspect="1"/>
          </p:cNvPicPr>
          <p:nvPr/>
        </p:nvPicPr>
        <p:blipFill>
          <a:blip r:embed="rId7"/>
          <a:srcRect l="-8" r="-8"/>
          <a:stretch/>
        </p:blipFill>
        <p:spPr>
          <a:xfrm>
            <a:off x="6400800" y="1904695"/>
            <a:ext cx="4629607" cy="2609698"/>
          </a:xfrm>
          <a:prstGeom prst="rect">
            <a:avLst/>
          </a:prstGeom>
        </p:spPr>
      </p:pic>
      <p:pic>
        <p:nvPicPr>
          <p:cNvPr id="11" name="Image 5" descr="gen-dedup-ad417926228e549047339ec4327d90b2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1788340"/>
            <a:ext cx="4836021" cy="2726053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857707" y="952805"/>
            <a:ext cx="2457907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51A3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Zen Kaku Gothic New" pitchFamily="34" charset="-120"/>
              </a:rPr>
              <a:t>市民と超党派議員の勉強会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Text 5"/>
          <p:cNvSpPr txBox="1"/>
          <p:nvPr/>
        </p:nvSpPr>
        <p:spPr>
          <a:xfrm>
            <a:off x="685800" y="1543507"/>
            <a:ext cx="6588252" cy="5907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00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スパイ防止法を考える</a:t>
            </a:r>
            <a:endParaRPr lang="en-US" sz="4200" dirty="0">
              <a:solidFill>
                <a:srgbClr val="FFFF00"/>
              </a:solidFill>
            </a:endParaRPr>
          </a:p>
        </p:txBody>
      </p:sp>
      <p:sp>
        <p:nvSpPr>
          <p:cNvPr id="14" name="Text 6"/>
          <p:cNvSpPr txBox="1"/>
          <p:nvPr/>
        </p:nvSpPr>
        <p:spPr>
          <a:xfrm>
            <a:off x="685800" y="2324405"/>
            <a:ext cx="5524805" cy="90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 err="1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いよいよ姿を現す「スパイ防止法制</a:t>
            </a:r>
            <a:r>
              <a:rPr lang="en-US" sz="240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」</a:t>
            </a:r>
            <a:endParaRPr lang="ja-JP" altLang="en-US" sz="2400" b="1" dirty="0">
              <a:solidFill>
                <a:srgbClr val="FFC93C"/>
              </a:solidFill>
              <a:latin typeface="Zen Kaku Gothic New" pitchFamily="34" charset="0"/>
              <a:ea typeface="Zen Kaku Gothic New" pitchFamily="34" charset="-122"/>
              <a:cs typeface="Zen Kaku Gothic New" pitchFamily="34" charset="-120"/>
            </a:endParaRPr>
          </a:p>
          <a:p>
            <a:r>
              <a:rPr lang="en-US" altLang="ja-JP" sz="200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=</a:t>
            </a:r>
            <a:r>
              <a:rPr lang="ja-JP" altLang="en-US" sz="200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外国代理人規制・対外情報庁・行政傍受</a:t>
            </a:r>
            <a:r>
              <a:rPr lang="en-US" altLang="ja-JP" sz="2000" b="1" dirty="0">
                <a:solidFill>
                  <a:srgbClr val="FFC9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=</a:t>
            </a:r>
            <a:endParaRPr lang="ja-JP" altLang="en-US" sz="2000" b="1" dirty="0">
              <a:solidFill>
                <a:srgbClr val="FFC93C"/>
              </a:solidFill>
              <a:latin typeface="Zen Kaku Gothic New" pitchFamily="34" charset="0"/>
              <a:ea typeface="Zen Kaku Gothic New" pitchFamily="34" charset="-122"/>
              <a:cs typeface="Zen Kaku Gothic New" pitchFamily="34" charset="-120"/>
            </a:endParaRPr>
          </a:p>
          <a:p>
            <a:pPr marL="0" indent="0" algn="l">
              <a:buNone/>
            </a:pPr>
            <a:endParaRPr lang="en-US" sz="2400" dirty="0"/>
          </a:p>
        </p:txBody>
      </p:sp>
      <p:sp>
        <p:nvSpPr>
          <p:cNvPr id="15" name="Text 7"/>
          <p:cNvSpPr txBox="1"/>
          <p:nvPr/>
        </p:nvSpPr>
        <p:spPr>
          <a:xfrm>
            <a:off x="685800" y="3191327"/>
            <a:ext cx="590702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825" b="1" dirty="0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日時</a:t>
            </a:r>
            <a:endParaRPr lang="en-US" sz="825" dirty="0"/>
          </a:p>
        </p:txBody>
      </p:sp>
      <p:sp>
        <p:nvSpPr>
          <p:cNvPr id="16" name="Text 8"/>
          <p:cNvSpPr txBox="1"/>
          <p:nvPr/>
        </p:nvSpPr>
        <p:spPr>
          <a:xfrm>
            <a:off x="1371600" y="3225710"/>
            <a:ext cx="49533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M PLUS Rounded 1c" pitchFamily="34" charset="0"/>
                <a:ea typeface="M PLUS Rounded 1c" pitchFamily="34" charset="-122"/>
                <a:cs typeface="M PLUS Rounded 1c" pitchFamily="34" charset="-120"/>
              </a:rPr>
              <a:t>2026年11月2日（月）12:00 〜 13:30</a:t>
            </a:r>
            <a:endParaRPr lang="en-US" sz="2000" dirty="0"/>
          </a:p>
        </p:txBody>
      </p:sp>
      <p:sp>
        <p:nvSpPr>
          <p:cNvPr id="17" name="Text 9"/>
          <p:cNvSpPr txBox="1"/>
          <p:nvPr/>
        </p:nvSpPr>
        <p:spPr>
          <a:xfrm>
            <a:off x="685800" y="3611037"/>
            <a:ext cx="590702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会場</a:t>
            </a:r>
            <a:endParaRPr lang="en-US" sz="825" dirty="0"/>
          </a:p>
        </p:txBody>
      </p:sp>
      <p:sp>
        <p:nvSpPr>
          <p:cNvPr id="18" name="Text 10"/>
          <p:cNvSpPr txBox="1"/>
          <p:nvPr/>
        </p:nvSpPr>
        <p:spPr>
          <a:xfrm>
            <a:off x="1371600" y="3677788"/>
            <a:ext cx="49533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  <a:latin typeface="M PLUS Rounded 1c" pitchFamily="34" charset="0"/>
                <a:ea typeface="M PLUS Rounded 1c" pitchFamily="34" charset="-122"/>
                <a:cs typeface="M PLUS Rounded 1c" pitchFamily="34" charset="-120"/>
              </a:rPr>
              <a:t>参議院会館 B107（定員80名）</a:t>
            </a:r>
          </a:p>
          <a:p>
            <a:pPr marL="0" indent="0" algn="l">
              <a:buNone/>
            </a:pPr>
            <a:r>
              <a:rPr lang="ja-JP" altLang="en-US" b="1" dirty="0">
                <a:solidFill>
                  <a:srgbClr val="FFFFFF"/>
                </a:solidFill>
                <a:latin typeface="M PLUS Rounded 1c" pitchFamily="34" charset="0"/>
                <a:ea typeface="M PLUS Rounded 1c" pitchFamily="34" charset="-122"/>
                <a:cs typeface="M PLUS Rounded 1c" pitchFamily="34" charset="-120"/>
              </a:rPr>
              <a:t>参加費無料・事前申し込み不要</a:t>
            </a:r>
            <a:endParaRPr lang="en-US" dirty="0"/>
          </a:p>
        </p:txBody>
      </p:sp>
      <p:sp>
        <p:nvSpPr>
          <p:cNvPr id="19" name="Text 11"/>
          <p:cNvSpPr txBox="1"/>
          <p:nvPr/>
        </p:nvSpPr>
        <p:spPr>
          <a:xfrm>
            <a:off x="685800" y="4182537"/>
            <a:ext cx="560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登壇</a:t>
            </a:r>
            <a:r>
              <a:rPr lang="en-US" sz="1013" dirty="0">
                <a:solidFill>
                  <a:srgbClr val="A7B2E6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 </a:t>
            </a:r>
            <a:r>
              <a:rPr lang="en-US" sz="1400" b="1" dirty="0">
                <a:solidFill>
                  <a:srgbClr val="FFFF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青木 理 氏（ジャーナリスト）</a:t>
            </a:r>
            <a:r>
              <a:rPr lang="en-US" sz="1013" b="1" dirty="0">
                <a:solidFill>
                  <a:srgbClr val="FFFF00"/>
                </a:solidFill>
                <a:latin typeface="Noto Sans JP" pitchFamily="34" charset="0"/>
                <a:ea typeface="Noto Sans JP" pitchFamily="34" charset="-122"/>
                <a:cs typeface="Noto Sans JP" pitchFamily="34" charset="-120"/>
              </a:rPr>
              <a:t>・海渡 雄一 氏（秘密保護法対策弁護団 共同代表）・国際交流／人権・環境NGOのみなさん</a:t>
            </a:r>
            <a:endParaRPr lang="en-US" sz="1013" b="1" dirty="0">
              <a:solidFill>
                <a:srgbClr val="FFFF00"/>
              </a:solidFill>
            </a:endParaRPr>
          </a:p>
        </p:txBody>
      </p:sp>
      <p:sp>
        <p:nvSpPr>
          <p:cNvPr id="20" name="Text 12"/>
          <p:cNvSpPr txBox="1"/>
          <p:nvPr/>
        </p:nvSpPr>
        <p:spPr>
          <a:xfrm>
            <a:off x="685800" y="5029200"/>
            <a:ext cx="1905610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7000"/>
              </a:lnSpc>
              <a:buNone/>
            </a:pPr>
            <a:r>
              <a:rPr lang="en-US" sz="825" b="1" dirty="0" err="1">
                <a:solidFill>
                  <a:srgbClr val="151A3C"/>
                </a:solidFill>
                <a:latin typeface="Zen Kaku Gothic New" pitchFamily="34" charset="0"/>
                <a:ea typeface="Zen Kaku Gothic New" pitchFamily="34" charset="-122"/>
                <a:cs typeface="Zen Kaku Gothic New" pitchFamily="34" charset="-120"/>
              </a:rPr>
              <a:t>お問い合わせ</a:t>
            </a:r>
            <a:endParaRPr lang="en-US" sz="825" dirty="0"/>
          </a:p>
        </p:txBody>
      </p:sp>
      <p:sp>
        <p:nvSpPr>
          <p:cNvPr id="21" name="Text 13"/>
          <p:cNvSpPr txBox="1"/>
          <p:nvPr/>
        </p:nvSpPr>
        <p:spPr>
          <a:xfrm>
            <a:off x="2723998" y="5095951"/>
            <a:ext cx="4362602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b="1" dirty="0">
                <a:solidFill>
                  <a:srgbClr val="FFFFFF"/>
                </a:solidFill>
                <a:latin typeface="M PLUS Rounded 1c" pitchFamily="34" charset="0"/>
                <a:ea typeface="M PLUS Rounded 1c" pitchFamily="34" charset="-122"/>
                <a:cs typeface="M PLUS Rounded 1c" pitchFamily="34" charset="-120"/>
              </a:rPr>
              <a:t>参議院議員 福島みずほ 03-6550-1111</a:t>
            </a:r>
            <a:endParaRPr lang="en-US" sz="11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858</TotalTime>
  <Words>70</Words>
  <Application>Microsoft Office PowerPoint</Application>
  <PresentationFormat>ユーザー設定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 PLUS Rounded 1c</vt:lpstr>
      <vt:lpstr>Meiryo UI</vt:lpstr>
      <vt:lpstr>Noto Sans JP</vt:lpstr>
      <vt:lpstr>Zen Kaku Gothic New</vt:lpstr>
      <vt:lpstr>Arial</vt:lpstr>
      <vt:lpstr>Office Theme</vt:lpstr>
      <vt:lpstr>PowerPoint プレゼンテーション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雄一 海渡</cp:lastModifiedBy>
  <cp:revision>4</cp:revision>
  <dcterms:created xsi:type="dcterms:W3CDTF">2026-10-14T04:42:43Z</dcterms:created>
  <dcterms:modified xsi:type="dcterms:W3CDTF">2026-10-14T22:23:19Z</dcterms:modified>
</cp:coreProperties>
</file>