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96575"/>
  <p:notesSz cx="10696575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48" d="100"/>
          <a:sy n="48" d="100"/>
        </p:scale>
        <p:origin x="20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0311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dc1d9546a33aa415cbbb5e7cdcb655da.png"/>
          <p:cNvPicPr>
            <a:picLocks noChangeAspect="1"/>
          </p:cNvPicPr>
          <p:nvPr/>
        </p:nvPicPr>
        <p:blipFill>
          <a:blip r:embed="rId3"/>
          <a:srcRect l="-180" r="-180"/>
          <a:stretch/>
        </p:blipFill>
        <p:spPr>
          <a:xfrm>
            <a:off x="0" y="0"/>
            <a:ext cx="1085393" cy="75895"/>
          </a:xfrm>
          <a:prstGeom prst="rect">
            <a:avLst/>
          </a:prstGeom>
        </p:spPr>
      </p:pic>
      <p:pic>
        <p:nvPicPr>
          <p:cNvPr id="3" name="Image 1" descr="gen-dedup-e066273384ebb13c46d59e16015216ac.png"/>
          <p:cNvPicPr>
            <a:picLocks noChangeAspect="1"/>
          </p:cNvPicPr>
          <p:nvPr/>
        </p:nvPicPr>
        <p:blipFill>
          <a:blip r:embed="rId4"/>
          <a:srcRect l="-198" r="-198"/>
          <a:stretch/>
        </p:blipFill>
        <p:spPr>
          <a:xfrm>
            <a:off x="1085393" y="0"/>
            <a:ext cx="1076249" cy="75895"/>
          </a:xfrm>
          <a:prstGeom prst="rect">
            <a:avLst/>
          </a:prstGeom>
        </p:spPr>
      </p:pic>
      <p:pic>
        <p:nvPicPr>
          <p:cNvPr id="4" name="Image 2" descr="gen-dedup-a87f72b4b4535bc3e5125097d2bba391.png"/>
          <p:cNvPicPr>
            <a:picLocks noChangeAspect="1"/>
          </p:cNvPicPr>
          <p:nvPr/>
        </p:nvPicPr>
        <p:blipFill>
          <a:blip r:embed="rId5"/>
          <a:srcRect l="-180" r="-180"/>
          <a:stretch/>
        </p:blipFill>
        <p:spPr>
          <a:xfrm>
            <a:off x="2162556" y="0"/>
            <a:ext cx="1085393" cy="75895"/>
          </a:xfrm>
          <a:prstGeom prst="rect">
            <a:avLst/>
          </a:prstGeom>
        </p:spPr>
      </p:pic>
      <p:pic>
        <p:nvPicPr>
          <p:cNvPr id="5" name="Image 3" descr="gen-dedup-deccf2b4cdc80d1b381473ede76bf07d.png"/>
          <p:cNvPicPr>
            <a:picLocks noChangeAspect="1"/>
          </p:cNvPicPr>
          <p:nvPr/>
        </p:nvPicPr>
        <p:blipFill>
          <a:blip r:embed="rId6"/>
          <a:srcRect l="-198" r="-198"/>
          <a:stretch/>
        </p:blipFill>
        <p:spPr>
          <a:xfrm>
            <a:off x="3247949" y="0"/>
            <a:ext cx="1076249" cy="75895"/>
          </a:xfrm>
          <a:prstGeom prst="rect">
            <a:avLst/>
          </a:prstGeom>
        </p:spPr>
      </p:pic>
      <p:pic>
        <p:nvPicPr>
          <p:cNvPr id="6" name="Image 4" descr="gen-dedup-f4c7211a1bb904684c300ec2a0810a4e.png"/>
          <p:cNvPicPr>
            <a:picLocks noChangeAspect="1"/>
          </p:cNvPicPr>
          <p:nvPr/>
        </p:nvPicPr>
        <p:blipFill>
          <a:blip r:embed="rId7"/>
          <a:srcRect l="-180" r="-180"/>
          <a:stretch/>
        </p:blipFill>
        <p:spPr>
          <a:xfrm>
            <a:off x="4324198" y="0"/>
            <a:ext cx="1085393" cy="75895"/>
          </a:xfrm>
          <a:prstGeom prst="rect">
            <a:avLst/>
          </a:prstGeom>
        </p:spPr>
      </p:pic>
      <p:pic>
        <p:nvPicPr>
          <p:cNvPr id="7" name="Image 5" descr="gen-dedup-719e5f2a6a8a46ee37d1abb49dac324a.png"/>
          <p:cNvPicPr>
            <a:picLocks noChangeAspect="1"/>
          </p:cNvPicPr>
          <p:nvPr/>
        </p:nvPicPr>
        <p:blipFill>
          <a:blip r:embed="rId8"/>
          <a:srcRect l="-198" r="-198"/>
          <a:stretch/>
        </p:blipFill>
        <p:spPr>
          <a:xfrm>
            <a:off x="5410505" y="0"/>
            <a:ext cx="1076249" cy="75895"/>
          </a:xfrm>
          <a:prstGeom prst="rect">
            <a:avLst/>
          </a:prstGeom>
        </p:spPr>
      </p:pic>
      <p:pic>
        <p:nvPicPr>
          <p:cNvPr id="8" name="Image 6" descr="gen-dedup-ec7db5992c3c9e6049add45f9d410f08.png"/>
          <p:cNvPicPr>
            <a:picLocks noChangeAspect="1"/>
          </p:cNvPicPr>
          <p:nvPr/>
        </p:nvPicPr>
        <p:blipFill>
          <a:blip r:embed="rId9"/>
          <a:srcRect l="-198" r="-198"/>
          <a:stretch/>
        </p:blipFill>
        <p:spPr>
          <a:xfrm>
            <a:off x="6486754" y="0"/>
            <a:ext cx="1076249" cy="75895"/>
          </a:xfrm>
          <a:prstGeom prst="rect">
            <a:avLst/>
          </a:prstGeom>
        </p:spPr>
      </p:pic>
      <p:sp>
        <p:nvSpPr>
          <p:cNvPr id="9" name="Shape 0"/>
          <p:cNvSpPr/>
          <p:nvPr/>
        </p:nvSpPr>
        <p:spPr>
          <a:xfrm>
            <a:off x="0" y="75895"/>
            <a:ext cx="7563002" cy="1999793"/>
          </a:xfrm>
          <a:prstGeom prst="rect">
            <a:avLst/>
          </a:prstGeom>
          <a:solidFill>
            <a:srgbClr val="151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7" descr="gen-dedup-184c54061ce56df7c8cb47b12be9ddde.png"/>
          <p:cNvPicPr>
            <a:picLocks noChangeAspect="1"/>
          </p:cNvPicPr>
          <p:nvPr/>
        </p:nvPicPr>
        <p:blipFill>
          <a:blip r:embed="rId10"/>
          <a:srcRect t="-369" b="-369"/>
          <a:stretch/>
        </p:blipFill>
        <p:spPr>
          <a:xfrm>
            <a:off x="304495" y="362102"/>
            <a:ext cx="247802" cy="38405"/>
          </a:xfrm>
          <a:prstGeom prst="rect">
            <a:avLst/>
          </a:prstGeom>
        </p:spPr>
      </p:pic>
      <p:sp>
        <p:nvSpPr>
          <p:cNvPr id="11" name="Shape 1"/>
          <p:cNvSpPr/>
          <p:nvPr/>
        </p:nvSpPr>
        <p:spPr>
          <a:xfrm>
            <a:off x="0" y="2076602"/>
            <a:ext cx="3781044" cy="952805"/>
          </a:xfrm>
          <a:prstGeom prst="rect">
            <a:avLst/>
          </a:prstGeom>
          <a:solidFill>
            <a:srgbClr val="FFC9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Shape 2"/>
          <p:cNvSpPr/>
          <p:nvPr/>
        </p:nvSpPr>
        <p:spPr>
          <a:xfrm>
            <a:off x="3781044" y="2076602"/>
            <a:ext cx="3781044" cy="952805"/>
          </a:xfrm>
          <a:prstGeom prst="rect">
            <a:avLst/>
          </a:prstGeom>
          <a:solidFill>
            <a:srgbClr val="00B3A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Shape 3"/>
          <p:cNvSpPr/>
          <p:nvPr/>
        </p:nvSpPr>
        <p:spPr>
          <a:xfrm>
            <a:off x="0" y="6267298"/>
            <a:ext cx="7563002" cy="1067105"/>
          </a:xfrm>
          <a:prstGeom prst="rect">
            <a:avLst/>
          </a:prstGeom>
          <a:solidFill>
            <a:srgbClr val="F4F6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4" name="Image 8" descr="gen-dedup-7dac515253ed617be52410f8f28642ef.png"/>
          <p:cNvPicPr>
            <a:picLocks noChangeAspect="1"/>
          </p:cNvPicPr>
          <p:nvPr/>
        </p:nvPicPr>
        <p:blipFill>
          <a:blip r:embed="rId11"/>
          <a:srcRect l="-162" r="-162"/>
          <a:stretch/>
        </p:blipFill>
        <p:spPr>
          <a:xfrm>
            <a:off x="0" y="6267298"/>
            <a:ext cx="85954" cy="533095"/>
          </a:xfrm>
          <a:prstGeom prst="rect">
            <a:avLst/>
          </a:prstGeom>
        </p:spPr>
      </p:pic>
      <p:pic>
        <p:nvPicPr>
          <p:cNvPr id="15" name="Image 9" descr="gen-dedup-bad094572e0b9d0fa54b75c51fa15660.png"/>
          <p:cNvPicPr>
            <a:picLocks noChangeAspect="1"/>
          </p:cNvPicPr>
          <p:nvPr/>
        </p:nvPicPr>
        <p:blipFill>
          <a:blip r:embed="rId12"/>
          <a:srcRect l="-162" r="-162"/>
          <a:stretch/>
        </p:blipFill>
        <p:spPr>
          <a:xfrm>
            <a:off x="0" y="6800393"/>
            <a:ext cx="85954" cy="533095"/>
          </a:xfrm>
          <a:prstGeom prst="rect">
            <a:avLst/>
          </a:prstGeom>
        </p:spPr>
      </p:pic>
      <p:pic>
        <p:nvPicPr>
          <p:cNvPr id="16" name="Image 10" descr="gen-dedup-30dc29af1cecde075df4afeb669d3b26.png"/>
          <p:cNvPicPr>
            <a:picLocks noChangeAspect="1"/>
          </p:cNvPicPr>
          <p:nvPr/>
        </p:nvPicPr>
        <p:blipFill>
          <a:blip r:embed="rId13"/>
          <a:srcRect l="-367" r="-367"/>
          <a:stretch/>
        </p:blipFill>
        <p:spPr>
          <a:xfrm>
            <a:off x="304495" y="7410298"/>
            <a:ext cx="209398" cy="28346"/>
          </a:xfrm>
          <a:prstGeom prst="rect">
            <a:avLst/>
          </a:prstGeom>
        </p:spPr>
      </p:pic>
      <p:pic>
        <p:nvPicPr>
          <p:cNvPr id="17" name="Image 11" descr="gen-dedup-fe94054b8fbb70d54375a23516fbe349.png"/>
          <p:cNvPicPr>
            <a:picLocks noChangeAspect="1"/>
          </p:cNvPicPr>
          <p:nvPr/>
        </p:nvPicPr>
        <p:blipFill>
          <a:blip r:embed="rId14"/>
          <a:srcRect l="-431" r="-431"/>
          <a:stretch/>
        </p:blipFill>
        <p:spPr>
          <a:xfrm>
            <a:off x="304495" y="7638898"/>
            <a:ext cx="38405" cy="742493"/>
          </a:xfrm>
          <a:prstGeom prst="rect">
            <a:avLst/>
          </a:prstGeom>
        </p:spPr>
      </p:pic>
      <p:pic>
        <p:nvPicPr>
          <p:cNvPr id="18" name="Image 12" descr="gen-dedup-84ac4be71c5cc242392c04d5f2fee68b.png"/>
          <p:cNvPicPr>
            <a:picLocks noChangeAspect="1"/>
          </p:cNvPicPr>
          <p:nvPr/>
        </p:nvPicPr>
        <p:blipFill>
          <a:blip r:embed="rId15"/>
          <a:srcRect l="-431" r="-431"/>
          <a:stretch/>
        </p:blipFill>
        <p:spPr>
          <a:xfrm>
            <a:off x="2648102" y="7638898"/>
            <a:ext cx="38405" cy="742493"/>
          </a:xfrm>
          <a:prstGeom prst="rect">
            <a:avLst/>
          </a:prstGeom>
        </p:spPr>
      </p:pic>
      <p:pic>
        <p:nvPicPr>
          <p:cNvPr id="19" name="Image 13" descr="gen-dedup-83f509eb26b1e6450090d730302e2075.png"/>
          <p:cNvPicPr>
            <a:picLocks noChangeAspect="1"/>
          </p:cNvPicPr>
          <p:nvPr/>
        </p:nvPicPr>
        <p:blipFill>
          <a:blip r:embed="rId16"/>
          <a:srcRect l="-431" r="-431"/>
          <a:stretch/>
        </p:blipFill>
        <p:spPr>
          <a:xfrm>
            <a:off x="4990795" y="7638898"/>
            <a:ext cx="38405" cy="742493"/>
          </a:xfrm>
          <a:prstGeom prst="rect">
            <a:avLst/>
          </a:prstGeom>
        </p:spPr>
      </p:pic>
      <p:pic>
        <p:nvPicPr>
          <p:cNvPr id="20" name="Image 14" descr="gen-dedup-9005deed3da858ef797345f8f96a8509.png"/>
          <p:cNvPicPr>
            <a:picLocks noChangeAspect="1"/>
          </p:cNvPicPr>
          <p:nvPr/>
        </p:nvPicPr>
        <p:blipFill>
          <a:blip r:embed="rId17"/>
          <a:srcRect l="-367" r="-367"/>
          <a:stretch/>
        </p:blipFill>
        <p:spPr>
          <a:xfrm>
            <a:off x="304495" y="8572500"/>
            <a:ext cx="209398" cy="28346"/>
          </a:xfrm>
          <a:prstGeom prst="rect">
            <a:avLst/>
          </a:prstGeom>
        </p:spPr>
      </p:pic>
      <p:sp>
        <p:nvSpPr>
          <p:cNvPr id="21" name="Shape 4"/>
          <p:cNvSpPr/>
          <p:nvPr/>
        </p:nvSpPr>
        <p:spPr>
          <a:xfrm>
            <a:off x="0" y="9905695"/>
            <a:ext cx="7563002" cy="714146"/>
          </a:xfrm>
          <a:prstGeom prst="rect">
            <a:avLst/>
          </a:prstGeom>
          <a:solidFill>
            <a:srgbClr val="151A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22" name="Image 15" descr="gen-dedup-dc1d9546a33aa415cbbb5e7cdcb655da.png"/>
          <p:cNvPicPr>
            <a:picLocks noChangeAspect="1"/>
          </p:cNvPicPr>
          <p:nvPr/>
        </p:nvPicPr>
        <p:blipFill>
          <a:blip r:embed="rId3"/>
          <a:srcRect l="-180" r="-180"/>
          <a:stretch/>
        </p:blipFill>
        <p:spPr>
          <a:xfrm>
            <a:off x="0" y="10619842"/>
            <a:ext cx="1085393" cy="75895"/>
          </a:xfrm>
          <a:prstGeom prst="rect">
            <a:avLst/>
          </a:prstGeom>
        </p:spPr>
      </p:pic>
      <p:pic>
        <p:nvPicPr>
          <p:cNvPr id="23" name="Image 16" descr="gen-dedup-e066273384ebb13c46d59e16015216ac.png"/>
          <p:cNvPicPr>
            <a:picLocks noChangeAspect="1"/>
          </p:cNvPicPr>
          <p:nvPr/>
        </p:nvPicPr>
        <p:blipFill>
          <a:blip r:embed="rId4"/>
          <a:srcRect l="-198" r="-198"/>
          <a:stretch/>
        </p:blipFill>
        <p:spPr>
          <a:xfrm>
            <a:off x="1085393" y="10619842"/>
            <a:ext cx="1076249" cy="75895"/>
          </a:xfrm>
          <a:prstGeom prst="rect">
            <a:avLst/>
          </a:prstGeom>
        </p:spPr>
      </p:pic>
      <p:pic>
        <p:nvPicPr>
          <p:cNvPr id="24" name="Image 17" descr="gen-dedup-a87f72b4b4535bc3e5125097d2bba391.png"/>
          <p:cNvPicPr>
            <a:picLocks noChangeAspect="1"/>
          </p:cNvPicPr>
          <p:nvPr/>
        </p:nvPicPr>
        <p:blipFill>
          <a:blip r:embed="rId5"/>
          <a:srcRect l="-180" r="-180"/>
          <a:stretch/>
        </p:blipFill>
        <p:spPr>
          <a:xfrm>
            <a:off x="2162556" y="10619842"/>
            <a:ext cx="1085393" cy="75895"/>
          </a:xfrm>
          <a:prstGeom prst="rect">
            <a:avLst/>
          </a:prstGeom>
        </p:spPr>
      </p:pic>
      <p:pic>
        <p:nvPicPr>
          <p:cNvPr id="25" name="Image 18" descr="gen-dedup-deccf2b4cdc80d1b381473ede76bf07d.png"/>
          <p:cNvPicPr>
            <a:picLocks noChangeAspect="1"/>
          </p:cNvPicPr>
          <p:nvPr/>
        </p:nvPicPr>
        <p:blipFill>
          <a:blip r:embed="rId6"/>
          <a:srcRect l="-198" r="-198"/>
          <a:stretch/>
        </p:blipFill>
        <p:spPr>
          <a:xfrm>
            <a:off x="3247949" y="10619842"/>
            <a:ext cx="1076249" cy="75895"/>
          </a:xfrm>
          <a:prstGeom prst="rect">
            <a:avLst/>
          </a:prstGeom>
        </p:spPr>
      </p:pic>
      <p:pic>
        <p:nvPicPr>
          <p:cNvPr id="26" name="Image 19" descr="gen-dedup-f4c7211a1bb904684c300ec2a0810a4e.png"/>
          <p:cNvPicPr>
            <a:picLocks noChangeAspect="1"/>
          </p:cNvPicPr>
          <p:nvPr/>
        </p:nvPicPr>
        <p:blipFill>
          <a:blip r:embed="rId7"/>
          <a:srcRect l="-180" r="-180"/>
          <a:stretch/>
        </p:blipFill>
        <p:spPr>
          <a:xfrm>
            <a:off x="4324198" y="10619842"/>
            <a:ext cx="1085393" cy="75895"/>
          </a:xfrm>
          <a:prstGeom prst="rect">
            <a:avLst/>
          </a:prstGeom>
        </p:spPr>
      </p:pic>
      <p:pic>
        <p:nvPicPr>
          <p:cNvPr id="27" name="Image 20" descr="gen-dedup-719e5f2a6a8a46ee37d1abb49dac324a.png"/>
          <p:cNvPicPr>
            <a:picLocks noChangeAspect="1"/>
          </p:cNvPicPr>
          <p:nvPr/>
        </p:nvPicPr>
        <p:blipFill>
          <a:blip r:embed="rId8"/>
          <a:srcRect l="-198" r="-198"/>
          <a:stretch/>
        </p:blipFill>
        <p:spPr>
          <a:xfrm>
            <a:off x="5410505" y="10619842"/>
            <a:ext cx="1076249" cy="75895"/>
          </a:xfrm>
          <a:prstGeom prst="rect">
            <a:avLst/>
          </a:prstGeom>
        </p:spPr>
      </p:pic>
      <p:pic>
        <p:nvPicPr>
          <p:cNvPr id="28" name="Image 21" descr="gen-dedup-ec7db5992c3c9e6049add45f9d410f08.png"/>
          <p:cNvPicPr>
            <a:picLocks noChangeAspect="1"/>
          </p:cNvPicPr>
          <p:nvPr/>
        </p:nvPicPr>
        <p:blipFill>
          <a:blip r:embed="rId9"/>
          <a:srcRect l="-198" r="-198"/>
          <a:stretch/>
        </p:blipFill>
        <p:spPr>
          <a:xfrm>
            <a:off x="6486754" y="10619842"/>
            <a:ext cx="1076249" cy="75895"/>
          </a:xfrm>
          <a:prstGeom prst="rect">
            <a:avLst/>
          </a:prstGeom>
        </p:spPr>
      </p:pic>
      <p:pic>
        <p:nvPicPr>
          <p:cNvPr id="29" name="Image 22" descr="gen-dedup-5ea2147eae00157808e8efebc566c8c3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3028493"/>
            <a:ext cx="7563002" cy="3238805"/>
          </a:xfrm>
          <a:prstGeom prst="rect">
            <a:avLst/>
          </a:prstGeom>
        </p:spPr>
      </p:pic>
      <p:sp>
        <p:nvSpPr>
          <p:cNvPr id="30" name="Text 5"/>
          <p:cNvSpPr txBox="1"/>
          <p:nvPr/>
        </p:nvSpPr>
        <p:spPr>
          <a:xfrm>
            <a:off x="628193" y="304495"/>
            <a:ext cx="4953305" cy="1719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62" b="1" dirty="0">
                <a:solidFill>
                  <a:srgbClr val="C6D0F7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STUDY SESSION ／ 勉強会のご案内</a:t>
            </a:r>
            <a:endParaRPr lang="en-US" sz="862" dirty="0"/>
          </a:p>
        </p:txBody>
      </p:sp>
      <p:sp>
        <p:nvSpPr>
          <p:cNvPr id="31" name="Text 6"/>
          <p:cNvSpPr txBox="1"/>
          <p:nvPr/>
        </p:nvSpPr>
        <p:spPr>
          <a:xfrm>
            <a:off x="304495" y="628193"/>
            <a:ext cx="6954012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FFFFFF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スパイ防止法を考える</a:t>
            </a:r>
            <a:endParaRPr lang="en-US" sz="3900" dirty="0"/>
          </a:p>
        </p:txBody>
      </p:sp>
      <p:sp>
        <p:nvSpPr>
          <p:cNvPr id="32" name="Text 7"/>
          <p:cNvSpPr txBox="1"/>
          <p:nvPr/>
        </p:nvSpPr>
        <p:spPr>
          <a:xfrm>
            <a:off x="304495" y="1333195"/>
            <a:ext cx="6954012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 err="1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市民と超党派議員の</a:t>
            </a:r>
            <a:r>
              <a:rPr lang="ja-JP" altLang="en-US" sz="2400" b="1" dirty="0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院内</a:t>
            </a:r>
            <a:r>
              <a:rPr lang="en-US" sz="2400" b="1" dirty="0" err="1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勉強会</a:t>
            </a:r>
            <a:endParaRPr lang="en-US" sz="2400" dirty="0"/>
          </a:p>
        </p:txBody>
      </p:sp>
      <p:sp>
        <p:nvSpPr>
          <p:cNvPr id="33" name="Text 8"/>
          <p:cNvSpPr txBox="1"/>
          <p:nvPr/>
        </p:nvSpPr>
        <p:spPr>
          <a:xfrm>
            <a:off x="304495" y="2152498"/>
            <a:ext cx="1143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dirty="0">
                <a:solidFill>
                  <a:srgbClr val="151A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日時</a:t>
            </a:r>
            <a:endParaRPr lang="en-US" sz="825" dirty="0"/>
          </a:p>
        </p:txBody>
      </p:sp>
      <p:sp>
        <p:nvSpPr>
          <p:cNvPr id="34" name="Text 9"/>
          <p:cNvSpPr txBox="1"/>
          <p:nvPr/>
        </p:nvSpPr>
        <p:spPr>
          <a:xfrm>
            <a:off x="304495" y="2381098"/>
            <a:ext cx="3333902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151A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2026年11月2日（月）</a:t>
            </a:r>
            <a:endParaRPr lang="en-US" sz="1950" dirty="0"/>
          </a:p>
        </p:txBody>
      </p:sp>
      <p:sp>
        <p:nvSpPr>
          <p:cNvPr id="35" name="Text 10"/>
          <p:cNvSpPr txBox="1"/>
          <p:nvPr/>
        </p:nvSpPr>
        <p:spPr>
          <a:xfrm>
            <a:off x="304495" y="2762402"/>
            <a:ext cx="3333902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51A3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12:00 〜 13:30</a:t>
            </a:r>
            <a:endParaRPr lang="en-US" dirty="0"/>
          </a:p>
        </p:txBody>
      </p:sp>
      <p:sp>
        <p:nvSpPr>
          <p:cNvPr id="36" name="Text 11"/>
          <p:cNvSpPr txBox="1"/>
          <p:nvPr/>
        </p:nvSpPr>
        <p:spPr>
          <a:xfrm>
            <a:off x="4086454" y="2152498"/>
            <a:ext cx="1143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dirty="0">
                <a:solidFill>
                  <a:srgbClr val="FFFFFF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会場</a:t>
            </a:r>
            <a:endParaRPr lang="en-US" sz="825" dirty="0"/>
          </a:p>
        </p:txBody>
      </p:sp>
      <p:sp>
        <p:nvSpPr>
          <p:cNvPr id="37" name="Text 12"/>
          <p:cNvSpPr txBox="1"/>
          <p:nvPr/>
        </p:nvSpPr>
        <p:spPr>
          <a:xfrm>
            <a:off x="4086454" y="2381098"/>
            <a:ext cx="3172054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参議院会館 B107</a:t>
            </a:r>
            <a:endParaRPr lang="en-US" sz="1950" dirty="0"/>
          </a:p>
        </p:txBody>
      </p:sp>
      <p:sp>
        <p:nvSpPr>
          <p:cNvPr id="38" name="Text 13"/>
          <p:cNvSpPr txBox="1"/>
          <p:nvPr/>
        </p:nvSpPr>
        <p:spPr>
          <a:xfrm>
            <a:off x="4086454" y="2762402"/>
            <a:ext cx="3172054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定員80名</a:t>
            </a:r>
            <a:r>
              <a:rPr lang="ja-JP" altLang="en-US" sz="1200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　事前申し込み不要　参加費無料　</a:t>
            </a:r>
            <a:endParaRPr lang="en-US" sz="1200" dirty="0"/>
          </a:p>
        </p:txBody>
      </p:sp>
      <p:sp>
        <p:nvSpPr>
          <p:cNvPr id="39" name="Text 14"/>
          <p:cNvSpPr txBox="1"/>
          <p:nvPr/>
        </p:nvSpPr>
        <p:spPr>
          <a:xfrm>
            <a:off x="304495" y="6381598"/>
            <a:ext cx="11430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dirty="0">
                <a:solidFill>
                  <a:srgbClr val="2E63FF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テーマ</a:t>
            </a:r>
            <a:endParaRPr lang="en-US" sz="825" dirty="0"/>
          </a:p>
        </p:txBody>
      </p:sp>
      <p:sp>
        <p:nvSpPr>
          <p:cNvPr id="40" name="Text 15"/>
          <p:cNvSpPr txBox="1"/>
          <p:nvPr/>
        </p:nvSpPr>
        <p:spPr>
          <a:xfrm>
            <a:off x="304495" y="6610198"/>
            <a:ext cx="695401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51A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いよいよ姿勢を現す「スパイ防止法制」</a:t>
            </a:r>
            <a:endParaRPr lang="en-US" sz="2400" b="1" dirty="0"/>
          </a:p>
        </p:txBody>
      </p:sp>
      <p:sp>
        <p:nvSpPr>
          <p:cNvPr id="41" name="Text 16"/>
          <p:cNvSpPr txBox="1"/>
          <p:nvPr/>
        </p:nvSpPr>
        <p:spPr>
          <a:xfrm>
            <a:off x="304495" y="7010705"/>
            <a:ext cx="6954012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725" b="1" dirty="0">
                <a:solidFill>
                  <a:srgbClr val="2C3358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〜外国代理人規制・対外情報庁・行政傍受〜</a:t>
            </a:r>
            <a:endParaRPr lang="en-US" sz="1725" dirty="0"/>
          </a:p>
        </p:txBody>
      </p:sp>
      <p:sp>
        <p:nvSpPr>
          <p:cNvPr id="42" name="Text 17"/>
          <p:cNvSpPr txBox="1"/>
          <p:nvPr/>
        </p:nvSpPr>
        <p:spPr>
          <a:xfrm>
            <a:off x="590702" y="7353605"/>
            <a:ext cx="171450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dirty="0">
                <a:solidFill>
                  <a:srgbClr val="2E63FF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登壇者</a:t>
            </a:r>
            <a:endParaRPr lang="en-US" sz="825" dirty="0"/>
          </a:p>
        </p:txBody>
      </p:sp>
      <p:sp>
        <p:nvSpPr>
          <p:cNvPr id="43" name="Text 18"/>
          <p:cNvSpPr txBox="1"/>
          <p:nvPr/>
        </p:nvSpPr>
        <p:spPr>
          <a:xfrm>
            <a:off x="418795" y="7638898"/>
            <a:ext cx="2115007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151A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青木理</a:t>
            </a:r>
            <a:endParaRPr lang="en-US" sz="2550" dirty="0"/>
          </a:p>
        </p:txBody>
      </p:sp>
      <p:sp>
        <p:nvSpPr>
          <p:cNvPr id="44" name="Text 19"/>
          <p:cNvSpPr txBox="1"/>
          <p:nvPr/>
        </p:nvSpPr>
        <p:spPr>
          <a:xfrm>
            <a:off x="418795" y="8115300"/>
            <a:ext cx="21150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37" b="1" dirty="0">
                <a:solidFill>
                  <a:srgbClr val="464E7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氏 ／ ジャーナリスト</a:t>
            </a:r>
            <a:endParaRPr lang="en-US" sz="937" dirty="0"/>
          </a:p>
        </p:txBody>
      </p:sp>
      <p:sp>
        <p:nvSpPr>
          <p:cNvPr id="45" name="Text 20"/>
          <p:cNvSpPr txBox="1"/>
          <p:nvPr/>
        </p:nvSpPr>
        <p:spPr>
          <a:xfrm>
            <a:off x="2762402" y="7695590"/>
            <a:ext cx="211500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75" b="1" dirty="0">
                <a:solidFill>
                  <a:srgbClr val="151A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海渡雄一</a:t>
            </a:r>
            <a:endParaRPr lang="en-US" sz="2175" dirty="0"/>
          </a:p>
        </p:txBody>
      </p:sp>
      <p:sp>
        <p:nvSpPr>
          <p:cNvPr id="46" name="Text 21"/>
          <p:cNvSpPr txBox="1"/>
          <p:nvPr/>
        </p:nvSpPr>
        <p:spPr>
          <a:xfrm>
            <a:off x="2762402" y="8115300"/>
            <a:ext cx="21150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37" b="1" dirty="0">
                <a:solidFill>
                  <a:srgbClr val="464E7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氏 ／ 秘密保護法対策弁護団共同代表</a:t>
            </a:r>
            <a:endParaRPr lang="en-US" sz="937" dirty="0"/>
          </a:p>
        </p:txBody>
      </p:sp>
      <p:sp>
        <p:nvSpPr>
          <p:cNvPr id="47" name="Text 22"/>
          <p:cNvSpPr txBox="1"/>
          <p:nvPr/>
        </p:nvSpPr>
        <p:spPr>
          <a:xfrm>
            <a:off x="5105095" y="7772400"/>
            <a:ext cx="2414016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51A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国際交流・人権・環境NGO</a:t>
            </a:r>
            <a:endParaRPr lang="en-US" sz="1500" dirty="0"/>
          </a:p>
        </p:txBody>
      </p:sp>
      <p:sp>
        <p:nvSpPr>
          <p:cNvPr id="48" name="Text 23"/>
          <p:cNvSpPr txBox="1"/>
          <p:nvPr/>
        </p:nvSpPr>
        <p:spPr>
          <a:xfrm>
            <a:off x="5105095" y="8115300"/>
            <a:ext cx="21150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37" b="1" dirty="0">
                <a:solidFill>
                  <a:srgbClr val="464E7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のみなさん</a:t>
            </a:r>
            <a:endParaRPr lang="en-US" sz="937" dirty="0"/>
          </a:p>
        </p:txBody>
      </p:sp>
      <p:sp>
        <p:nvSpPr>
          <p:cNvPr id="49" name="Text 24"/>
          <p:cNvSpPr txBox="1"/>
          <p:nvPr/>
        </p:nvSpPr>
        <p:spPr>
          <a:xfrm>
            <a:off x="590702" y="8514893"/>
            <a:ext cx="190561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dirty="0">
                <a:solidFill>
                  <a:srgbClr val="E24BC4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内容</a:t>
            </a:r>
            <a:endParaRPr lang="en-US" sz="825" dirty="0"/>
          </a:p>
        </p:txBody>
      </p:sp>
      <p:sp>
        <p:nvSpPr>
          <p:cNvPr id="50" name="Text 25"/>
          <p:cNvSpPr txBox="1"/>
          <p:nvPr/>
        </p:nvSpPr>
        <p:spPr>
          <a:xfrm>
            <a:off x="304495" y="8743493"/>
            <a:ext cx="6954012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57"/>
              </a:lnSpc>
              <a:buNone/>
            </a:pPr>
            <a:r>
              <a:rPr lang="en-US" sz="975" dirty="0">
                <a:solidFill>
                  <a:srgbClr val="2C335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高市政権は、来年1月に開かれる通常国会に、国家情報局設置法に引き続いて、「外国代理人規制法」、「対外情報庁(JCIA)設置法」、裁判所の令状なしに行政機関が通信を傍受できるようにする「行政傍受制度」、「日本製スパイ養成法」などを一気に提案しようとしています。この勉強会では、CIAが過去に行ってきた悪行を検証し、青木さんと問題点を深め、これらの提案の問題点を掘り下げます。この法制度によって大きな影響を受ける国際交流、人権・環境NGOの皆さんからも報告を予定しています。</a:t>
            </a:r>
            <a:endParaRPr lang="en-US" sz="975" dirty="0"/>
          </a:p>
        </p:txBody>
      </p:sp>
      <p:sp>
        <p:nvSpPr>
          <p:cNvPr id="51" name="Text 26"/>
          <p:cNvSpPr txBox="1"/>
          <p:nvPr/>
        </p:nvSpPr>
        <p:spPr>
          <a:xfrm>
            <a:off x="571500" y="9981590"/>
            <a:ext cx="6420002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ぜひ多くの皆さんの</a:t>
            </a:r>
            <a:r>
              <a:rPr lang="en-US" sz="1350" b="1" dirty="0">
                <a:solidFill>
                  <a:srgbClr val="FFFFFF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ご参加をお待ちしています。</a:t>
            </a:r>
            <a:endParaRPr lang="en-US" sz="1350" dirty="0"/>
          </a:p>
        </p:txBody>
      </p:sp>
      <p:sp>
        <p:nvSpPr>
          <p:cNvPr id="52" name="Text 27"/>
          <p:cNvSpPr txBox="1"/>
          <p:nvPr/>
        </p:nvSpPr>
        <p:spPr>
          <a:xfrm>
            <a:off x="571500" y="10343693"/>
            <a:ext cx="6420002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37" b="1">
                <a:solidFill>
                  <a:srgbClr val="C6D0F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お問い合わせ</a:t>
            </a:r>
            <a:r>
              <a:rPr lang="en-US" sz="937" b="1" dirty="0">
                <a:solidFill>
                  <a:srgbClr val="C6D0F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：参議院議員 福島みずほ（03-6550-1111）</a:t>
            </a:r>
            <a:endParaRPr lang="en-US" sz="93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112</Words>
  <Application>Microsoft Office PowerPoint</Application>
  <PresentationFormat>ユーザー設定</PresentationFormat>
  <Paragraphs>24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Noto Sans JP</vt:lpstr>
      <vt:lpstr>Zen Kaku Gothic New</vt:lpstr>
      <vt:lpstr>Arial</vt:lpstr>
      <vt:lpstr>Office Theme</vt:lpstr>
      <vt:lpstr>PowerPoint プレゼンテーション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雄一 海渡</cp:lastModifiedBy>
  <cp:revision>2</cp:revision>
  <dcterms:created xsi:type="dcterms:W3CDTF">2026-10-14T04:04:59Z</dcterms:created>
  <dcterms:modified xsi:type="dcterms:W3CDTF">2026-10-14T08:03:27Z</dcterms:modified>
</cp:coreProperties>
</file>