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95" r:id="rId3"/>
    <p:sldId id="293" r:id="rId4"/>
    <p:sldId id="315" r:id="rId5"/>
    <p:sldId id="316" r:id="rId6"/>
    <p:sldId id="294" r:id="rId7"/>
    <p:sldId id="296" r:id="rId8"/>
    <p:sldId id="309" r:id="rId9"/>
    <p:sldId id="323" r:id="rId10"/>
    <p:sldId id="324" r:id="rId11"/>
    <p:sldId id="325" r:id="rId12"/>
    <p:sldId id="326" r:id="rId13"/>
    <p:sldId id="327" r:id="rId14"/>
    <p:sldId id="328" r:id="rId15"/>
    <p:sldId id="311" r:id="rId16"/>
    <p:sldId id="329" r:id="rId17"/>
    <p:sldId id="314" r:id="rId18"/>
    <p:sldId id="330" r:id="rId19"/>
    <p:sldId id="331" r:id="rId20"/>
    <p:sldId id="332" r:id="rId21"/>
    <p:sldId id="333" r:id="rId22"/>
    <p:sldId id="334" r:id="rId23"/>
    <p:sldId id="335" r:id="rId24"/>
    <p:sldId id="336" r:id="rId25"/>
    <p:sldId id="337" r:id="rId26"/>
    <p:sldId id="338" r:id="rId27"/>
    <p:sldId id="339" r:id="rId28"/>
    <p:sldId id="303" r:id="rId29"/>
    <p:sldId id="340" r:id="rId30"/>
    <p:sldId id="341" r:id="rId31"/>
    <p:sldId id="342" r:id="rId32"/>
    <p:sldId id="343" r:id="rId33"/>
    <p:sldId id="344" r:id="rId34"/>
    <p:sldId id="345" r:id="rId35"/>
    <p:sldId id="346" r:id="rId36"/>
    <p:sldId id="310" r:id="rId37"/>
    <p:sldId id="312" r:id="rId38"/>
    <p:sldId id="313" r:id="rId39"/>
    <p:sldId id="292" r:id="rId40"/>
  </p:sldIdLst>
  <p:sldSz cx="9144000" cy="6858000" type="screen4x3"/>
  <p:notesSz cx="992663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9" d="100"/>
          <a:sy n="59" d="100"/>
        </p:scale>
        <p:origin x="1460"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7312" y="1107168"/>
            <a:ext cx="8969376" cy="1788432"/>
          </a:xfrm>
        </p:spPr>
        <p:txBody>
          <a:bodyPr/>
          <a:lstStyle/>
          <a:p>
            <a:r>
              <a:rPr dirty="0" err="1">
                <a:solidFill>
                  <a:srgbClr val="FF0000"/>
                </a:solidFill>
                <a:latin typeface="HGP創英角ﾎﾟｯﾌﾟ体" panose="040B0A00000000000000" pitchFamily="50" charset="-128"/>
                <a:ea typeface="HGP創英角ﾎﾟｯﾌﾟ体" panose="040B0A00000000000000" pitchFamily="50" charset="-128"/>
              </a:rPr>
              <a:t>半導体産業が</a:t>
            </a:r>
            <a:r>
              <a:rPr lang="ja-JP" altLang="en-US" dirty="0">
                <a:solidFill>
                  <a:srgbClr val="FF0000"/>
                </a:solidFill>
                <a:latin typeface="HGP創英角ﾎﾟｯﾌﾟ体" panose="040B0A00000000000000" pitchFamily="50" charset="-128"/>
                <a:ea typeface="HGP創英角ﾎﾟｯﾌﾟ体" panose="040B0A00000000000000" pitchFamily="50" charset="-128"/>
              </a:rPr>
              <a:t>「</a:t>
            </a:r>
            <a:r>
              <a:rPr dirty="0">
                <a:solidFill>
                  <a:srgbClr val="FF0000"/>
                </a:solidFill>
                <a:latin typeface="HGP創英角ﾎﾟｯﾌﾟ体" panose="040B0A00000000000000" pitchFamily="50" charset="-128"/>
                <a:ea typeface="HGP創英角ﾎﾟｯﾌﾟ体" panose="040B0A00000000000000" pitchFamily="50" charset="-128"/>
              </a:rPr>
              <a:t>食</a:t>
            </a:r>
            <a:r>
              <a:rPr lang="ja-JP" altLang="en-US" dirty="0">
                <a:solidFill>
                  <a:srgbClr val="FF0000"/>
                </a:solidFill>
                <a:latin typeface="HGP創英角ﾎﾟｯﾌﾟ体" panose="040B0A00000000000000" pitchFamily="50" charset="-128"/>
                <a:ea typeface="HGP創英角ﾎﾟｯﾌﾟ体" panose="040B0A00000000000000" pitchFamily="50" charset="-128"/>
              </a:rPr>
              <a:t>と</a:t>
            </a:r>
            <a:r>
              <a:rPr dirty="0">
                <a:solidFill>
                  <a:srgbClr val="FF0000"/>
                </a:solidFill>
                <a:latin typeface="HGP創英角ﾎﾟｯﾌﾟ体" panose="040B0A00000000000000" pitchFamily="50" charset="-128"/>
                <a:ea typeface="HGP創英角ﾎﾟｯﾌﾟ体" panose="040B0A00000000000000" pitchFamily="50" charset="-128"/>
              </a:rPr>
              <a:t>農</a:t>
            </a:r>
            <a:r>
              <a:rPr lang="ja-JP" altLang="en-US" dirty="0">
                <a:solidFill>
                  <a:srgbClr val="FF0000"/>
                </a:solidFill>
                <a:latin typeface="HGP創英角ﾎﾟｯﾌﾟ体" panose="040B0A00000000000000" pitchFamily="50" charset="-128"/>
                <a:ea typeface="HGP創英角ﾎﾟｯﾌﾟ体" panose="040B0A00000000000000" pitchFamily="50" charset="-128"/>
              </a:rPr>
              <a:t>と</a:t>
            </a:r>
            <a:r>
              <a:rPr dirty="0" err="1">
                <a:solidFill>
                  <a:srgbClr val="FF0000"/>
                </a:solidFill>
                <a:latin typeface="HGP創英角ﾎﾟｯﾌﾟ体" panose="040B0A00000000000000" pitchFamily="50" charset="-128"/>
                <a:ea typeface="HGP創英角ﾎﾟｯﾌﾟ体" panose="040B0A00000000000000" pitchFamily="50" charset="-128"/>
              </a:rPr>
              <a:t>環境</a:t>
            </a:r>
            <a:r>
              <a:rPr lang="ja-JP" altLang="en-US" dirty="0">
                <a:solidFill>
                  <a:srgbClr val="FF0000"/>
                </a:solidFill>
                <a:latin typeface="HGP創英角ﾎﾟｯﾌﾟ体" panose="040B0A00000000000000" pitchFamily="50" charset="-128"/>
                <a:ea typeface="HGP創英角ﾎﾟｯﾌﾟ体" panose="040B0A00000000000000" pitchFamily="50" charset="-128"/>
              </a:rPr>
              <a:t>」</a:t>
            </a:r>
            <a:r>
              <a:rPr dirty="0">
                <a:solidFill>
                  <a:srgbClr val="FF0000"/>
                </a:solidFill>
                <a:latin typeface="HGP創英角ﾎﾟｯﾌﾟ体" panose="040B0A00000000000000" pitchFamily="50" charset="-128"/>
                <a:ea typeface="HGP創英角ﾎﾟｯﾌﾟ体" panose="040B0A00000000000000" pitchFamily="50" charset="-128"/>
              </a:rPr>
              <a:t>に</a:t>
            </a:r>
            <a:br>
              <a:rPr lang="en-US" dirty="0">
                <a:solidFill>
                  <a:srgbClr val="FF0000"/>
                </a:solidFill>
                <a:latin typeface="HGP創英角ﾎﾟｯﾌﾟ体" panose="040B0A00000000000000" pitchFamily="50" charset="-128"/>
                <a:ea typeface="HGP創英角ﾎﾟｯﾌﾟ体" panose="040B0A00000000000000" pitchFamily="50" charset="-128"/>
              </a:rPr>
            </a:br>
            <a:r>
              <a:rPr dirty="0" err="1">
                <a:solidFill>
                  <a:srgbClr val="FF0000"/>
                </a:solidFill>
                <a:latin typeface="HGP創英角ﾎﾟｯﾌﾟ体" panose="040B0A00000000000000" pitchFamily="50" charset="-128"/>
                <a:ea typeface="HGP創英角ﾎﾟｯﾌﾟ体" panose="040B0A00000000000000" pitchFamily="50" charset="-128"/>
              </a:rPr>
              <a:t>及ぼす影響</a:t>
            </a:r>
            <a:endParaRPr dirty="0">
              <a:solidFill>
                <a:srgbClr val="FF0000"/>
              </a:solidFill>
              <a:latin typeface="HGP創英角ﾎﾟｯﾌﾟ体" panose="040B0A00000000000000" pitchFamily="50" charset="-128"/>
              <a:ea typeface="HGP創英角ﾎﾟｯﾌﾟ体" panose="040B0A00000000000000" pitchFamily="50" charset="-128"/>
            </a:endParaRPr>
          </a:p>
        </p:txBody>
      </p:sp>
      <p:sp>
        <p:nvSpPr>
          <p:cNvPr id="4" name="字幕 2">
            <a:extLst>
              <a:ext uri="{FF2B5EF4-FFF2-40B4-BE49-F238E27FC236}">
                <a16:creationId xmlns:a16="http://schemas.microsoft.com/office/drawing/2014/main" id="{EB3E83AA-B7A4-567B-40C7-196B72043120}"/>
              </a:ext>
            </a:extLst>
          </p:cNvPr>
          <p:cNvSpPr>
            <a:spLocks noGrp="1"/>
          </p:cNvSpPr>
          <p:nvPr>
            <p:ph type="subTitle" idx="1"/>
          </p:nvPr>
        </p:nvSpPr>
        <p:spPr>
          <a:xfrm>
            <a:off x="76200" y="2895600"/>
            <a:ext cx="8980488" cy="3962400"/>
          </a:xfrm>
        </p:spPr>
        <p:txBody>
          <a:bodyPr>
            <a:normAutofit fontScale="92500" lnSpcReduction="20000"/>
          </a:bodyPr>
          <a:lstStyle/>
          <a:p>
            <a:pPr algn="l"/>
            <a:endParaRPr lang="en-US" altLang="ja-JP" dirty="0">
              <a:latin typeface="ＤＨＰ平成明朝体W7" panose="02020700000000000000" pitchFamily="18" charset="-128"/>
              <a:ea typeface="ＤＨＰ平成明朝体W7" panose="02020700000000000000" pitchFamily="18" charset="-128"/>
            </a:endParaRPr>
          </a:p>
          <a:p>
            <a:pPr algn="l"/>
            <a:r>
              <a:rPr lang="ja-JP" altLang="en-US" dirty="0">
                <a:latin typeface="ＤＨＰ平成明朝体W7" panose="02020700000000000000" pitchFamily="18" charset="-128"/>
                <a:ea typeface="ＤＨＰ平成明朝体W7" panose="02020700000000000000" pitchFamily="18" charset="-128"/>
              </a:rPr>
              <a:t>■日時：</a:t>
            </a:r>
            <a:r>
              <a:rPr lang="en-US" altLang="ja-JP" dirty="0">
                <a:latin typeface="ＤＨＰ平成明朝体W7" panose="02020700000000000000" pitchFamily="18" charset="-128"/>
                <a:ea typeface="ＤＨＰ平成明朝体W7" panose="02020700000000000000" pitchFamily="18" charset="-128"/>
              </a:rPr>
              <a:t>2026</a:t>
            </a:r>
            <a:r>
              <a:rPr lang="ja-JP" altLang="en-US" dirty="0">
                <a:latin typeface="ＤＨＰ平成明朝体W7" panose="02020700000000000000" pitchFamily="18" charset="-128"/>
                <a:ea typeface="ＤＨＰ平成明朝体W7" panose="02020700000000000000" pitchFamily="18" charset="-128"/>
              </a:rPr>
              <a:t>年</a:t>
            </a:r>
            <a:r>
              <a:rPr lang="en-US" altLang="ja-JP" dirty="0">
                <a:latin typeface="ＤＨＰ平成明朝体W7" panose="02020700000000000000" pitchFamily="18" charset="-128"/>
                <a:ea typeface="ＤＨＰ平成明朝体W7" panose="02020700000000000000" pitchFamily="18" charset="-128"/>
              </a:rPr>
              <a:t>9</a:t>
            </a:r>
            <a:r>
              <a:rPr lang="ja-JP" altLang="en-US" dirty="0">
                <a:latin typeface="ＤＨＰ平成明朝体W7" panose="02020700000000000000" pitchFamily="18" charset="-128"/>
                <a:ea typeface="ＤＨＰ平成明朝体W7" panose="02020700000000000000" pitchFamily="18" charset="-128"/>
              </a:rPr>
              <a:t>月</a:t>
            </a:r>
            <a:r>
              <a:rPr lang="en-US" altLang="ja-JP" dirty="0">
                <a:latin typeface="ＤＨＰ平成明朝体W7" panose="02020700000000000000" pitchFamily="18" charset="-128"/>
                <a:ea typeface="ＤＨＰ平成明朝体W7" panose="02020700000000000000" pitchFamily="18" charset="-128"/>
              </a:rPr>
              <a:t>20</a:t>
            </a:r>
            <a:r>
              <a:rPr lang="ja-JP" altLang="en-US" dirty="0">
                <a:latin typeface="ＤＨＰ平成明朝体W7" panose="02020700000000000000" pitchFamily="18" charset="-128"/>
                <a:ea typeface="ＤＨＰ平成明朝体W7" panose="02020700000000000000" pitchFamily="18" charset="-128"/>
              </a:rPr>
              <a:t>日（日）</a:t>
            </a:r>
            <a:r>
              <a:rPr lang="en-US" altLang="ja-JP" dirty="0">
                <a:latin typeface="ＤＨＰ平成明朝体W7" panose="02020700000000000000" pitchFamily="18" charset="-128"/>
                <a:ea typeface="ＤＨＰ平成明朝体W7" panose="02020700000000000000" pitchFamily="18" charset="-128"/>
              </a:rPr>
              <a:t>13</a:t>
            </a:r>
            <a:r>
              <a:rPr lang="ja-JP" altLang="en-US" dirty="0">
                <a:latin typeface="ＤＨＰ平成明朝体W7" panose="02020700000000000000" pitchFamily="18" charset="-128"/>
                <a:ea typeface="ＤＨＰ平成明朝体W7" panose="02020700000000000000" pitchFamily="18" charset="-128"/>
              </a:rPr>
              <a:t>時</a:t>
            </a:r>
            <a:r>
              <a:rPr lang="en-US" altLang="ja-JP" dirty="0">
                <a:latin typeface="ＤＨＰ平成明朝体W7" panose="02020700000000000000" pitchFamily="18" charset="-128"/>
                <a:ea typeface="ＤＨＰ平成明朝体W7" panose="02020700000000000000" pitchFamily="18" charset="-128"/>
              </a:rPr>
              <a:t>30</a:t>
            </a:r>
            <a:r>
              <a:rPr lang="ja-JP" altLang="en-US" dirty="0">
                <a:latin typeface="ＤＨＰ平成明朝体W7" panose="02020700000000000000" pitchFamily="18" charset="-128"/>
                <a:ea typeface="ＤＨＰ平成明朝体W7" panose="02020700000000000000" pitchFamily="18" charset="-128"/>
              </a:rPr>
              <a:t>分～</a:t>
            </a:r>
            <a:r>
              <a:rPr lang="en-US" altLang="ja-JP" dirty="0">
                <a:latin typeface="ＤＨＰ平成明朝体W7" panose="02020700000000000000" pitchFamily="18" charset="-128"/>
                <a:ea typeface="ＤＨＰ平成明朝体W7" panose="02020700000000000000" pitchFamily="18" charset="-128"/>
              </a:rPr>
              <a:t>16</a:t>
            </a:r>
            <a:r>
              <a:rPr lang="ja-JP" altLang="en-US" dirty="0">
                <a:latin typeface="ＤＨＰ平成明朝体W7" panose="02020700000000000000" pitchFamily="18" charset="-128"/>
                <a:ea typeface="ＤＨＰ平成明朝体W7" panose="02020700000000000000" pitchFamily="18" charset="-128"/>
              </a:rPr>
              <a:t>時</a:t>
            </a:r>
            <a:r>
              <a:rPr lang="en-US" altLang="ja-JP" dirty="0">
                <a:latin typeface="ＤＨＰ平成明朝体W7" panose="02020700000000000000" pitchFamily="18" charset="-128"/>
                <a:ea typeface="ＤＨＰ平成明朝体W7" panose="02020700000000000000" pitchFamily="18" charset="-128"/>
              </a:rPr>
              <a:t>30</a:t>
            </a:r>
            <a:r>
              <a:rPr lang="ja-JP" altLang="en-US" dirty="0">
                <a:latin typeface="ＤＨＰ平成明朝体W7" panose="02020700000000000000" pitchFamily="18" charset="-128"/>
                <a:ea typeface="ＤＨＰ平成明朝体W7" panose="02020700000000000000" pitchFamily="18" charset="-128"/>
              </a:rPr>
              <a:t>分　</a:t>
            </a:r>
            <a:endParaRPr lang="en-US" altLang="ja-JP" dirty="0">
              <a:latin typeface="ＤＨＰ平成明朝体W7" panose="02020700000000000000" pitchFamily="18" charset="-128"/>
              <a:ea typeface="ＤＨＰ平成明朝体W7" panose="02020700000000000000" pitchFamily="18" charset="-128"/>
            </a:endParaRPr>
          </a:p>
          <a:p>
            <a:pPr algn="l"/>
            <a:r>
              <a:rPr lang="zh-TW" altLang="en-US" dirty="0">
                <a:latin typeface="ＤＨＰ平成明朝体W7" panose="02020700000000000000" pitchFamily="18" charset="-128"/>
                <a:ea typeface="ＤＨＰ平成明朝体W7" panose="02020700000000000000" pitchFamily="18" charset="-128"/>
              </a:rPr>
              <a:t>■会場　東京都江戸東京博物館　会議室　</a:t>
            </a:r>
            <a:endParaRPr lang="en-US" altLang="zh-TW" dirty="0">
              <a:latin typeface="ＤＨＰ平成明朝体W7" panose="02020700000000000000" pitchFamily="18" charset="-128"/>
              <a:ea typeface="ＤＨＰ平成明朝体W7" panose="02020700000000000000" pitchFamily="18" charset="-128"/>
            </a:endParaRPr>
          </a:p>
          <a:p>
            <a:pPr algn="l"/>
            <a:r>
              <a:rPr lang="ja-JP" altLang="en-US" dirty="0">
                <a:latin typeface="ＤＨＰ平成明朝体W7" panose="02020700000000000000" pitchFamily="18" charset="-128"/>
                <a:ea typeface="ＤＨＰ平成明朝体W7" panose="02020700000000000000" pitchFamily="18" charset="-128"/>
              </a:rPr>
              <a:t>　　　　</a:t>
            </a:r>
            <a:endParaRPr lang="en-US" altLang="ja-JP" dirty="0">
              <a:latin typeface="ＤＨＰ平成明朝体W7" panose="02020700000000000000" pitchFamily="18" charset="-128"/>
              <a:ea typeface="ＤＨＰ平成明朝体W7" panose="02020700000000000000" pitchFamily="18" charset="-128"/>
            </a:endParaRPr>
          </a:p>
          <a:p>
            <a:endParaRPr lang="en-US" altLang="ja-JP" dirty="0">
              <a:latin typeface="ＤＨＰ平成明朝体W7" panose="02020700000000000000" pitchFamily="18" charset="-128"/>
              <a:ea typeface="ＤＨＰ平成明朝体W7" panose="02020700000000000000" pitchFamily="18" charset="-128"/>
            </a:endParaRPr>
          </a:p>
          <a:p>
            <a:r>
              <a:rPr lang="ja-JP" altLang="en-US" dirty="0">
                <a:latin typeface="ＤＨＰ平成明朝体W7" panose="02020700000000000000" pitchFamily="18" charset="-128"/>
                <a:ea typeface="ＤＨＰ平成明朝体W7" panose="02020700000000000000" pitchFamily="18" charset="-128"/>
              </a:rPr>
              <a:t>半導体研究会</a:t>
            </a:r>
            <a:r>
              <a:rPr lang="en-US" altLang="ja-JP" dirty="0">
                <a:latin typeface="ＤＨＰ平成明朝体W7" panose="02020700000000000000" pitchFamily="18" charset="-128"/>
                <a:ea typeface="ＤＨＰ平成明朝体W7" panose="02020700000000000000" pitchFamily="18" charset="-128"/>
              </a:rPr>
              <a:t>/</a:t>
            </a:r>
            <a:r>
              <a:rPr lang="ja-JP" altLang="en-US" dirty="0">
                <a:latin typeface="ＤＨＰ平成明朝体W7" panose="02020700000000000000" pitchFamily="18" charset="-128"/>
                <a:ea typeface="ＤＨＰ平成明朝体W7" panose="02020700000000000000" pitchFamily="18" charset="-128"/>
              </a:rPr>
              <a:t>化学物質問題市民研究会</a:t>
            </a:r>
            <a:endParaRPr lang="en-US" altLang="ja-JP" dirty="0">
              <a:latin typeface="ＤＨＰ平成明朝体W7" panose="02020700000000000000" pitchFamily="18" charset="-128"/>
              <a:ea typeface="ＤＨＰ平成明朝体W7" panose="02020700000000000000" pitchFamily="18" charset="-128"/>
            </a:endParaRPr>
          </a:p>
          <a:p>
            <a:endParaRPr kumimoji="1" lang="en-US" altLang="ja-JP" dirty="0">
              <a:latin typeface="ＤＨＰ平成明朝体W7" panose="02020700000000000000" pitchFamily="18" charset="-128"/>
              <a:ea typeface="ＤＨＰ平成明朝体W7" panose="02020700000000000000" pitchFamily="18" charset="-128"/>
            </a:endParaRPr>
          </a:p>
          <a:p>
            <a:r>
              <a:rPr lang="ja-JP" altLang="en-US" dirty="0">
                <a:latin typeface="ＤＨＰ平成明朝体W7" panose="02020700000000000000" pitchFamily="18" charset="-128"/>
                <a:ea typeface="ＤＨＰ平成明朝体W7" panose="02020700000000000000" pitchFamily="18" charset="-128"/>
              </a:rPr>
              <a:t>藤原　寿和</a:t>
            </a:r>
            <a:endParaRPr kumimoji="1" lang="ja-JP" altLang="en-US" dirty="0">
              <a:latin typeface="ＤＨＰ平成明朝体W7" panose="02020700000000000000" pitchFamily="18" charset="-128"/>
              <a:ea typeface="ＤＨＰ平成明朝体W7" panose="02020700000000000000" pitchFamily="18" charset="-128"/>
            </a:endParaRPr>
          </a:p>
        </p:txBody>
      </p:sp>
      <p:sp>
        <p:nvSpPr>
          <p:cNvPr id="5" name="テキスト ボックス 4">
            <a:extLst>
              <a:ext uri="{FF2B5EF4-FFF2-40B4-BE49-F238E27FC236}">
                <a16:creationId xmlns:a16="http://schemas.microsoft.com/office/drawing/2014/main" id="{4A784850-4A05-1C2A-3A89-129423BB7B73}"/>
              </a:ext>
            </a:extLst>
          </p:cNvPr>
          <p:cNvSpPr txBox="1"/>
          <p:nvPr/>
        </p:nvSpPr>
        <p:spPr>
          <a:xfrm>
            <a:off x="304800" y="195943"/>
            <a:ext cx="8621486" cy="830997"/>
          </a:xfrm>
          <a:prstGeom prst="rect">
            <a:avLst/>
          </a:prstGeom>
          <a:noFill/>
        </p:spPr>
        <p:txBody>
          <a:bodyPr wrap="square" rtlCol="0">
            <a:spAutoFit/>
          </a:bodyPr>
          <a:lstStyle/>
          <a:p>
            <a:pPr algn="ctr"/>
            <a:r>
              <a:rPr kumimoji="1" lang="ja-JP" altLang="en-US" sz="2400" dirty="0">
                <a:latin typeface="ＤＨＰ平成明朝体W7" panose="02020700000000000000" pitchFamily="18" charset="-128"/>
                <a:ea typeface="ＤＨＰ平成明朝体W7" panose="02020700000000000000" pitchFamily="18" charset="-128"/>
              </a:rPr>
              <a:t>急速に進む科学技術－その社会</a:t>
            </a:r>
            <a:r>
              <a:rPr kumimoji="1" lang="en-US" altLang="ja-JP" sz="2400" dirty="0">
                <a:latin typeface="ＤＨＰ平成明朝体W7" panose="02020700000000000000" pitchFamily="18" charset="-128"/>
                <a:ea typeface="ＤＨＰ平成明朝体W7" panose="02020700000000000000" pitchFamily="18" charset="-128"/>
              </a:rPr>
              <a:t>t</a:t>
            </a:r>
            <a:r>
              <a:rPr kumimoji="1" lang="ja-JP" altLang="en-US" sz="2400" dirty="0">
                <a:latin typeface="ＤＨＰ平成明朝体W7" panose="02020700000000000000" pitchFamily="18" charset="-128"/>
                <a:ea typeface="ＤＨＰ平成明朝体W7" panose="02020700000000000000" pitchFamily="18" charset="-128"/>
              </a:rPr>
              <a:t>気責任を問う</a:t>
            </a:r>
            <a:endParaRPr kumimoji="1" lang="en-US" altLang="ja-JP" sz="2400" dirty="0">
              <a:latin typeface="ＤＨＰ平成明朝体W7" panose="02020700000000000000" pitchFamily="18" charset="-128"/>
              <a:ea typeface="ＤＨＰ平成明朝体W7" panose="02020700000000000000" pitchFamily="18" charset="-128"/>
            </a:endParaRPr>
          </a:p>
          <a:p>
            <a:pPr algn="ctr"/>
            <a:r>
              <a:rPr kumimoji="1" lang="ja-JP" altLang="en-US" sz="2400" dirty="0">
                <a:latin typeface="ＤＨＰ平成明朝体W7" panose="02020700000000000000" pitchFamily="18" charset="-128"/>
                <a:ea typeface="ＤＨＰ平成明朝体W7" panose="02020700000000000000" pitchFamily="18" charset="-128"/>
              </a:rPr>
              <a:t>ＡＩ、半導体、ゲノム編集、そして食と農</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890E87-1992-1E9D-9966-84F20A2D1005}"/>
              </a:ext>
            </a:extLst>
          </p:cNvPr>
          <p:cNvSpPr>
            <a:spLocks noGrp="1"/>
          </p:cNvSpPr>
          <p:nvPr>
            <p:ph type="title"/>
          </p:nvPr>
        </p:nvSpPr>
        <p:spPr>
          <a:xfrm>
            <a:off x="0" y="0"/>
            <a:ext cx="9144000" cy="816429"/>
          </a:xfrm>
        </p:spPr>
        <p:txBody>
          <a:bodyPr/>
          <a:lstStyle/>
          <a:p>
            <a:pPr algn="ctr"/>
            <a:r>
              <a:rPr kumimoji="1" lang="ja-JP" altLang="en-US" dirty="0">
                <a:solidFill>
                  <a:srgbClr val="FF0000"/>
                </a:solidFill>
                <a:latin typeface="HGP創英角ﾎﾟｯﾌﾟ体" panose="040B0A00000000000000" pitchFamily="50" charset="-128"/>
                <a:ea typeface="HGP創英角ﾎﾟｯﾌﾟ体" panose="040B0A00000000000000" pitchFamily="50" charset="-128"/>
              </a:rPr>
              <a:t>半導体産業がもたらすリスク</a:t>
            </a:r>
          </a:p>
        </p:txBody>
      </p:sp>
      <p:sp>
        <p:nvSpPr>
          <p:cNvPr id="3" name="コンテンツ プレースホルダー 2">
            <a:extLst>
              <a:ext uri="{FF2B5EF4-FFF2-40B4-BE49-F238E27FC236}">
                <a16:creationId xmlns:a16="http://schemas.microsoft.com/office/drawing/2014/main" id="{366652EB-3241-A7EB-51C4-7C4C3CF13B7D}"/>
              </a:ext>
            </a:extLst>
          </p:cNvPr>
          <p:cNvSpPr>
            <a:spLocks noGrp="1"/>
          </p:cNvSpPr>
          <p:nvPr>
            <p:ph idx="1"/>
          </p:nvPr>
        </p:nvSpPr>
        <p:spPr>
          <a:xfrm>
            <a:off x="0" y="816430"/>
            <a:ext cx="9144000" cy="6041570"/>
          </a:xfrm>
        </p:spPr>
        <p:txBody>
          <a:bodyPr>
            <a:normAutofit fontScale="85000" lnSpcReduction="10000"/>
          </a:bodyPr>
          <a:lstStyle/>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立地リスク</a:t>
            </a:r>
            <a:endParaRPr kumimoji="1"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b="1" dirty="0">
                <a:solidFill>
                  <a:srgbClr val="FF0000"/>
                </a:solidFill>
                <a:latin typeface="ＤＦ平成明朝体W7" panose="02020709000000000000" pitchFamily="17" charset="-128"/>
                <a:ea typeface="ＤＦ平成明朝体W7" panose="02020709000000000000" pitchFamily="17" charset="-128"/>
              </a:rPr>
              <a:t>自然災害リスク（農にもたらすリスク）</a:t>
            </a:r>
            <a:endParaRPr kumimoji="1" lang="en-US" altLang="ja-JP" b="1" dirty="0">
              <a:solidFill>
                <a:srgbClr val="FF0000"/>
              </a:solidFill>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労働災害リスク</a:t>
            </a:r>
            <a:endParaRPr kumimoji="1"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b="1" dirty="0">
                <a:solidFill>
                  <a:srgbClr val="FF0000"/>
                </a:solidFill>
                <a:latin typeface="ＤＦ平成明朝体W7" panose="02020709000000000000" pitchFamily="17" charset="-128"/>
                <a:ea typeface="ＤＦ平成明朝体W7" panose="02020709000000000000" pitchFamily="17" charset="-128"/>
              </a:rPr>
              <a:t>環境リスク（食にもたらすリスク）</a:t>
            </a:r>
            <a:endParaRPr kumimoji="1" lang="en-US" altLang="ja-JP" b="1" dirty="0">
              <a:solidFill>
                <a:srgbClr val="FF0000"/>
              </a:solidFill>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b="1" dirty="0">
                <a:solidFill>
                  <a:srgbClr val="FF0000"/>
                </a:solidFill>
                <a:latin typeface="ＤＦ平成明朝体W7" panose="02020709000000000000" pitchFamily="17" charset="-128"/>
                <a:ea typeface="ＤＦ平成明朝体W7" panose="02020709000000000000" pitchFamily="17" charset="-128"/>
              </a:rPr>
              <a:t>健康リスク（食にもたらすリスク）</a:t>
            </a:r>
            <a:endParaRPr kumimoji="1" lang="en-US" altLang="ja-JP" b="1" dirty="0">
              <a:solidFill>
                <a:srgbClr val="FF0000"/>
              </a:solidFill>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資源リスク</a:t>
            </a:r>
            <a:endParaRPr kumimoji="1"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b="1" dirty="0">
                <a:solidFill>
                  <a:srgbClr val="FF0000"/>
                </a:solidFill>
                <a:latin typeface="ＤＦ平成明朝体W7" panose="02020709000000000000" pitchFamily="17" charset="-128"/>
                <a:ea typeface="ＤＦ平成明朝体W7" panose="02020709000000000000" pitchFamily="17" charset="-128"/>
              </a:rPr>
              <a:t>社会経済的リスク（農にもたらすリスク）</a:t>
            </a:r>
            <a:endParaRPr kumimoji="1" lang="en-US" altLang="ja-JP" b="1" dirty="0">
              <a:solidFill>
                <a:srgbClr val="FF0000"/>
              </a:solidFill>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公衆衛生リスク</a:t>
            </a:r>
            <a:endParaRPr kumimoji="1"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b="1" dirty="0">
                <a:solidFill>
                  <a:srgbClr val="FF0000"/>
                </a:solidFill>
                <a:latin typeface="ＤＦ平成明朝体W7" panose="02020709000000000000" pitchFamily="17" charset="-128"/>
                <a:ea typeface="ＤＦ平成明朝体W7" panose="02020709000000000000" pitchFamily="17" charset="-128"/>
              </a:rPr>
              <a:t>地域社会リスク（農と食と環境にもたらすリスク）</a:t>
            </a:r>
            <a:endParaRPr lang="en-US" altLang="ja-JP" b="1" dirty="0">
              <a:solidFill>
                <a:srgbClr val="FF0000"/>
              </a:solidFill>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経済安全保障リスク</a:t>
            </a:r>
            <a:endParaRPr kumimoji="1"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情報リスク</a:t>
            </a:r>
            <a:endParaRPr kumimoji="1"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セキュリティリスク</a:t>
            </a:r>
            <a:endParaRPr kumimoji="1"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solidFill>
                  <a:srgbClr val="FF0000"/>
                </a:solidFill>
                <a:latin typeface="ＤＦ平成明朝体W7" panose="02020709000000000000" pitchFamily="17" charset="-128"/>
                <a:ea typeface="ＤＦ平成明朝体W7" panose="02020709000000000000" pitchFamily="17" charset="-128"/>
              </a:rPr>
              <a:t>市民生活リスク</a:t>
            </a:r>
            <a:r>
              <a:rPr kumimoji="1" lang="ja-JP" altLang="en-US" b="1" dirty="0">
                <a:solidFill>
                  <a:srgbClr val="FF0000"/>
                </a:solidFill>
                <a:latin typeface="ＤＦ平成明朝体W7" panose="02020709000000000000" pitchFamily="17" charset="-128"/>
                <a:ea typeface="ＤＦ平成明朝体W7" panose="02020709000000000000" pitchFamily="17" charset="-128"/>
              </a:rPr>
              <a:t>（農と食と環境にもたらすリスク）</a:t>
            </a:r>
            <a:endParaRPr lang="en-US" altLang="ja-JP" b="1" dirty="0">
              <a:solidFill>
                <a:srgbClr val="FF0000"/>
              </a:solidFill>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endParaRPr kumimoji="1" lang="ja-JP" altLang="en-US" dirty="0"/>
          </a:p>
        </p:txBody>
      </p:sp>
    </p:spTree>
    <p:extLst>
      <p:ext uri="{BB962C8B-B14F-4D97-AF65-F5344CB8AC3E}">
        <p14:creationId xmlns:p14="http://schemas.microsoft.com/office/powerpoint/2010/main" val="708115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D7E046-FCA2-9DB1-7E7B-A3E7131F23E4}"/>
              </a:ext>
            </a:extLst>
          </p:cNvPr>
          <p:cNvSpPr>
            <a:spLocks noGrp="1"/>
          </p:cNvSpPr>
          <p:nvPr>
            <p:ph type="title"/>
          </p:nvPr>
        </p:nvSpPr>
        <p:spPr>
          <a:xfrm>
            <a:off x="0" y="1"/>
            <a:ext cx="9144000" cy="827314"/>
          </a:xfrm>
        </p:spPr>
        <p:txBody>
          <a:bodyPr/>
          <a:lstStyle/>
          <a:p>
            <a:pPr algn="ctr"/>
            <a:r>
              <a:rPr kumimoji="1" lang="ja-JP" altLang="en-US" dirty="0">
                <a:latin typeface="HGP創英角ﾎﾟｯﾌﾟ体" panose="040B0A00000000000000" pitchFamily="50" charset="-128"/>
                <a:ea typeface="HGP創英角ﾎﾟｯﾌﾟ体" panose="040B0A00000000000000" pitchFamily="50" charset="-128"/>
              </a:rPr>
              <a:t>「リスク社会論」とは①</a:t>
            </a:r>
          </a:p>
        </p:txBody>
      </p:sp>
      <p:sp>
        <p:nvSpPr>
          <p:cNvPr id="3" name="コンテンツ プレースホルダー 2">
            <a:extLst>
              <a:ext uri="{FF2B5EF4-FFF2-40B4-BE49-F238E27FC236}">
                <a16:creationId xmlns:a16="http://schemas.microsoft.com/office/drawing/2014/main" id="{FBA83FF8-7130-512A-D28F-B0ED7A4285F0}"/>
              </a:ext>
            </a:extLst>
          </p:cNvPr>
          <p:cNvSpPr>
            <a:spLocks noGrp="1"/>
          </p:cNvSpPr>
          <p:nvPr>
            <p:ph idx="1"/>
          </p:nvPr>
        </p:nvSpPr>
        <p:spPr>
          <a:xfrm>
            <a:off x="-1" y="827315"/>
            <a:ext cx="9143999" cy="6030685"/>
          </a:xfrm>
        </p:spPr>
        <p:txBody>
          <a:bodyPr>
            <a:normAutofit fontScale="92500" lnSpcReduction="20000"/>
          </a:bodyPr>
          <a:lstStyle/>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ウルリッヒ・ベック：リスク社会とは、生命を危険な状態にさらす次元にまでリスクが達し、生活環境や社会の発展にリスクが影響を及ぼす用意なったしゃかいのことである（</a:t>
            </a:r>
            <a:r>
              <a:rPr kumimoji="1" lang="en-US" altLang="ja-JP" dirty="0">
                <a:latin typeface="ＤＦ平成明朝体W7" panose="02020709000000000000" pitchFamily="17" charset="-128"/>
                <a:ea typeface="ＤＦ平成明朝体W7" panose="02020709000000000000" pitchFamily="17" charset="-128"/>
              </a:rPr>
              <a:t>1986</a:t>
            </a:r>
            <a:r>
              <a:rPr kumimoji="1" lang="ja-JP" altLang="en-US" dirty="0">
                <a:latin typeface="ＤＦ平成明朝体W7" panose="02020709000000000000" pitchFamily="17" charset="-128"/>
                <a:ea typeface="ＤＦ平成明朝体W7" panose="02020709000000000000" pitchFamily="17" charset="-128"/>
              </a:rPr>
              <a:t>）</a:t>
            </a: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リスク社会の到来は、近代化の失敗ゆえにではなく、成功した近代化の副次的帰結である。すなわち、発展した技術や経済が人間の統制下から離れ、意図せざる結果として（公害、地球温暖化、原発事故などは人がそれを意図して起こしたわけではない）地上の生命体を脅かしている（ベックリスク論第一命題）</a:t>
            </a: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リスク社会におけるリスクには、主として、原子力・化学・遺伝子産業及び政治的安全保障などに関して生じうる人工的な災害がある。</a:t>
            </a:r>
          </a:p>
        </p:txBody>
      </p:sp>
    </p:spTree>
    <p:extLst>
      <p:ext uri="{BB962C8B-B14F-4D97-AF65-F5344CB8AC3E}">
        <p14:creationId xmlns:p14="http://schemas.microsoft.com/office/powerpoint/2010/main" val="2572858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D7BA7-6993-E0EE-7E6B-1AB6474AC17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554D699-C22B-4B8A-BA2D-E0757135DC8D}"/>
              </a:ext>
            </a:extLst>
          </p:cNvPr>
          <p:cNvSpPr>
            <a:spLocks noGrp="1"/>
          </p:cNvSpPr>
          <p:nvPr>
            <p:ph type="title"/>
          </p:nvPr>
        </p:nvSpPr>
        <p:spPr>
          <a:xfrm>
            <a:off x="0" y="1"/>
            <a:ext cx="9144000" cy="827314"/>
          </a:xfrm>
        </p:spPr>
        <p:txBody>
          <a:bodyPr/>
          <a:lstStyle/>
          <a:p>
            <a:pPr algn="ctr"/>
            <a:r>
              <a:rPr kumimoji="1" lang="ja-JP" altLang="en-US" dirty="0">
                <a:latin typeface="HGP創英角ﾎﾟｯﾌﾟ体" panose="040B0A00000000000000" pitchFamily="50" charset="-128"/>
                <a:ea typeface="HGP創英角ﾎﾟｯﾌﾟ体" panose="040B0A00000000000000" pitchFamily="50" charset="-128"/>
              </a:rPr>
              <a:t>「リスク社会論」とは②</a:t>
            </a:r>
          </a:p>
        </p:txBody>
      </p:sp>
      <p:sp>
        <p:nvSpPr>
          <p:cNvPr id="3" name="コンテンツ プレースホルダー 2">
            <a:extLst>
              <a:ext uri="{FF2B5EF4-FFF2-40B4-BE49-F238E27FC236}">
                <a16:creationId xmlns:a16="http://schemas.microsoft.com/office/drawing/2014/main" id="{DC028110-B857-59DC-FC30-D1BE82EFF97C}"/>
              </a:ext>
            </a:extLst>
          </p:cNvPr>
          <p:cNvSpPr>
            <a:spLocks noGrp="1"/>
          </p:cNvSpPr>
          <p:nvPr>
            <p:ph idx="1"/>
          </p:nvPr>
        </p:nvSpPr>
        <p:spPr>
          <a:xfrm>
            <a:off x="-1" y="827315"/>
            <a:ext cx="9143999" cy="6030685"/>
          </a:xfrm>
        </p:spPr>
        <p:txBody>
          <a:bodyPr>
            <a:normAutofit fontScale="85000" lnSpcReduction="10000"/>
          </a:bodyPr>
          <a:lstStyle/>
          <a:p>
            <a:pPr algn="l">
              <a:lnSpc>
                <a:spcPct val="100000"/>
              </a:lnSpc>
              <a:spcAft>
                <a:spcPts val="1500"/>
              </a:spcAft>
              <a:buFont typeface="Wingdings" panose="05000000000000000000" pitchFamily="2" charset="2"/>
              <a:buChar char="Ø"/>
            </a:pPr>
            <a:r>
              <a:rPr lang="ja-JP" altLang="en-US" b="0" i="0" dirty="0">
                <a:solidFill>
                  <a:srgbClr val="000000"/>
                </a:solidFill>
                <a:effectLst/>
                <a:latin typeface="ＤＦ平成明朝体W7" panose="02020709000000000000" pitchFamily="17" charset="-128"/>
                <a:ea typeface="ＤＦ平成明朝体W7" panose="02020709000000000000" pitchFamily="17" charset="-128"/>
              </a:rPr>
              <a:t>リスク社会とは、ドイツの社会学者ベックによると、近代産業社会は、豊かさを生み出すとされていたが、同時に地球環境問題などのリスクも生み出しており、そのリスクが全人類に対して分配され、生活環境や社会の発展に影響を与えるようになる社会を指します。</a:t>
            </a:r>
            <a:endParaRPr lang="en-US" altLang="ja-JP" b="0" i="0" dirty="0">
              <a:solidFill>
                <a:srgbClr val="000000"/>
              </a:solidFill>
              <a:effectLst/>
              <a:latin typeface="ＤＦ平成明朝体W7" panose="02020709000000000000" pitchFamily="17" charset="-128"/>
              <a:ea typeface="ＤＦ平成明朝体W7" panose="02020709000000000000" pitchFamily="17" charset="-128"/>
            </a:endParaRPr>
          </a:p>
          <a:p>
            <a:pPr algn="l">
              <a:lnSpc>
                <a:spcPct val="100000"/>
              </a:lnSpc>
              <a:spcAft>
                <a:spcPts val="1500"/>
              </a:spcAft>
              <a:buFont typeface="Wingdings" panose="05000000000000000000" pitchFamily="2" charset="2"/>
              <a:buChar char="Ø"/>
            </a:pPr>
            <a:r>
              <a:rPr lang="ja-JP" altLang="en-US" b="0" i="0" dirty="0">
                <a:solidFill>
                  <a:srgbClr val="000000"/>
                </a:solidFill>
                <a:effectLst/>
                <a:latin typeface="ＤＦ平成明朝体W7" panose="02020709000000000000" pitchFamily="17" charset="-128"/>
                <a:ea typeface="ＤＦ平成明朝体W7" panose="02020709000000000000" pitchFamily="17" charset="-128"/>
              </a:rPr>
              <a:t>このリスク社会論という概念は、ドイツの社会学者ウルリッヒ・ベック（</a:t>
            </a:r>
            <a:r>
              <a:rPr lang="en-US" altLang="ja-JP" b="0" i="0" dirty="0">
                <a:solidFill>
                  <a:srgbClr val="000000"/>
                </a:solidFill>
                <a:effectLst/>
                <a:latin typeface="ＤＦ平成明朝体W7" panose="02020709000000000000" pitchFamily="17" charset="-128"/>
                <a:ea typeface="ＤＦ平成明朝体W7" panose="02020709000000000000" pitchFamily="17" charset="-128"/>
              </a:rPr>
              <a:t>Ulrich Beck</a:t>
            </a:r>
            <a:r>
              <a:rPr lang="ja-JP" altLang="en-US" b="0" i="0" dirty="0">
                <a:solidFill>
                  <a:srgbClr val="000000"/>
                </a:solidFill>
                <a:effectLst/>
                <a:latin typeface="ＤＦ平成明朝体W7" panose="02020709000000000000" pitchFamily="17" charset="-128"/>
                <a:ea typeface="ＤＦ平成明朝体W7" panose="02020709000000000000" pitchFamily="17" charset="-128"/>
              </a:rPr>
              <a:t>）が</a:t>
            </a:r>
            <a:r>
              <a:rPr lang="en-US" altLang="ja-JP" b="0" i="0" dirty="0">
                <a:solidFill>
                  <a:srgbClr val="000000"/>
                </a:solidFill>
                <a:effectLst/>
                <a:latin typeface="ＤＦ平成明朝体W7" panose="02020709000000000000" pitchFamily="17" charset="-128"/>
                <a:ea typeface="ＤＦ平成明朝体W7" panose="02020709000000000000" pitchFamily="17" charset="-128"/>
              </a:rPr>
              <a:t>1986</a:t>
            </a:r>
            <a:r>
              <a:rPr lang="ja-JP" altLang="en-US" b="0" i="0" dirty="0">
                <a:solidFill>
                  <a:srgbClr val="000000"/>
                </a:solidFill>
                <a:effectLst/>
                <a:latin typeface="ＤＦ平成明朝体W7" panose="02020709000000000000" pitchFamily="17" charset="-128"/>
                <a:ea typeface="ＤＦ平成明朝体W7" panose="02020709000000000000" pitchFamily="17" charset="-128"/>
              </a:rPr>
              <a:t>年に公刊した著作「危険社会」の中で初めて取り上げ、さらにその同じ年にチェルノブイリ原発事故が発生したこともあって、人々に強い衝撃を与え、広まりました。</a:t>
            </a:r>
            <a:endParaRPr lang="en-US" altLang="ja-JP" b="0" i="0" dirty="0">
              <a:solidFill>
                <a:srgbClr val="000000"/>
              </a:solidFill>
              <a:effectLst/>
              <a:latin typeface="ＤＦ平成明朝体W7" panose="02020709000000000000" pitchFamily="17" charset="-128"/>
              <a:ea typeface="ＤＦ平成明朝体W7" panose="02020709000000000000" pitchFamily="17" charset="-128"/>
            </a:endParaRPr>
          </a:p>
          <a:p>
            <a:pPr algn="l">
              <a:lnSpc>
                <a:spcPct val="100000"/>
              </a:lnSpc>
              <a:spcAft>
                <a:spcPts val="1500"/>
              </a:spcAft>
              <a:buFont typeface="Wingdings" panose="05000000000000000000" pitchFamily="2" charset="2"/>
              <a:buChar char="Ø"/>
            </a:pPr>
            <a:r>
              <a:rPr lang="ja-JP" altLang="en-US" b="0" i="0" dirty="0">
                <a:solidFill>
                  <a:srgbClr val="000000"/>
                </a:solidFill>
                <a:effectLst/>
                <a:latin typeface="ＤＦ平成明朝体W7" panose="02020709000000000000" pitchFamily="17" charset="-128"/>
                <a:ea typeface="ＤＦ平成明朝体W7" panose="02020709000000000000" pitchFamily="17" charset="-128"/>
              </a:rPr>
              <a:t>さらにこのリスクの恐ろしい部分は、知覚できないということにあります。例えば、食品に含まれる有害物質や、原子力による放射線などは目に見えません。</a:t>
            </a:r>
          </a:p>
          <a:p>
            <a:pPr>
              <a:buFont typeface="Wingdings" panose="05000000000000000000" pitchFamily="2" charset="2"/>
              <a:buChar char="Ø"/>
            </a:pPr>
            <a:endParaRPr kumimoji="1" lang="ja-JP" altLang="en-US" dirty="0">
              <a:latin typeface="ＤＦ平成明朝体W7" panose="02020709000000000000" pitchFamily="17" charset="-128"/>
              <a:ea typeface="ＤＦ平成明朝体W7" panose="02020709000000000000" pitchFamily="17" charset="-128"/>
            </a:endParaRPr>
          </a:p>
        </p:txBody>
      </p:sp>
    </p:spTree>
    <p:extLst>
      <p:ext uri="{BB962C8B-B14F-4D97-AF65-F5344CB8AC3E}">
        <p14:creationId xmlns:p14="http://schemas.microsoft.com/office/powerpoint/2010/main" val="2869614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60F70-4B79-1C92-A34F-33428E2F95E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D97F22B-2DEE-EEB3-8ABC-3EA06B3290D3}"/>
              </a:ext>
            </a:extLst>
          </p:cNvPr>
          <p:cNvSpPr>
            <a:spLocks noGrp="1"/>
          </p:cNvSpPr>
          <p:nvPr>
            <p:ph type="title"/>
          </p:nvPr>
        </p:nvSpPr>
        <p:spPr>
          <a:xfrm>
            <a:off x="0" y="1"/>
            <a:ext cx="9144000" cy="827314"/>
          </a:xfrm>
        </p:spPr>
        <p:txBody>
          <a:bodyPr/>
          <a:lstStyle/>
          <a:p>
            <a:pPr algn="ctr"/>
            <a:r>
              <a:rPr kumimoji="1" lang="ja-JP" altLang="en-US" dirty="0">
                <a:latin typeface="HGP創英角ﾎﾟｯﾌﾟ体" panose="040B0A00000000000000" pitchFamily="50" charset="-128"/>
                <a:ea typeface="HGP創英角ﾎﾟｯﾌﾟ体" panose="040B0A00000000000000" pitchFamily="50" charset="-128"/>
              </a:rPr>
              <a:t>「リスク社会論」とは③</a:t>
            </a:r>
          </a:p>
        </p:txBody>
      </p:sp>
      <p:sp>
        <p:nvSpPr>
          <p:cNvPr id="3" name="コンテンツ プレースホルダー 2">
            <a:extLst>
              <a:ext uri="{FF2B5EF4-FFF2-40B4-BE49-F238E27FC236}">
                <a16:creationId xmlns:a16="http://schemas.microsoft.com/office/drawing/2014/main" id="{15A3745F-8618-D990-914D-3DA1A079ABBF}"/>
              </a:ext>
            </a:extLst>
          </p:cNvPr>
          <p:cNvSpPr>
            <a:spLocks noGrp="1"/>
          </p:cNvSpPr>
          <p:nvPr>
            <p:ph idx="1"/>
          </p:nvPr>
        </p:nvSpPr>
        <p:spPr>
          <a:xfrm>
            <a:off x="-1" y="827315"/>
            <a:ext cx="9143999" cy="6030685"/>
          </a:xfrm>
        </p:spPr>
        <p:txBody>
          <a:bodyPr>
            <a:normAutofit fontScale="92500" lnSpcReduction="20000"/>
          </a:bodyPr>
          <a:lstStyle/>
          <a:p>
            <a:pPr algn="l">
              <a:lnSpc>
                <a:spcPct val="100000"/>
              </a:lnSpc>
              <a:spcAft>
                <a:spcPts val="1500"/>
              </a:spcAft>
              <a:buFont typeface="Wingdings" panose="05000000000000000000" pitchFamily="2" charset="2"/>
              <a:buChar char="Ø"/>
            </a:pPr>
            <a:r>
              <a:rPr lang="ja-JP" altLang="en-US" b="0" i="0" dirty="0">
                <a:solidFill>
                  <a:srgbClr val="000000"/>
                </a:solidFill>
                <a:effectLst/>
                <a:latin typeface="ＤＦ平成明朝体W7" panose="02020709000000000000" pitchFamily="17" charset="-128"/>
                <a:ea typeface="ＤＦ平成明朝体W7" panose="02020709000000000000" pitchFamily="17" charset="-128"/>
              </a:rPr>
              <a:t>生産力の拡大とともに近代化は進展してきましたが、その結果として環境が破壊され、チェルノブイリや東日本大震災のような破滅的な事故が発生してしまいました。</a:t>
            </a:r>
            <a:endParaRPr lang="en-US" altLang="ja-JP" b="0" i="0" dirty="0">
              <a:solidFill>
                <a:srgbClr val="000000"/>
              </a:solidFill>
              <a:effectLst/>
              <a:latin typeface="ＤＦ平成明朝体W7" panose="02020709000000000000" pitchFamily="17" charset="-128"/>
              <a:ea typeface="ＤＦ平成明朝体W7" panose="02020709000000000000" pitchFamily="17" charset="-128"/>
            </a:endParaRPr>
          </a:p>
          <a:p>
            <a:pPr algn="l">
              <a:lnSpc>
                <a:spcPct val="100000"/>
              </a:lnSpc>
              <a:spcAft>
                <a:spcPts val="1500"/>
              </a:spcAft>
              <a:buFont typeface="Wingdings" panose="05000000000000000000" pitchFamily="2" charset="2"/>
              <a:buChar char="Ø"/>
            </a:pPr>
            <a:r>
              <a:rPr lang="ja-JP" altLang="en-US" b="0" i="0" dirty="0">
                <a:solidFill>
                  <a:srgbClr val="000000"/>
                </a:solidFill>
                <a:effectLst/>
                <a:latin typeface="ＤＦ平成明朝体W7" panose="02020709000000000000" pitchFamily="17" charset="-128"/>
                <a:ea typeface="ＤＦ平成明朝体W7" panose="02020709000000000000" pitchFamily="17" charset="-128"/>
              </a:rPr>
              <a:t>「科学や経済の発展＝幸せな社会」というテーゼが破綻してしまっていることに否応なしに気づかされた人びとは、科学や経済に対する反省をせまると同時に、今までの行動をしてきた自己への反省をせまるようになりました。</a:t>
            </a:r>
            <a:endParaRPr lang="en-US" altLang="ja-JP" b="0" i="0" dirty="0">
              <a:solidFill>
                <a:srgbClr val="000000"/>
              </a:solidFill>
              <a:effectLst/>
              <a:latin typeface="ＤＦ平成明朝体W7" panose="02020709000000000000" pitchFamily="17" charset="-128"/>
              <a:ea typeface="ＤＦ平成明朝体W7" panose="02020709000000000000" pitchFamily="17" charset="-128"/>
            </a:endParaRPr>
          </a:p>
          <a:p>
            <a:pPr algn="l">
              <a:lnSpc>
                <a:spcPct val="100000"/>
              </a:lnSpc>
              <a:spcAft>
                <a:spcPts val="1500"/>
              </a:spcAft>
              <a:buFont typeface="Wingdings" panose="05000000000000000000" pitchFamily="2" charset="2"/>
              <a:buChar char="Ø"/>
            </a:pPr>
            <a:r>
              <a:rPr lang="ja-JP" altLang="en-US" b="0" i="0" dirty="0">
                <a:solidFill>
                  <a:srgbClr val="000000"/>
                </a:solidFill>
                <a:effectLst/>
                <a:latin typeface="ＤＦ平成明朝体W7" panose="02020709000000000000" pitchFamily="17" charset="-128"/>
                <a:ea typeface="ＤＦ平成明朝体W7" panose="02020709000000000000" pitchFamily="17" charset="-128"/>
              </a:rPr>
              <a:t>そういった意味で、このリスク社会論は、財を得るためにリスクを無視して行動してきた人々に対して、大きな警鐘としての役割を果たしたのかもしれません。</a:t>
            </a:r>
          </a:p>
          <a:p>
            <a:pPr>
              <a:buFont typeface="Wingdings" panose="05000000000000000000" pitchFamily="2" charset="2"/>
              <a:buChar char="Ø"/>
            </a:pPr>
            <a:endParaRPr kumimoji="1" lang="ja-JP" altLang="en-US" dirty="0">
              <a:latin typeface="ＤＦ平成明朝体W7" panose="02020709000000000000" pitchFamily="17" charset="-128"/>
              <a:ea typeface="ＤＦ平成明朝体W7" panose="02020709000000000000" pitchFamily="17" charset="-128"/>
            </a:endParaRPr>
          </a:p>
        </p:txBody>
      </p:sp>
    </p:spTree>
    <p:extLst>
      <p:ext uri="{BB962C8B-B14F-4D97-AF65-F5344CB8AC3E}">
        <p14:creationId xmlns:p14="http://schemas.microsoft.com/office/powerpoint/2010/main" val="3715823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92E214-0E4C-8A44-AE09-A82A3D432D21}"/>
              </a:ext>
            </a:extLst>
          </p:cNvPr>
          <p:cNvSpPr>
            <a:spLocks noGrp="1"/>
          </p:cNvSpPr>
          <p:nvPr>
            <p:ph type="title"/>
          </p:nvPr>
        </p:nvSpPr>
        <p:spPr>
          <a:xfrm>
            <a:off x="95250" y="18255"/>
            <a:ext cx="7886700" cy="809059"/>
          </a:xfrm>
        </p:spPr>
        <p:txBody>
          <a:bodyPr/>
          <a:lstStyle/>
          <a:p>
            <a:pPr algn="ctr"/>
            <a:r>
              <a:rPr kumimoji="1" lang="ja-JP" altLang="en-US" dirty="0">
                <a:latin typeface="HGP創英角ﾎﾟｯﾌﾟ体" panose="040B0A00000000000000" pitchFamily="50" charset="-128"/>
                <a:ea typeface="HGP創英角ﾎﾟｯﾌﾟ体" panose="040B0A00000000000000" pitchFamily="50" charset="-128"/>
              </a:rPr>
              <a:t>リスクとは</a:t>
            </a:r>
            <a:endParaRPr kumimoji="1" lang="ja-JP" altLang="en-US" dirty="0"/>
          </a:p>
        </p:txBody>
      </p:sp>
      <p:sp>
        <p:nvSpPr>
          <p:cNvPr id="3" name="コンテンツ プレースホルダー 2">
            <a:extLst>
              <a:ext uri="{FF2B5EF4-FFF2-40B4-BE49-F238E27FC236}">
                <a16:creationId xmlns:a16="http://schemas.microsoft.com/office/drawing/2014/main" id="{DBFA6E7C-E792-FF07-5DCE-91DCC1B32D4C}"/>
              </a:ext>
            </a:extLst>
          </p:cNvPr>
          <p:cNvSpPr>
            <a:spLocks noGrp="1"/>
          </p:cNvSpPr>
          <p:nvPr>
            <p:ph idx="1"/>
          </p:nvPr>
        </p:nvSpPr>
        <p:spPr>
          <a:xfrm>
            <a:off x="95250" y="827313"/>
            <a:ext cx="9048750" cy="6012431"/>
          </a:xfrm>
        </p:spPr>
        <p:txBody>
          <a:bodyPr>
            <a:normAutofit fontScale="62500" lnSpcReduction="20000"/>
          </a:bodyPr>
          <a:lstStyle/>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生活水準を高める営みそのものが生活を脅かすリスクを生産している。</a:t>
            </a: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生活リスクとは、健康リスク・経済リスク・家族リスクのこと。</a:t>
            </a: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ja-JP" altLang="en-US" b="0" i="0" dirty="0">
                <a:effectLst/>
                <a:latin typeface="ＤＦ平成明朝体W7" panose="02020709000000000000" pitchFamily="17" charset="-128"/>
                <a:ea typeface="ＤＦ平成明朝体W7" panose="02020709000000000000" pitchFamily="17" charset="-128"/>
              </a:rPr>
              <a:t>技術の急速な進化</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半導体技術は急速に進化しており、新しいプロセスや設計手法が頻繁に登場します。技術者は常に最新の知識とスキルを維持する必要があります。過去の知識やスキルが陳腐化するリスクがあるため、継続的な学習が必要です。</a:t>
            </a:r>
            <a:endParaRPr lang="en-US" altLang="ja-JP" b="0" i="0" dirty="0">
              <a:effectLst/>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ja-JP" altLang="en-US" b="0" i="0" dirty="0">
                <a:effectLst/>
                <a:latin typeface="ＤＦ平成明朝体W7" panose="02020709000000000000" pitchFamily="17" charset="-128"/>
                <a:ea typeface="ＤＦ平成明朝体W7" panose="02020709000000000000" pitchFamily="17" charset="-128"/>
              </a:rPr>
              <a:t>プロジェクトの遅延や不確実性</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大規模な半導体プロジェクトは複雑で、さまざまな要因により遅延する可能性があります。設計や製造の課題、供給チェーンの問題、技術的な困難などがプロジェクトに影響を与えることがあります。</a:t>
            </a:r>
            <a:endParaRPr lang="en-US" altLang="ja-JP" b="0" i="0" dirty="0">
              <a:effectLst/>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ja-JP" altLang="en-US" b="0" i="0" dirty="0">
                <a:effectLst/>
                <a:latin typeface="ＤＦ平成明朝体W7" panose="02020709000000000000" pitchFamily="17" charset="-128"/>
                <a:ea typeface="ＤＦ平成明朝体W7" panose="02020709000000000000" pitchFamily="17" charset="-128"/>
              </a:rPr>
              <a:t>競争の激化</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半導体業界は競争が激しいため、技術者は競合他社との差別化を図る必要があります。市場での成功を維持するために新しいアイデアや革新的なアプローチを見つけることが求められます。</a:t>
            </a:r>
            <a:endParaRPr lang="en-US" altLang="ja-JP" b="0" i="0" dirty="0">
              <a:effectLst/>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ja-JP" altLang="en-US" b="0" i="0" dirty="0">
                <a:effectLst/>
                <a:latin typeface="ＤＦ平成明朝体W7" panose="02020709000000000000" pitchFamily="17" charset="-128"/>
                <a:ea typeface="ＤＦ平成明朝体W7" panose="02020709000000000000" pitchFamily="17" charset="-128"/>
              </a:rPr>
              <a:t>インフラストラクチャの複雑性</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半導体の設計や製造には高度な設備とインフラストラクチャが必要です。これらの施設の運用や維持に関するリスクがあります。</a:t>
            </a:r>
            <a:endParaRPr lang="en-US" altLang="ja-JP" b="0" i="0" dirty="0">
              <a:effectLst/>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ja-JP" altLang="en-US" b="0" i="0" dirty="0">
                <a:effectLst/>
                <a:latin typeface="ＤＦ平成明朝体W7" panose="02020709000000000000" pitchFamily="17" charset="-128"/>
                <a:ea typeface="ＤＦ平成明朝体W7" panose="02020709000000000000" pitchFamily="17" charset="-128"/>
              </a:rPr>
              <a:t>健康へのリスク</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半導体工場での作業は一部のプロセスで化学物質や微粒子にさらされることがあり、健康への影響が懸念されることがあります。適切な安全対策が必要です。</a:t>
            </a:r>
            <a:endParaRPr lang="en-US" altLang="ja-JP" b="0" i="0" dirty="0">
              <a:effectLst/>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ja-JP" altLang="en-US" b="0" i="0" dirty="0">
                <a:effectLst/>
                <a:latin typeface="ＤＦ平成明朝体W7" panose="02020709000000000000" pitchFamily="17" charset="-128"/>
                <a:ea typeface="ＤＦ平成明朝体W7" panose="02020709000000000000" pitchFamily="17" charset="-128"/>
              </a:rPr>
              <a:t>法的および規制上のリスク</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半導体技術者は特許や知的財産権に関連する法的問題にも直面する可能性があります。また、環境規制にも準拠する必要があります。</a:t>
            </a:r>
          </a:p>
          <a:p>
            <a:endParaRPr kumimoji="1" lang="ja-JP" altLang="en-US" dirty="0"/>
          </a:p>
        </p:txBody>
      </p:sp>
    </p:spTree>
    <p:extLst>
      <p:ext uri="{BB962C8B-B14F-4D97-AF65-F5344CB8AC3E}">
        <p14:creationId xmlns:p14="http://schemas.microsoft.com/office/powerpoint/2010/main" val="183522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D569E1-84F8-9B9E-08E0-33C6BF69551A}"/>
              </a:ext>
            </a:extLst>
          </p:cNvPr>
          <p:cNvSpPr>
            <a:spLocks noGrp="1"/>
          </p:cNvSpPr>
          <p:nvPr>
            <p:ph type="title"/>
          </p:nvPr>
        </p:nvSpPr>
        <p:spPr>
          <a:xfrm>
            <a:off x="0" y="0"/>
            <a:ext cx="9144000" cy="794657"/>
          </a:xfrm>
        </p:spPr>
        <p:txBody>
          <a:bodyPr/>
          <a:lstStyle/>
          <a:p>
            <a:pPr algn="ctr"/>
            <a:r>
              <a:rPr kumimoji="1" lang="ja-JP" altLang="en-US" dirty="0">
                <a:latin typeface="HGP創英角ﾎﾟｯﾌﾟ体" panose="040B0A00000000000000" pitchFamily="50" charset="-128"/>
                <a:ea typeface="HGP創英角ﾎﾟｯﾌﾟ体" panose="040B0A00000000000000" pitchFamily="50" charset="-128"/>
              </a:rPr>
              <a:t>社会的リスクの種類</a:t>
            </a:r>
          </a:p>
        </p:txBody>
      </p:sp>
      <p:pic>
        <p:nvPicPr>
          <p:cNvPr id="4" name="図 3">
            <a:extLst>
              <a:ext uri="{FF2B5EF4-FFF2-40B4-BE49-F238E27FC236}">
                <a16:creationId xmlns:a16="http://schemas.microsoft.com/office/drawing/2014/main" id="{B14AC25F-E0F9-59DA-310A-FB5CFDA8E38A}"/>
              </a:ext>
            </a:extLst>
          </p:cNvPr>
          <p:cNvPicPr>
            <a:picLocks noChangeAspect="1"/>
          </p:cNvPicPr>
          <p:nvPr/>
        </p:nvPicPr>
        <p:blipFill>
          <a:blip r:embed="rId2"/>
          <a:stretch>
            <a:fillRect/>
          </a:stretch>
        </p:blipFill>
        <p:spPr>
          <a:xfrm>
            <a:off x="0" y="718456"/>
            <a:ext cx="9144000" cy="6139543"/>
          </a:xfrm>
          <a:prstGeom prst="rect">
            <a:avLst/>
          </a:prstGeom>
        </p:spPr>
      </p:pic>
    </p:spTree>
    <p:extLst>
      <p:ext uri="{BB962C8B-B14F-4D97-AF65-F5344CB8AC3E}">
        <p14:creationId xmlns:p14="http://schemas.microsoft.com/office/powerpoint/2010/main" val="4261631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8123AD-7259-C46C-F668-4530D09F660B}"/>
              </a:ext>
            </a:extLst>
          </p:cNvPr>
          <p:cNvSpPr>
            <a:spLocks noGrp="1"/>
          </p:cNvSpPr>
          <p:nvPr>
            <p:ph type="title"/>
          </p:nvPr>
        </p:nvSpPr>
        <p:spPr>
          <a:xfrm>
            <a:off x="0" y="0"/>
            <a:ext cx="9144000" cy="1325563"/>
          </a:xfrm>
        </p:spPr>
        <p:txBody>
          <a:bodyPr>
            <a:normAutofit fontScale="90000"/>
          </a:bodyPr>
          <a:lstStyle/>
          <a:p>
            <a:r>
              <a:rPr kumimoji="1" lang="ja-JP" altLang="en-US" dirty="0">
                <a:latin typeface="HGP創英角ﾎﾟｯﾌﾟ体" panose="040B0A00000000000000" pitchFamily="50" charset="-128"/>
                <a:ea typeface="HGP創英角ﾎﾟｯﾌﾟ体" panose="040B0A00000000000000" pitchFamily="50" charset="-128"/>
              </a:rPr>
              <a:t>半導体の原材料採取から製品化・流通・廃棄までの一連の工程（フロー）</a:t>
            </a:r>
          </a:p>
        </p:txBody>
      </p:sp>
      <p:sp>
        <p:nvSpPr>
          <p:cNvPr id="3" name="テキスト ボックス 2">
            <a:extLst>
              <a:ext uri="{FF2B5EF4-FFF2-40B4-BE49-F238E27FC236}">
                <a16:creationId xmlns:a16="http://schemas.microsoft.com/office/drawing/2014/main" id="{D39A2AEF-B7E2-255A-EDED-A26B3E65AE5B}"/>
              </a:ext>
            </a:extLst>
          </p:cNvPr>
          <p:cNvSpPr txBox="1"/>
          <p:nvPr/>
        </p:nvSpPr>
        <p:spPr>
          <a:xfrm>
            <a:off x="185058" y="1654629"/>
            <a:ext cx="1371599" cy="954107"/>
          </a:xfrm>
          <a:prstGeom prst="rect">
            <a:avLst/>
          </a:prstGeom>
          <a:noFill/>
          <a:ln>
            <a:solidFill>
              <a:schemeClr val="accent1"/>
            </a:solidFill>
          </a:ln>
        </p:spPr>
        <p:txBody>
          <a:bodyPr wrap="square" rtlCol="0">
            <a:spAutoFit/>
          </a:bodyPr>
          <a:lstStyle/>
          <a:p>
            <a:pPr algn="ctr"/>
            <a:r>
              <a:rPr kumimoji="1" lang="ja-JP" altLang="en-US" sz="2800" dirty="0">
                <a:latin typeface="ＤＦ平成明朝体W7" panose="02020709000000000000" pitchFamily="17" charset="-128"/>
                <a:ea typeface="ＤＦ平成明朝体W7" panose="02020709000000000000" pitchFamily="17" charset="-128"/>
              </a:rPr>
              <a:t>原材料採取</a:t>
            </a:r>
          </a:p>
        </p:txBody>
      </p:sp>
      <p:sp>
        <p:nvSpPr>
          <p:cNvPr id="4" name="テキスト ボックス 3">
            <a:extLst>
              <a:ext uri="{FF2B5EF4-FFF2-40B4-BE49-F238E27FC236}">
                <a16:creationId xmlns:a16="http://schemas.microsoft.com/office/drawing/2014/main" id="{8D0E572C-8DBC-B618-41B3-A026D08B873D}"/>
              </a:ext>
            </a:extLst>
          </p:cNvPr>
          <p:cNvSpPr txBox="1"/>
          <p:nvPr/>
        </p:nvSpPr>
        <p:spPr>
          <a:xfrm>
            <a:off x="1964874" y="1654629"/>
            <a:ext cx="1371599" cy="954107"/>
          </a:xfrm>
          <a:prstGeom prst="rect">
            <a:avLst/>
          </a:prstGeom>
          <a:noFill/>
          <a:ln>
            <a:solidFill>
              <a:schemeClr val="accent1"/>
            </a:solidFill>
          </a:ln>
        </p:spPr>
        <p:txBody>
          <a:bodyPr wrap="square" rtlCol="0">
            <a:spAutoFit/>
          </a:bodyPr>
          <a:lstStyle/>
          <a:p>
            <a:pPr algn="ctr"/>
            <a:r>
              <a:rPr kumimoji="1" lang="ja-JP" altLang="en-US" sz="2800" dirty="0">
                <a:latin typeface="ＤＦ平成明朝体W7" panose="02020709000000000000" pitchFamily="17" charset="-128"/>
                <a:ea typeface="ＤＦ平成明朝体W7" panose="02020709000000000000" pitchFamily="17" charset="-128"/>
              </a:rPr>
              <a:t>製造</a:t>
            </a:r>
            <a:endParaRPr kumimoji="1" lang="en-US" altLang="ja-JP" sz="2800" dirty="0">
              <a:latin typeface="ＤＦ平成明朝体W7" panose="02020709000000000000" pitchFamily="17" charset="-128"/>
              <a:ea typeface="ＤＦ平成明朝体W7" panose="02020709000000000000" pitchFamily="17" charset="-128"/>
            </a:endParaRPr>
          </a:p>
          <a:p>
            <a:pPr algn="ctr"/>
            <a:r>
              <a:rPr kumimoji="1" lang="ja-JP" altLang="en-US" sz="2800" dirty="0">
                <a:latin typeface="ＤＦ平成明朝体W7" panose="02020709000000000000" pitchFamily="17" charset="-128"/>
                <a:ea typeface="ＤＦ平成明朝体W7" panose="02020709000000000000" pitchFamily="17" charset="-128"/>
              </a:rPr>
              <a:t>工程</a:t>
            </a:r>
          </a:p>
        </p:txBody>
      </p:sp>
      <p:sp>
        <p:nvSpPr>
          <p:cNvPr id="5" name="テキスト ボックス 4">
            <a:extLst>
              <a:ext uri="{FF2B5EF4-FFF2-40B4-BE49-F238E27FC236}">
                <a16:creationId xmlns:a16="http://schemas.microsoft.com/office/drawing/2014/main" id="{20335777-4AD5-8C37-F3C1-0C28BDC3C45D}"/>
              </a:ext>
            </a:extLst>
          </p:cNvPr>
          <p:cNvSpPr txBox="1"/>
          <p:nvPr/>
        </p:nvSpPr>
        <p:spPr>
          <a:xfrm>
            <a:off x="3761022" y="1654629"/>
            <a:ext cx="1496784" cy="954107"/>
          </a:xfrm>
          <a:prstGeom prst="rect">
            <a:avLst/>
          </a:prstGeom>
          <a:noFill/>
          <a:ln>
            <a:solidFill>
              <a:schemeClr val="accent1"/>
            </a:solidFill>
          </a:ln>
        </p:spPr>
        <p:txBody>
          <a:bodyPr wrap="square" rtlCol="0">
            <a:spAutoFit/>
          </a:bodyPr>
          <a:lstStyle/>
          <a:p>
            <a:pPr algn="ctr">
              <a:spcBef>
                <a:spcPts val="600"/>
              </a:spcBef>
              <a:spcAft>
                <a:spcPts val="600"/>
              </a:spcAft>
            </a:pPr>
            <a:r>
              <a:rPr kumimoji="1" lang="ja-JP" altLang="en-US" sz="2800" dirty="0">
                <a:latin typeface="ＤＦ平成明朝体W7" panose="02020709000000000000" pitchFamily="17" charset="-128"/>
                <a:ea typeface="ＤＦ平成明朝体W7" panose="02020709000000000000" pitchFamily="17" charset="-128"/>
              </a:rPr>
              <a:t>製品化出荷    </a:t>
            </a:r>
          </a:p>
        </p:txBody>
      </p:sp>
      <p:sp>
        <p:nvSpPr>
          <p:cNvPr id="7" name="テキスト ボックス 6">
            <a:extLst>
              <a:ext uri="{FF2B5EF4-FFF2-40B4-BE49-F238E27FC236}">
                <a16:creationId xmlns:a16="http://schemas.microsoft.com/office/drawing/2014/main" id="{37F6F072-CC77-C701-35C2-D9C939645A04}"/>
              </a:ext>
            </a:extLst>
          </p:cNvPr>
          <p:cNvSpPr txBox="1"/>
          <p:nvPr/>
        </p:nvSpPr>
        <p:spPr>
          <a:xfrm>
            <a:off x="5660575" y="1654629"/>
            <a:ext cx="1371599" cy="954107"/>
          </a:xfrm>
          <a:prstGeom prst="rect">
            <a:avLst/>
          </a:prstGeom>
          <a:noFill/>
          <a:ln>
            <a:solidFill>
              <a:schemeClr val="accent1"/>
            </a:solidFill>
          </a:ln>
        </p:spPr>
        <p:txBody>
          <a:bodyPr wrap="square" rtlCol="0">
            <a:spAutoFit/>
          </a:bodyPr>
          <a:lstStyle/>
          <a:p>
            <a:pPr algn="ctr"/>
            <a:r>
              <a:rPr kumimoji="1" lang="ja-JP" altLang="en-US" sz="2800" dirty="0">
                <a:latin typeface="ＤＦ平成明朝体W7" panose="02020709000000000000" pitchFamily="17" charset="-128"/>
                <a:ea typeface="ＤＦ平成明朝体W7" panose="02020709000000000000" pitchFamily="17" charset="-128"/>
              </a:rPr>
              <a:t>流通</a:t>
            </a:r>
            <a:endParaRPr kumimoji="1" lang="en-US" altLang="ja-JP" sz="2800" dirty="0">
              <a:latin typeface="ＤＦ平成明朝体W7" panose="02020709000000000000" pitchFamily="17" charset="-128"/>
              <a:ea typeface="ＤＦ平成明朝体W7" panose="02020709000000000000" pitchFamily="17" charset="-128"/>
            </a:endParaRPr>
          </a:p>
          <a:p>
            <a:pPr algn="ctr"/>
            <a:r>
              <a:rPr kumimoji="1" lang="ja-JP" altLang="en-US" sz="2800" dirty="0">
                <a:latin typeface="ＤＦ平成明朝体W7" panose="02020709000000000000" pitchFamily="17" charset="-128"/>
                <a:ea typeface="ＤＦ平成明朝体W7" panose="02020709000000000000" pitchFamily="17" charset="-128"/>
              </a:rPr>
              <a:t>使用</a:t>
            </a:r>
          </a:p>
        </p:txBody>
      </p:sp>
      <p:sp>
        <p:nvSpPr>
          <p:cNvPr id="10" name="テキスト ボックス 9">
            <a:extLst>
              <a:ext uri="{FF2B5EF4-FFF2-40B4-BE49-F238E27FC236}">
                <a16:creationId xmlns:a16="http://schemas.microsoft.com/office/drawing/2014/main" id="{546DBF83-F28F-8757-8A92-466899E65B23}"/>
              </a:ext>
            </a:extLst>
          </p:cNvPr>
          <p:cNvSpPr txBox="1"/>
          <p:nvPr/>
        </p:nvSpPr>
        <p:spPr>
          <a:xfrm>
            <a:off x="7489378" y="1654629"/>
            <a:ext cx="1371599" cy="954107"/>
          </a:xfrm>
          <a:prstGeom prst="rect">
            <a:avLst/>
          </a:prstGeom>
          <a:noFill/>
          <a:ln>
            <a:solidFill>
              <a:schemeClr val="accent1"/>
            </a:solidFill>
          </a:ln>
        </p:spPr>
        <p:txBody>
          <a:bodyPr wrap="square" rtlCol="0">
            <a:spAutoFit/>
          </a:bodyPr>
          <a:lstStyle/>
          <a:p>
            <a:pPr algn="ctr"/>
            <a:r>
              <a:rPr kumimoji="1" lang="ja-JP" altLang="en-US" sz="2800" dirty="0">
                <a:latin typeface="ＤＦ平成明朝体W7" panose="02020709000000000000" pitchFamily="17" charset="-128"/>
                <a:ea typeface="ＤＦ平成明朝体W7" panose="02020709000000000000" pitchFamily="17" charset="-128"/>
              </a:rPr>
              <a:t>廃棄</a:t>
            </a:r>
            <a:endParaRPr kumimoji="1" lang="en-US" altLang="ja-JP" sz="2800" dirty="0">
              <a:latin typeface="ＤＦ平成明朝体W7" panose="02020709000000000000" pitchFamily="17" charset="-128"/>
              <a:ea typeface="ＤＦ平成明朝体W7" panose="02020709000000000000" pitchFamily="17" charset="-128"/>
            </a:endParaRPr>
          </a:p>
          <a:p>
            <a:pPr algn="ctr"/>
            <a:r>
              <a:rPr kumimoji="1" lang="ja-JP" altLang="en-US" sz="2800" dirty="0">
                <a:latin typeface="ＤＦ平成明朝体W7" panose="02020709000000000000" pitchFamily="17" charset="-128"/>
                <a:ea typeface="ＤＦ平成明朝体W7" panose="02020709000000000000" pitchFamily="17" charset="-128"/>
              </a:rPr>
              <a:t>回収</a:t>
            </a:r>
          </a:p>
        </p:txBody>
      </p:sp>
      <p:sp>
        <p:nvSpPr>
          <p:cNvPr id="11" name="矢印: 右 10">
            <a:extLst>
              <a:ext uri="{FF2B5EF4-FFF2-40B4-BE49-F238E27FC236}">
                <a16:creationId xmlns:a16="http://schemas.microsoft.com/office/drawing/2014/main" id="{38323F1C-5B6E-5A4F-8EA4-6AEC969E2E58}"/>
              </a:ext>
            </a:extLst>
          </p:cNvPr>
          <p:cNvSpPr/>
          <p:nvPr/>
        </p:nvSpPr>
        <p:spPr>
          <a:xfrm>
            <a:off x="1556657" y="1959429"/>
            <a:ext cx="402769" cy="37011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右 11">
            <a:extLst>
              <a:ext uri="{FF2B5EF4-FFF2-40B4-BE49-F238E27FC236}">
                <a16:creationId xmlns:a16="http://schemas.microsoft.com/office/drawing/2014/main" id="{DB57DBC5-48E9-8748-939B-E29B2A487B43}"/>
              </a:ext>
            </a:extLst>
          </p:cNvPr>
          <p:cNvSpPr/>
          <p:nvPr/>
        </p:nvSpPr>
        <p:spPr>
          <a:xfrm>
            <a:off x="3363687" y="1926771"/>
            <a:ext cx="402769" cy="37011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右 12">
            <a:extLst>
              <a:ext uri="{FF2B5EF4-FFF2-40B4-BE49-F238E27FC236}">
                <a16:creationId xmlns:a16="http://schemas.microsoft.com/office/drawing/2014/main" id="{8B55980E-B75B-572B-3EE4-0A54F24CF2FD}"/>
              </a:ext>
            </a:extLst>
          </p:cNvPr>
          <p:cNvSpPr/>
          <p:nvPr/>
        </p:nvSpPr>
        <p:spPr>
          <a:xfrm>
            <a:off x="5279571" y="1948539"/>
            <a:ext cx="402769" cy="37011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矢印: 右 13">
            <a:extLst>
              <a:ext uri="{FF2B5EF4-FFF2-40B4-BE49-F238E27FC236}">
                <a16:creationId xmlns:a16="http://schemas.microsoft.com/office/drawing/2014/main" id="{616D0761-00C0-DBBC-19CA-D7D1DDF54030}"/>
              </a:ext>
            </a:extLst>
          </p:cNvPr>
          <p:cNvSpPr/>
          <p:nvPr/>
        </p:nvSpPr>
        <p:spPr>
          <a:xfrm>
            <a:off x="7043060" y="1959421"/>
            <a:ext cx="446318" cy="37012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角を丸くする 14">
            <a:extLst>
              <a:ext uri="{FF2B5EF4-FFF2-40B4-BE49-F238E27FC236}">
                <a16:creationId xmlns:a16="http://schemas.microsoft.com/office/drawing/2014/main" id="{AEB8360E-B09F-4626-3852-C77F8A8AABC9}"/>
              </a:ext>
            </a:extLst>
          </p:cNvPr>
          <p:cNvSpPr/>
          <p:nvPr/>
        </p:nvSpPr>
        <p:spPr>
          <a:xfrm>
            <a:off x="185058" y="3624943"/>
            <a:ext cx="8577942" cy="1578428"/>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4400" dirty="0">
                <a:solidFill>
                  <a:srgbClr val="FF0000"/>
                </a:solidFill>
                <a:latin typeface="HGP創英角ﾎﾟｯﾌﾟ体" panose="040B0A00000000000000" pitchFamily="50" charset="-128"/>
                <a:ea typeface="HGP創英角ﾎﾟｯﾌﾟ体" panose="040B0A00000000000000" pitchFamily="50" charset="-128"/>
              </a:rPr>
              <a:t>このすべての工程にリスクあり！</a:t>
            </a:r>
          </a:p>
        </p:txBody>
      </p:sp>
      <p:sp>
        <p:nvSpPr>
          <p:cNvPr id="16" name="矢印: 下 15">
            <a:extLst>
              <a:ext uri="{FF2B5EF4-FFF2-40B4-BE49-F238E27FC236}">
                <a16:creationId xmlns:a16="http://schemas.microsoft.com/office/drawing/2014/main" id="{08B773F2-E8E5-CFA9-C655-B1D04531AA3A}"/>
              </a:ext>
            </a:extLst>
          </p:cNvPr>
          <p:cNvSpPr/>
          <p:nvPr/>
        </p:nvSpPr>
        <p:spPr>
          <a:xfrm>
            <a:off x="794657" y="2608736"/>
            <a:ext cx="261257" cy="1016207"/>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下 16">
            <a:extLst>
              <a:ext uri="{FF2B5EF4-FFF2-40B4-BE49-F238E27FC236}">
                <a16:creationId xmlns:a16="http://schemas.microsoft.com/office/drawing/2014/main" id="{3C1ED1B0-D43B-A67B-3529-7670D9439993}"/>
              </a:ext>
            </a:extLst>
          </p:cNvPr>
          <p:cNvSpPr/>
          <p:nvPr/>
        </p:nvSpPr>
        <p:spPr>
          <a:xfrm>
            <a:off x="2552703" y="2608736"/>
            <a:ext cx="261257" cy="1016207"/>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矢印: 下 17">
            <a:extLst>
              <a:ext uri="{FF2B5EF4-FFF2-40B4-BE49-F238E27FC236}">
                <a16:creationId xmlns:a16="http://schemas.microsoft.com/office/drawing/2014/main" id="{7295834E-D138-B0CE-DAD8-260E9D09E0A9}"/>
              </a:ext>
            </a:extLst>
          </p:cNvPr>
          <p:cNvSpPr/>
          <p:nvPr/>
        </p:nvSpPr>
        <p:spPr>
          <a:xfrm>
            <a:off x="4384224" y="2601375"/>
            <a:ext cx="261257" cy="1016207"/>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矢印: 下 18">
            <a:extLst>
              <a:ext uri="{FF2B5EF4-FFF2-40B4-BE49-F238E27FC236}">
                <a16:creationId xmlns:a16="http://schemas.microsoft.com/office/drawing/2014/main" id="{52ACDC1E-E35C-AFA3-645F-CCC631FAB017}"/>
              </a:ext>
            </a:extLst>
          </p:cNvPr>
          <p:cNvSpPr/>
          <p:nvPr/>
        </p:nvSpPr>
        <p:spPr>
          <a:xfrm>
            <a:off x="6215745" y="2608736"/>
            <a:ext cx="261257" cy="1016207"/>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矢印: 下 19">
            <a:extLst>
              <a:ext uri="{FF2B5EF4-FFF2-40B4-BE49-F238E27FC236}">
                <a16:creationId xmlns:a16="http://schemas.microsoft.com/office/drawing/2014/main" id="{43618FFA-422F-D36E-6C50-E90CCB0EF2D9}"/>
              </a:ext>
            </a:extLst>
          </p:cNvPr>
          <p:cNvSpPr/>
          <p:nvPr/>
        </p:nvSpPr>
        <p:spPr>
          <a:xfrm>
            <a:off x="8098971" y="2608736"/>
            <a:ext cx="261257" cy="1016207"/>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62598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D0621CF7-0CAC-C0B2-AE26-4463474BCFF3}"/>
              </a:ext>
            </a:extLst>
          </p:cNvPr>
          <p:cNvPicPr>
            <a:picLocks noChangeAspect="1"/>
          </p:cNvPicPr>
          <p:nvPr/>
        </p:nvPicPr>
        <p:blipFill>
          <a:blip r:embed="rId2"/>
          <a:stretch>
            <a:fillRect/>
          </a:stretch>
        </p:blipFill>
        <p:spPr>
          <a:xfrm>
            <a:off x="0" y="-1"/>
            <a:ext cx="9144000" cy="2862365"/>
          </a:xfrm>
          <a:prstGeom prst="rect">
            <a:avLst/>
          </a:prstGeom>
        </p:spPr>
      </p:pic>
      <p:grpSp>
        <p:nvGrpSpPr>
          <p:cNvPr id="10" name="グループ化 9">
            <a:extLst>
              <a:ext uri="{FF2B5EF4-FFF2-40B4-BE49-F238E27FC236}">
                <a16:creationId xmlns:a16="http://schemas.microsoft.com/office/drawing/2014/main" id="{D4EBD743-C6C4-7933-EC8A-77C68399E04B}"/>
              </a:ext>
            </a:extLst>
          </p:cNvPr>
          <p:cNvGrpSpPr/>
          <p:nvPr/>
        </p:nvGrpSpPr>
        <p:grpSpPr>
          <a:xfrm>
            <a:off x="0" y="2862365"/>
            <a:ext cx="9144000" cy="3995635"/>
            <a:chOff x="0" y="2198336"/>
            <a:chExt cx="8965898" cy="3995635"/>
          </a:xfrm>
        </p:grpSpPr>
        <p:pic>
          <p:nvPicPr>
            <p:cNvPr id="5" name="図 4">
              <a:extLst>
                <a:ext uri="{FF2B5EF4-FFF2-40B4-BE49-F238E27FC236}">
                  <a16:creationId xmlns:a16="http://schemas.microsoft.com/office/drawing/2014/main" id="{EF444B28-E97B-CE4E-9CAB-6CE017214301}"/>
                </a:ext>
              </a:extLst>
            </p:cNvPr>
            <p:cNvPicPr>
              <a:picLocks noChangeAspect="1"/>
            </p:cNvPicPr>
            <p:nvPr/>
          </p:nvPicPr>
          <p:blipFill>
            <a:blip r:embed="rId3"/>
            <a:stretch>
              <a:fillRect/>
            </a:stretch>
          </p:blipFill>
          <p:spPr>
            <a:xfrm>
              <a:off x="0" y="2198336"/>
              <a:ext cx="3341685" cy="3995635"/>
            </a:xfrm>
            <a:prstGeom prst="rect">
              <a:avLst/>
            </a:prstGeom>
          </p:spPr>
        </p:pic>
        <p:pic>
          <p:nvPicPr>
            <p:cNvPr id="7" name="図 6">
              <a:extLst>
                <a:ext uri="{FF2B5EF4-FFF2-40B4-BE49-F238E27FC236}">
                  <a16:creationId xmlns:a16="http://schemas.microsoft.com/office/drawing/2014/main" id="{68EDEF51-0052-71DC-27F1-EB32905C2EB1}"/>
                </a:ext>
              </a:extLst>
            </p:cNvPr>
            <p:cNvPicPr>
              <a:picLocks noChangeAspect="1"/>
            </p:cNvPicPr>
            <p:nvPr/>
          </p:nvPicPr>
          <p:blipFill>
            <a:blip r:embed="rId4"/>
            <a:stretch>
              <a:fillRect/>
            </a:stretch>
          </p:blipFill>
          <p:spPr>
            <a:xfrm>
              <a:off x="3341685" y="2198336"/>
              <a:ext cx="2732309" cy="3995635"/>
            </a:xfrm>
            <a:prstGeom prst="rect">
              <a:avLst/>
            </a:prstGeom>
          </p:spPr>
        </p:pic>
        <p:pic>
          <p:nvPicPr>
            <p:cNvPr id="9" name="図 8">
              <a:extLst>
                <a:ext uri="{FF2B5EF4-FFF2-40B4-BE49-F238E27FC236}">
                  <a16:creationId xmlns:a16="http://schemas.microsoft.com/office/drawing/2014/main" id="{D752B96B-DA7C-4808-0553-3A8D9C9F992A}"/>
                </a:ext>
              </a:extLst>
            </p:cNvPr>
            <p:cNvPicPr>
              <a:picLocks noChangeAspect="1"/>
            </p:cNvPicPr>
            <p:nvPr/>
          </p:nvPicPr>
          <p:blipFill>
            <a:blip r:embed="rId5"/>
            <a:stretch>
              <a:fillRect/>
            </a:stretch>
          </p:blipFill>
          <p:spPr>
            <a:xfrm>
              <a:off x="6073994" y="2198336"/>
              <a:ext cx="2891904" cy="3995635"/>
            </a:xfrm>
            <a:prstGeom prst="rect">
              <a:avLst/>
            </a:prstGeom>
          </p:spPr>
        </p:pic>
      </p:grpSp>
    </p:spTree>
    <p:extLst>
      <p:ext uri="{BB962C8B-B14F-4D97-AF65-F5344CB8AC3E}">
        <p14:creationId xmlns:p14="http://schemas.microsoft.com/office/powerpoint/2010/main" val="556471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601BE532-77EC-71B9-3653-20584B3F0120}"/>
              </a:ext>
            </a:extLst>
          </p:cNvPr>
          <p:cNvPicPr>
            <a:picLocks noChangeAspect="1"/>
          </p:cNvPicPr>
          <p:nvPr/>
        </p:nvPicPr>
        <p:blipFill>
          <a:blip r:embed="rId2"/>
          <a:stretch>
            <a:fillRect/>
          </a:stretch>
        </p:blipFill>
        <p:spPr>
          <a:xfrm>
            <a:off x="0" y="-1"/>
            <a:ext cx="9144000" cy="4963887"/>
          </a:xfrm>
          <a:prstGeom prst="rect">
            <a:avLst/>
          </a:prstGeom>
        </p:spPr>
      </p:pic>
      <p:sp>
        <p:nvSpPr>
          <p:cNvPr id="4" name="テキスト ボックス 3">
            <a:extLst>
              <a:ext uri="{FF2B5EF4-FFF2-40B4-BE49-F238E27FC236}">
                <a16:creationId xmlns:a16="http://schemas.microsoft.com/office/drawing/2014/main" id="{22618354-0689-8A7D-C148-3DEA7D41793E}"/>
              </a:ext>
            </a:extLst>
          </p:cNvPr>
          <p:cNvSpPr txBox="1"/>
          <p:nvPr/>
        </p:nvSpPr>
        <p:spPr>
          <a:xfrm>
            <a:off x="0" y="5072742"/>
            <a:ext cx="9144000" cy="1384995"/>
          </a:xfrm>
          <a:prstGeom prst="rect">
            <a:avLst/>
          </a:prstGeom>
          <a:noFill/>
        </p:spPr>
        <p:txBody>
          <a:bodyPr wrap="square" rtlCol="0">
            <a:spAutoFit/>
          </a:bodyPr>
          <a:lstStyle/>
          <a:p>
            <a:r>
              <a:rPr kumimoji="1" lang="en-US" altLang="ja-JP" sz="2800" dirty="0">
                <a:latin typeface="ＤＦ平成明朝体W7" panose="02020709000000000000" pitchFamily="17" charset="-128"/>
                <a:ea typeface="ＤＦ平成明朝体W7" panose="02020709000000000000" pitchFamily="17" charset="-128"/>
              </a:rPr>
              <a:t>ISP-CWP</a:t>
            </a:r>
            <a:r>
              <a:rPr kumimoji="1" lang="ja-JP" altLang="en-US" sz="2800" dirty="0">
                <a:latin typeface="ＤＦ平成明朝体W7" panose="02020709000000000000" pitchFamily="17" charset="-128"/>
                <a:ea typeface="ＤＦ平成明朝体W7" panose="02020709000000000000" pitchFamily="17" charset="-128"/>
              </a:rPr>
              <a:t>は：</a:t>
            </a:r>
            <a:r>
              <a:rPr kumimoji="1" lang="en-US" altLang="ja-JP" sz="2800" dirty="0">
                <a:latin typeface="ＤＦ平成明朝体W7" panose="02020709000000000000" pitchFamily="17" charset="-128"/>
                <a:ea typeface="ＤＦ平成明朝体W7" panose="02020709000000000000" pitchFamily="17" charset="-128"/>
              </a:rPr>
              <a:t>2025</a:t>
            </a:r>
            <a:r>
              <a:rPr kumimoji="1" lang="ja-JP" altLang="en-US" sz="2800" dirty="0">
                <a:latin typeface="ＤＦ平成明朝体W7" panose="02020709000000000000" pitchFamily="17" charset="-128"/>
                <a:ea typeface="ＤＦ平成明朝体W7" panose="02020709000000000000" pitchFamily="17" charset="-128"/>
              </a:rPr>
              <a:t>年</a:t>
            </a:r>
            <a:r>
              <a:rPr kumimoji="1" lang="en-US" altLang="ja-JP" sz="2800" dirty="0">
                <a:latin typeface="ＤＦ平成明朝体W7" panose="02020709000000000000" pitchFamily="17" charset="-128"/>
                <a:ea typeface="ＤＦ平成明朝体W7" panose="02020709000000000000" pitchFamily="17" charset="-128"/>
              </a:rPr>
              <a:t>6</a:t>
            </a:r>
            <a:r>
              <a:rPr kumimoji="1" lang="ja-JP" altLang="en-US" sz="2800" dirty="0">
                <a:latin typeface="ＤＦ平成明朝体W7" panose="02020709000000000000" pitchFamily="17" charset="-128"/>
                <a:ea typeface="ＤＦ平成明朝体W7" panose="02020709000000000000" pitchFamily="17" charset="-128"/>
              </a:rPr>
              <a:t>月にウルグアイで開催された国連の政府間会合で、「化学物質、廃棄物及び汚染に関する政府間科学・政策パネル」が設立された。</a:t>
            </a:r>
          </a:p>
        </p:txBody>
      </p:sp>
    </p:spTree>
    <p:extLst>
      <p:ext uri="{BB962C8B-B14F-4D97-AF65-F5344CB8AC3E}">
        <p14:creationId xmlns:p14="http://schemas.microsoft.com/office/powerpoint/2010/main" val="4137634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E6B1E9CE-9518-AF4D-DFC0-99F077BCBA71}"/>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596813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FA8E7E10-C18D-A6DE-4F27-850CC9BC1B24}"/>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473651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97CE4CD3-7589-F7EE-A4C0-78B3D35E4E72}"/>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786851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楕円 4">
            <a:extLst>
              <a:ext uri="{FF2B5EF4-FFF2-40B4-BE49-F238E27FC236}">
                <a16:creationId xmlns:a16="http://schemas.microsoft.com/office/drawing/2014/main" id="{D767693E-341E-A1BF-D8F1-7DB571DDD7FE}"/>
              </a:ext>
            </a:extLst>
          </p:cNvPr>
          <p:cNvSpPr/>
          <p:nvPr/>
        </p:nvSpPr>
        <p:spPr>
          <a:xfrm>
            <a:off x="2526468" y="2064603"/>
            <a:ext cx="3069772" cy="18288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409CDDF4-96DF-4FEF-1454-D718922F7B18}"/>
              </a:ext>
            </a:extLst>
          </p:cNvPr>
          <p:cNvSpPr>
            <a:spLocks noGrp="1"/>
          </p:cNvSpPr>
          <p:nvPr>
            <p:ph type="title"/>
          </p:nvPr>
        </p:nvSpPr>
        <p:spPr>
          <a:xfrm>
            <a:off x="95250" y="18256"/>
            <a:ext cx="9048750" cy="776402"/>
          </a:xfrm>
        </p:spPr>
        <p:txBody>
          <a:bodyPr/>
          <a:lstStyle/>
          <a:p>
            <a:pPr algn="ctr"/>
            <a:r>
              <a:rPr kumimoji="1" lang="ja-JP" altLang="en-US" dirty="0">
                <a:solidFill>
                  <a:srgbClr val="FF0000"/>
                </a:solidFill>
                <a:latin typeface="HGS創英角ﾎﾟｯﾌﾟ体" panose="040B0A00000000000000" pitchFamily="50" charset="-128"/>
                <a:ea typeface="HGS創英角ﾎﾟｯﾌﾟ体" panose="040B0A00000000000000" pitchFamily="50" charset="-128"/>
              </a:rPr>
              <a:t>生態系とは？</a:t>
            </a:r>
          </a:p>
        </p:txBody>
      </p:sp>
      <p:sp>
        <p:nvSpPr>
          <p:cNvPr id="3" name="コンテンツ プレースホルダー 2">
            <a:extLst>
              <a:ext uri="{FF2B5EF4-FFF2-40B4-BE49-F238E27FC236}">
                <a16:creationId xmlns:a16="http://schemas.microsoft.com/office/drawing/2014/main" id="{FF585BAF-749D-E1BC-2293-47498287C612}"/>
              </a:ext>
            </a:extLst>
          </p:cNvPr>
          <p:cNvSpPr>
            <a:spLocks noGrp="1"/>
          </p:cNvSpPr>
          <p:nvPr>
            <p:ph idx="1"/>
          </p:nvPr>
        </p:nvSpPr>
        <p:spPr>
          <a:xfrm>
            <a:off x="95250" y="885939"/>
            <a:ext cx="9048750" cy="5972061"/>
          </a:xfrm>
          <a:ln>
            <a:noFill/>
          </a:ln>
        </p:spPr>
        <p:txBody>
          <a:bodyPr>
            <a:normAutofit fontScale="77500" lnSpcReduction="20000"/>
          </a:bodyPr>
          <a:lstStyle/>
          <a:p>
            <a:pPr>
              <a:buFont typeface="Wingdings" panose="05000000000000000000" pitchFamily="2" charset="2"/>
              <a:buChar char="Ø"/>
            </a:pPr>
            <a:r>
              <a:rPr lang="ja-JP" altLang="en-US" dirty="0">
                <a:latin typeface="ＤＨＰ平成明朝体W7" panose="02020700000000000000" pitchFamily="18" charset="-128"/>
                <a:ea typeface="ＤＨＰ平成明朝体W7" panose="02020700000000000000" pitchFamily="18" charset="-128"/>
              </a:rPr>
              <a:t>生態系とは、ある地域に生息・生育する生物と、それを取り巻く水・大気・土などのまとまりのこと。</a:t>
            </a: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ja-JP" altLang="en-US" dirty="0">
                <a:latin typeface="ＤＦ平成明朝体W7" panose="02020709000000000000" pitchFamily="17" charset="-128"/>
                <a:ea typeface="ＤＦ平成明朝体W7" panose="02020709000000000000" pitchFamily="17" charset="-128"/>
              </a:rPr>
              <a:t>生態系とは、高エネルギー・低エントロピー物質の連鎖によって、循環的に連なった、広汎な共生の体型のこと。循環（物質循環と状態循環）が生態系の維持にとって基本的に重要である。（エントロピー学会の提言）</a:t>
            </a:r>
          </a:p>
          <a:p>
            <a:pPr>
              <a:buFont typeface="Wingdings" panose="05000000000000000000" pitchFamily="2" charset="2"/>
              <a:buChar char="Ø"/>
            </a:pPr>
            <a:endParaRPr lang="en-US" altLang="ja-JP" dirty="0">
              <a:latin typeface="ＤＨＰ平成明朝体W7" panose="02020700000000000000" pitchFamily="18" charset="-128"/>
              <a:ea typeface="ＤＨＰ平成明朝体W7" panose="02020700000000000000" pitchFamily="18" charset="-128"/>
            </a:endParaRPr>
          </a:p>
          <a:p>
            <a:pPr marL="0" indent="0">
              <a:buNone/>
            </a:pPr>
            <a:endParaRPr kumimoji="1" lang="ja-JP" altLang="en-US" dirty="0"/>
          </a:p>
        </p:txBody>
      </p:sp>
      <p:sp>
        <p:nvSpPr>
          <p:cNvPr id="4" name="楕円 3">
            <a:extLst>
              <a:ext uri="{FF2B5EF4-FFF2-40B4-BE49-F238E27FC236}">
                <a16:creationId xmlns:a16="http://schemas.microsoft.com/office/drawing/2014/main" id="{E1B55F10-89F4-BEA2-BD26-3AD0A7543C5D}"/>
              </a:ext>
            </a:extLst>
          </p:cNvPr>
          <p:cNvSpPr/>
          <p:nvPr/>
        </p:nvSpPr>
        <p:spPr>
          <a:xfrm>
            <a:off x="1012372" y="1632855"/>
            <a:ext cx="6553200" cy="354874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B7E3AB3C-0F45-8F88-5442-FE09867971F2}"/>
              </a:ext>
            </a:extLst>
          </p:cNvPr>
          <p:cNvSpPr/>
          <p:nvPr/>
        </p:nvSpPr>
        <p:spPr>
          <a:xfrm rot="21194275">
            <a:off x="4201887" y="2645230"/>
            <a:ext cx="3069772" cy="182880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0CCB0D91-8E7D-6224-974E-68C07A3667F8}"/>
              </a:ext>
            </a:extLst>
          </p:cNvPr>
          <p:cNvSpPr txBox="1"/>
          <p:nvPr/>
        </p:nvSpPr>
        <p:spPr>
          <a:xfrm>
            <a:off x="5018314" y="3240358"/>
            <a:ext cx="2156354" cy="830997"/>
          </a:xfrm>
          <a:prstGeom prst="rect">
            <a:avLst/>
          </a:prstGeom>
          <a:noFill/>
        </p:spPr>
        <p:txBody>
          <a:bodyPr wrap="square" rtlCol="0">
            <a:spAutoFit/>
          </a:bodyPr>
          <a:lstStyle/>
          <a:p>
            <a:r>
              <a:rPr kumimoji="1" lang="ja-JP" altLang="en-US" sz="2400" b="1" dirty="0">
                <a:solidFill>
                  <a:schemeClr val="bg1"/>
                </a:solidFill>
                <a:latin typeface="ＤＨＰ平成明朝体W7" panose="02020700000000000000" pitchFamily="18" charset="-128"/>
                <a:ea typeface="ＤＨＰ平成明朝体W7" panose="02020700000000000000" pitchFamily="18" charset="-128"/>
              </a:rPr>
              <a:t>生態系（植物、動物）</a:t>
            </a:r>
          </a:p>
        </p:txBody>
      </p:sp>
      <p:sp>
        <p:nvSpPr>
          <p:cNvPr id="8" name="テキスト ボックス 7">
            <a:extLst>
              <a:ext uri="{FF2B5EF4-FFF2-40B4-BE49-F238E27FC236}">
                <a16:creationId xmlns:a16="http://schemas.microsoft.com/office/drawing/2014/main" id="{813FBAEE-15AB-7601-CD94-F9BEE64E419B}"/>
              </a:ext>
            </a:extLst>
          </p:cNvPr>
          <p:cNvSpPr txBox="1"/>
          <p:nvPr/>
        </p:nvSpPr>
        <p:spPr>
          <a:xfrm>
            <a:off x="2797629" y="2296886"/>
            <a:ext cx="2645228" cy="830997"/>
          </a:xfrm>
          <a:prstGeom prst="rect">
            <a:avLst/>
          </a:prstGeom>
          <a:noFill/>
        </p:spPr>
        <p:txBody>
          <a:bodyPr wrap="square" rtlCol="0">
            <a:spAutoFit/>
          </a:bodyPr>
          <a:lstStyle/>
          <a:p>
            <a:pPr algn="ctr"/>
            <a:r>
              <a:rPr kumimoji="1" lang="ja-JP" altLang="en-US" sz="2400" dirty="0">
                <a:solidFill>
                  <a:srgbClr val="FFFF00"/>
                </a:solidFill>
                <a:latin typeface="ＤＨＰ平成明朝体W7" panose="02020700000000000000" pitchFamily="18" charset="-128"/>
                <a:ea typeface="ＤＨＰ平成明朝体W7" panose="02020700000000000000" pitchFamily="18" charset="-128"/>
              </a:rPr>
              <a:t>人間（社会、文化、健康など）</a:t>
            </a:r>
          </a:p>
        </p:txBody>
      </p:sp>
      <p:sp>
        <p:nvSpPr>
          <p:cNvPr id="9" name="テキスト ボックス 8">
            <a:extLst>
              <a:ext uri="{FF2B5EF4-FFF2-40B4-BE49-F238E27FC236}">
                <a16:creationId xmlns:a16="http://schemas.microsoft.com/office/drawing/2014/main" id="{13A64748-6CA5-4F71-30DA-9B78548FE121}"/>
              </a:ext>
            </a:extLst>
          </p:cNvPr>
          <p:cNvSpPr txBox="1"/>
          <p:nvPr/>
        </p:nvSpPr>
        <p:spPr>
          <a:xfrm>
            <a:off x="2057399" y="4158343"/>
            <a:ext cx="3984172" cy="830997"/>
          </a:xfrm>
          <a:prstGeom prst="rect">
            <a:avLst/>
          </a:prstGeom>
          <a:noFill/>
        </p:spPr>
        <p:txBody>
          <a:bodyPr wrap="square" rtlCol="0">
            <a:spAutoFit/>
          </a:bodyPr>
          <a:lstStyle/>
          <a:p>
            <a:r>
              <a:rPr kumimoji="1" lang="ja-JP" altLang="en-US" sz="2400" dirty="0">
                <a:latin typeface="ＤＨＰ平成明朝体W7" panose="02020700000000000000" pitchFamily="18" charset="-128"/>
                <a:ea typeface="ＤＨＰ平成明朝体W7" panose="02020700000000000000" pitchFamily="18" charset="-128"/>
              </a:rPr>
              <a:t>非生物環境</a:t>
            </a:r>
            <a:endParaRPr kumimoji="1" lang="en-US" altLang="ja-JP" sz="2400" dirty="0">
              <a:latin typeface="ＤＨＰ平成明朝体W7" panose="02020700000000000000" pitchFamily="18" charset="-128"/>
              <a:ea typeface="ＤＨＰ平成明朝体W7" panose="02020700000000000000" pitchFamily="18" charset="-128"/>
            </a:endParaRPr>
          </a:p>
          <a:p>
            <a:r>
              <a:rPr kumimoji="1" lang="ja-JP" altLang="en-US" sz="2400" dirty="0">
                <a:latin typeface="ＤＨＰ平成明朝体W7" panose="02020700000000000000" pitchFamily="18" charset="-128"/>
                <a:ea typeface="ＤＨＰ平成明朝体W7" panose="02020700000000000000" pitchFamily="18" charset="-128"/>
              </a:rPr>
              <a:t>（陸、水、大気、資源）</a:t>
            </a:r>
          </a:p>
        </p:txBody>
      </p:sp>
      <p:sp>
        <p:nvSpPr>
          <p:cNvPr id="10" name="矢印: 上下 9">
            <a:extLst>
              <a:ext uri="{FF2B5EF4-FFF2-40B4-BE49-F238E27FC236}">
                <a16:creationId xmlns:a16="http://schemas.microsoft.com/office/drawing/2014/main" id="{27BB51F3-EB6B-A73D-8B5E-A6E95D938D38}"/>
              </a:ext>
            </a:extLst>
          </p:cNvPr>
          <p:cNvSpPr/>
          <p:nvPr/>
        </p:nvSpPr>
        <p:spPr>
          <a:xfrm rot="1331271">
            <a:off x="3079679" y="3196248"/>
            <a:ext cx="467104" cy="1076971"/>
          </a:xfrm>
          <a:prstGeom prst="up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矢印: 上下 10">
            <a:extLst>
              <a:ext uri="{FF2B5EF4-FFF2-40B4-BE49-F238E27FC236}">
                <a16:creationId xmlns:a16="http://schemas.microsoft.com/office/drawing/2014/main" id="{EA157930-9027-46EF-9641-DA6E12D1DE4F}"/>
              </a:ext>
            </a:extLst>
          </p:cNvPr>
          <p:cNvSpPr/>
          <p:nvPr/>
        </p:nvSpPr>
        <p:spPr>
          <a:xfrm rot="18661264">
            <a:off x="4750978" y="2627529"/>
            <a:ext cx="471827" cy="859896"/>
          </a:xfrm>
          <a:prstGeom prst="up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上下 11">
            <a:extLst>
              <a:ext uri="{FF2B5EF4-FFF2-40B4-BE49-F238E27FC236}">
                <a16:creationId xmlns:a16="http://schemas.microsoft.com/office/drawing/2014/main" id="{000CBBFA-6771-2996-E67C-C0DC890A3EB5}"/>
              </a:ext>
            </a:extLst>
          </p:cNvPr>
          <p:cNvSpPr/>
          <p:nvPr/>
        </p:nvSpPr>
        <p:spPr>
          <a:xfrm rot="2585456">
            <a:off x="4131128" y="3489417"/>
            <a:ext cx="467104" cy="1148914"/>
          </a:xfrm>
          <a:prstGeom prst="up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14876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A019D-740E-E3B7-CCD8-CD76C5AE46E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25BEE0B-F37C-9049-A351-70207620E0A3}"/>
              </a:ext>
            </a:extLst>
          </p:cNvPr>
          <p:cNvSpPr>
            <a:spLocks noGrp="1"/>
          </p:cNvSpPr>
          <p:nvPr>
            <p:ph type="title"/>
          </p:nvPr>
        </p:nvSpPr>
        <p:spPr>
          <a:xfrm>
            <a:off x="95250" y="18256"/>
            <a:ext cx="9048750" cy="776402"/>
          </a:xfrm>
        </p:spPr>
        <p:txBody>
          <a:bodyPr/>
          <a:lstStyle/>
          <a:p>
            <a:pPr algn="ctr"/>
            <a:r>
              <a:rPr kumimoji="1" lang="ja-JP" altLang="en-US" dirty="0">
                <a:solidFill>
                  <a:srgbClr val="FF0000"/>
                </a:solidFill>
                <a:latin typeface="HGS創英角ﾎﾟｯﾌﾟ体" panose="040B0A00000000000000" pitchFamily="50" charset="-128"/>
                <a:ea typeface="HGS創英角ﾎﾟｯﾌﾟ体" panose="040B0A00000000000000" pitchFamily="50" charset="-128"/>
              </a:rPr>
              <a:t>生態学的リスクとは？</a:t>
            </a:r>
          </a:p>
        </p:txBody>
      </p:sp>
      <p:sp>
        <p:nvSpPr>
          <p:cNvPr id="14" name="テキスト ボックス 13">
            <a:extLst>
              <a:ext uri="{FF2B5EF4-FFF2-40B4-BE49-F238E27FC236}">
                <a16:creationId xmlns:a16="http://schemas.microsoft.com/office/drawing/2014/main" id="{61DB3037-F7C0-5426-4294-5D3F5B86853E}"/>
              </a:ext>
            </a:extLst>
          </p:cNvPr>
          <p:cNvSpPr txBox="1"/>
          <p:nvPr/>
        </p:nvSpPr>
        <p:spPr>
          <a:xfrm>
            <a:off x="95250" y="794658"/>
            <a:ext cx="9048750" cy="6124754"/>
          </a:xfrm>
          <a:prstGeom prst="rect">
            <a:avLst/>
          </a:prstGeom>
          <a:noFill/>
        </p:spPr>
        <p:txBody>
          <a:bodyPr wrap="square">
            <a:spAutoFit/>
          </a:bodyPr>
          <a:lstStyle/>
          <a:p>
            <a:pPr>
              <a:buFont typeface="Wingdings" panose="05000000000000000000" pitchFamily="2" charset="2"/>
              <a:buChar char="Ø"/>
            </a:pPr>
            <a:r>
              <a:rPr lang="ja-JP" altLang="en-US" sz="2800" dirty="0">
                <a:latin typeface="ＤＨＰ平成明朝体W7" panose="02020700000000000000" pitchFamily="18" charset="-128"/>
                <a:ea typeface="ＤＨＰ平成明朝体W7" panose="02020700000000000000" pitchFamily="18" charset="-128"/>
              </a:rPr>
              <a:t>生態学的リスクとは、①人間活動が生態系に直接的に及ぼすリスクと②非生物環境への影響が生態系の健全性と生物多様性の損失をもたらす間接的影響リスクのこと。</a:t>
            </a:r>
            <a:endParaRPr lang="en-US" altLang="ja-JP" sz="2800"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r>
              <a:rPr lang="ja-JP" altLang="en-US" sz="2800" dirty="0">
                <a:latin typeface="ＤＨＰ平成明朝体W7" panose="02020700000000000000" pitchFamily="18" charset="-128"/>
                <a:ea typeface="ＤＨＰ平成明朝体W7" panose="02020700000000000000" pitchFamily="18" charset="-128"/>
              </a:rPr>
              <a:t>生態学的リスクとは、人間活動によって環境中に放出された化学物質や、気候変動などの自然現象によって引き起こされる、生態系への悪影響の可能性を指す。具体的には、①化学物質による汚染、②栄養塩の過剰な流入、　③気候変動、④生息地の破壊と分断化、⑤外来種の侵入、などである。</a:t>
            </a:r>
            <a:endParaRPr lang="en-US" altLang="ja-JP" sz="2800"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r>
              <a:rPr lang="ja-JP" altLang="en-US" sz="2800" dirty="0">
                <a:latin typeface="ＤＨＰ平成明朝体W7" panose="02020700000000000000" pitchFamily="18" charset="-128"/>
                <a:ea typeface="ＤＨＰ平成明朝体W7" panose="02020700000000000000" pitchFamily="18" charset="-128"/>
              </a:rPr>
              <a:t>生態学的リスクの評価は、従来の環境影響評価と異なり、不確実性を考慮し、生態系全体レベルでの健全性を重視する点が特徴である。また、生態学的リスクの評価は、生物多様性の保全や生態系サービスの維持にとって不可欠である。</a:t>
            </a:r>
            <a:endParaRPr lang="en-US" altLang="ja-JP" sz="2800" dirty="0">
              <a:latin typeface="ＤＨＰ平成明朝体W7" panose="02020700000000000000" pitchFamily="18" charset="-128"/>
              <a:ea typeface="ＤＨＰ平成明朝体W7" panose="02020700000000000000" pitchFamily="18" charset="-128"/>
            </a:endParaRPr>
          </a:p>
        </p:txBody>
      </p:sp>
    </p:spTree>
    <p:extLst>
      <p:ext uri="{BB962C8B-B14F-4D97-AF65-F5344CB8AC3E}">
        <p14:creationId xmlns:p14="http://schemas.microsoft.com/office/powerpoint/2010/main" val="349870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B6F01FA8-16B9-72A4-44AF-802184F869D1}"/>
              </a:ext>
            </a:extLst>
          </p:cNvPr>
          <p:cNvPicPr>
            <a:picLocks noChangeAspect="1"/>
          </p:cNvPicPr>
          <p:nvPr/>
        </p:nvPicPr>
        <p:blipFill>
          <a:blip r:embed="rId2"/>
          <a:stretch>
            <a:fillRect/>
          </a:stretch>
        </p:blipFill>
        <p:spPr>
          <a:xfrm>
            <a:off x="0" y="1027971"/>
            <a:ext cx="9144000" cy="5828615"/>
          </a:xfrm>
          <a:prstGeom prst="rect">
            <a:avLst/>
          </a:prstGeom>
        </p:spPr>
      </p:pic>
      <p:sp>
        <p:nvSpPr>
          <p:cNvPr id="2" name="テキスト ボックス 1">
            <a:extLst>
              <a:ext uri="{FF2B5EF4-FFF2-40B4-BE49-F238E27FC236}">
                <a16:creationId xmlns:a16="http://schemas.microsoft.com/office/drawing/2014/main" id="{6F17D5F8-9370-7B13-CA0A-5937ABC32BE7}"/>
              </a:ext>
            </a:extLst>
          </p:cNvPr>
          <p:cNvSpPr txBox="1"/>
          <p:nvPr/>
        </p:nvSpPr>
        <p:spPr>
          <a:xfrm>
            <a:off x="0" y="87086"/>
            <a:ext cx="9144000" cy="646331"/>
          </a:xfrm>
          <a:prstGeom prst="rect">
            <a:avLst/>
          </a:prstGeom>
          <a:noFill/>
        </p:spPr>
        <p:txBody>
          <a:bodyPr wrap="square" rtlCol="0">
            <a:spAutoFit/>
          </a:bodyPr>
          <a:lstStyle/>
          <a:p>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半導体産業がもたらす生物学的リスクとは</a:t>
            </a:r>
          </a:p>
        </p:txBody>
      </p:sp>
    </p:spTree>
    <p:extLst>
      <p:ext uri="{BB962C8B-B14F-4D97-AF65-F5344CB8AC3E}">
        <p14:creationId xmlns:p14="http://schemas.microsoft.com/office/powerpoint/2010/main" val="2990752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DE47ADB-159C-5438-5D87-AAF64C953ABF}"/>
              </a:ext>
            </a:extLst>
          </p:cNvPr>
          <p:cNvSpPr>
            <a:spLocks noGrp="1"/>
          </p:cNvSpPr>
          <p:nvPr>
            <p:ph type="title"/>
          </p:nvPr>
        </p:nvSpPr>
        <p:spPr>
          <a:xfrm>
            <a:off x="0" y="0"/>
            <a:ext cx="9144000" cy="881743"/>
          </a:xfrm>
        </p:spPr>
        <p:txBody>
          <a:bodyPr>
            <a:normAutofit/>
          </a:bodyPr>
          <a:lstStyle/>
          <a:p>
            <a:r>
              <a:rPr kumimoji="1" lang="ja-JP" altLang="en-US" sz="3600" dirty="0">
                <a:solidFill>
                  <a:srgbClr val="FF0000"/>
                </a:solidFill>
                <a:latin typeface="HGP創英角ﾎﾟｯﾌﾟ体" panose="040B0A00000000000000" pitchFamily="50" charset="-128"/>
                <a:ea typeface="HGP創英角ﾎﾟｯﾌﾟ体" panose="040B0A00000000000000" pitchFamily="50" charset="-128"/>
              </a:rPr>
              <a:t>半導体工場と生態学的リスクの関係（概念図）</a:t>
            </a:r>
          </a:p>
        </p:txBody>
      </p:sp>
      <p:pic>
        <p:nvPicPr>
          <p:cNvPr id="9" name="図 8">
            <a:extLst>
              <a:ext uri="{FF2B5EF4-FFF2-40B4-BE49-F238E27FC236}">
                <a16:creationId xmlns:a16="http://schemas.microsoft.com/office/drawing/2014/main" id="{820EB2F6-8F0C-811A-62DB-F3DE725F225B}"/>
              </a:ext>
            </a:extLst>
          </p:cNvPr>
          <p:cNvPicPr>
            <a:picLocks noChangeAspect="1"/>
          </p:cNvPicPr>
          <p:nvPr/>
        </p:nvPicPr>
        <p:blipFill>
          <a:blip r:embed="rId2"/>
          <a:stretch>
            <a:fillRect/>
          </a:stretch>
        </p:blipFill>
        <p:spPr>
          <a:xfrm>
            <a:off x="0" y="947390"/>
            <a:ext cx="9143999" cy="5910610"/>
          </a:xfrm>
          <a:prstGeom prst="rect">
            <a:avLst/>
          </a:prstGeom>
        </p:spPr>
      </p:pic>
    </p:spTree>
    <p:extLst>
      <p:ext uri="{BB962C8B-B14F-4D97-AF65-F5344CB8AC3E}">
        <p14:creationId xmlns:p14="http://schemas.microsoft.com/office/powerpoint/2010/main" val="251493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FB54D6-AFF2-79A9-549D-970BB3D63F22}"/>
              </a:ext>
            </a:extLst>
          </p:cNvPr>
          <p:cNvSpPr>
            <a:spLocks noGrp="1"/>
          </p:cNvSpPr>
          <p:nvPr>
            <p:ph type="title"/>
          </p:nvPr>
        </p:nvSpPr>
        <p:spPr>
          <a:xfrm>
            <a:off x="0" y="60326"/>
            <a:ext cx="9220200" cy="1093559"/>
          </a:xfrm>
        </p:spPr>
        <p:txBody>
          <a:bodyPr>
            <a:noAutofit/>
          </a:bodyPr>
          <a:lstStyle/>
          <a:p>
            <a:pPr algn="ctr"/>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半導体工場の通常操業時の生態学的リスク</a:t>
            </a:r>
            <a:br>
              <a:rPr kumimoji="1" lang="en-US" altLang="ja-JP" sz="3200" dirty="0">
                <a:solidFill>
                  <a:srgbClr val="FF0000"/>
                </a:solidFill>
                <a:latin typeface="HGS創英角ﾎﾟｯﾌﾟ体" panose="040B0A00000000000000" pitchFamily="50" charset="-128"/>
                <a:ea typeface="HGS創英角ﾎﾟｯﾌﾟ体" panose="040B0A00000000000000" pitchFamily="50" charset="-128"/>
              </a:rPr>
            </a:b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①製造工程別排出物質（排気・排水・廃棄物）</a:t>
            </a:r>
          </a:p>
        </p:txBody>
      </p:sp>
      <p:pic>
        <p:nvPicPr>
          <p:cNvPr id="7" name="図 6">
            <a:extLst>
              <a:ext uri="{FF2B5EF4-FFF2-40B4-BE49-F238E27FC236}">
                <a16:creationId xmlns:a16="http://schemas.microsoft.com/office/drawing/2014/main" id="{BC31EACE-4412-14B1-B407-91FE0F49F880}"/>
              </a:ext>
            </a:extLst>
          </p:cNvPr>
          <p:cNvPicPr>
            <a:picLocks noChangeAspect="1"/>
          </p:cNvPicPr>
          <p:nvPr/>
        </p:nvPicPr>
        <p:blipFill>
          <a:blip r:embed="rId2"/>
          <a:stretch>
            <a:fillRect/>
          </a:stretch>
        </p:blipFill>
        <p:spPr>
          <a:xfrm>
            <a:off x="32567" y="1469569"/>
            <a:ext cx="9078865" cy="4855029"/>
          </a:xfrm>
          <a:prstGeom prst="rect">
            <a:avLst/>
          </a:prstGeom>
        </p:spPr>
      </p:pic>
      <p:sp>
        <p:nvSpPr>
          <p:cNvPr id="8" name="正方形/長方形 7">
            <a:extLst>
              <a:ext uri="{FF2B5EF4-FFF2-40B4-BE49-F238E27FC236}">
                <a16:creationId xmlns:a16="http://schemas.microsoft.com/office/drawing/2014/main" id="{14C1BB9C-D651-3135-818B-D92ED7EB01D3}"/>
              </a:ext>
            </a:extLst>
          </p:cNvPr>
          <p:cNvSpPr/>
          <p:nvPr/>
        </p:nvSpPr>
        <p:spPr>
          <a:xfrm>
            <a:off x="1328056" y="6248400"/>
            <a:ext cx="7772400" cy="391886"/>
          </a:xfrm>
          <a:prstGeom prst="rect">
            <a:avLst/>
          </a:prstGeom>
          <a:solidFill>
            <a:schemeClr val="bg1"/>
          </a:solidFill>
          <a:ln>
            <a:noFill/>
          </a:ln>
          <a:scene3d>
            <a:camera prst="orthographicFront">
              <a:rot lat="1020000" lon="1800000" rev="60000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4165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21ADE-2B61-2F75-190C-CC201B7979D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3B473D5-498B-AA7B-5845-E0CB76BDF766}"/>
              </a:ext>
            </a:extLst>
          </p:cNvPr>
          <p:cNvSpPr>
            <a:spLocks noGrp="1"/>
          </p:cNvSpPr>
          <p:nvPr>
            <p:ph type="title"/>
          </p:nvPr>
        </p:nvSpPr>
        <p:spPr>
          <a:xfrm>
            <a:off x="0" y="60326"/>
            <a:ext cx="9220200" cy="1093559"/>
          </a:xfrm>
        </p:spPr>
        <p:txBody>
          <a:bodyPr>
            <a:noAutofit/>
          </a:bodyPr>
          <a:lstStyle/>
          <a:p>
            <a:pPr algn="ctr"/>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半導体工場の通常操業時の生態学的リスク</a:t>
            </a:r>
            <a:br>
              <a:rPr kumimoji="1" lang="en-US" altLang="ja-JP" sz="3200" dirty="0">
                <a:solidFill>
                  <a:srgbClr val="FF0000"/>
                </a:solidFill>
                <a:latin typeface="HGS創英角ﾎﾟｯﾌﾟ体" panose="040B0A00000000000000" pitchFamily="50" charset="-128"/>
                <a:ea typeface="HGS創英角ﾎﾟｯﾌﾟ体" panose="040B0A00000000000000" pitchFamily="50" charset="-128"/>
              </a:rPr>
            </a:b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②製造工程別排出物質（排気）</a:t>
            </a:r>
          </a:p>
        </p:txBody>
      </p:sp>
      <p:sp>
        <p:nvSpPr>
          <p:cNvPr id="3" name="コンテンツ プレースホルダー 2">
            <a:extLst>
              <a:ext uri="{FF2B5EF4-FFF2-40B4-BE49-F238E27FC236}">
                <a16:creationId xmlns:a16="http://schemas.microsoft.com/office/drawing/2014/main" id="{074FCA21-8D0F-3F76-C445-B0704FC799DF}"/>
              </a:ext>
            </a:extLst>
          </p:cNvPr>
          <p:cNvSpPr>
            <a:spLocks noGrp="1"/>
          </p:cNvSpPr>
          <p:nvPr>
            <p:ph idx="1"/>
          </p:nvPr>
        </p:nvSpPr>
        <p:spPr>
          <a:xfrm>
            <a:off x="0" y="1153885"/>
            <a:ext cx="9144000" cy="5704115"/>
          </a:xfrm>
        </p:spPr>
        <p:txBody>
          <a:bodyPr>
            <a:normAutofit fontScale="85000" lnSpcReduction="10000"/>
          </a:bodyPr>
          <a:lstStyle/>
          <a:p>
            <a:pPr>
              <a:buFont typeface="Wingdings" panose="05000000000000000000" pitchFamily="2" charset="2"/>
              <a:buChar char="Ø"/>
            </a:pPr>
            <a:r>
              <a:rPr lang="ja-JP" altLang="en-US" dirty="0">
                <a:latin typeface="ＤＨＰ平成明朝体W7" panose="02020700000000000000" pitchFamily="18" charset="-128"/>
                <a:ea typeface="ＤＨＰ平成明朝体W7" panose="02020700000000000000" pitchFamily="18" charset="-128"/>
              </a:rPr>
              <a:t>半導体の製造プロセスは多段階で構成。各工程で様々なガスが使用される。</a:t>
            </a: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r>
              <a:rPr lang="ja-JP" altLang="en-US" dirty="0">
                <a:latin typeface="ＤＨＰ平成明朝体W7" panose="02020700000000000000" pitchFamily="18" charset="-128"/>
                <a:ea typeface="ＤＨＰ平成明朝体W7" panose="02020700000000000000" pitchFamily="18" charset="-128"/>
              </a:rPr>
              <a:t>一般的な半導体製造で使用されるガスの例。</a:t>
            </a:r>
          </a:p>
          <a:p>
            <a:pPr marL="0" indent="0" fontAlgn="base">
              <a:buNone/>
            </a:pPr>
            <a:r>
              <a:rPr lang="en-US" altLang="ja-JP" dirty="0">
                <a:latin typeface="ＤＨＰ平成明朝体W7" panose="02020700000000000000" pitchFamily="18" charset="-128"/>
                <a:ea typeface="ＤＨＰ平成明朝体W7" panose="02020700000000000000" pitchFamily="18" charset="-128"/>
              </a:rPr>
              <a:t>【</a:t>
            </a:r>
            <a:r>
              <a:rPr lang="ja-JP" altLang="en-US" dirty="0">
                <a:latin typeface="ＤＨＰ平成明朝体W7" panose="02020700000000000000" pitchFamily="18" charset="-128"/>
                <a:ea typeface="ＤＨＰ平成明朝体W7" panose="02020700000000000000" pitchFamily="18" charset="-128"/>
              </a:rPr>
              <a:t>成膜</a:t>
            </a:r>
            <a:r>
              <a:rPr lang="en-US" altLang="ja-JP" dirty="0">
                <a:latin typeface="ＤＨＰ平成明朝体W7" panose="02020700000000000000" pitchFamily="18" charset="-128"/>
                <a:ea typeface="ＤＨＰ平成明朝体W7" panose="02020700000000000000" pitchFamily="18" charset="-128"/>
              </a:rPr>
              <a:t>】</a:t>
            </a:r>
            <a:r>
              <a:rPr lang="ja-JP" altLang="en-US" dirty="0">
                <a:latin typeface="ＤＨＰ平成明朝体W7" panose="02020700000000000000" pitchFamily="18" charset="-128"/>
                <a:ea typeface="ＤＨＰ平成明朝体W7" panose="02020700000000000000" pitchFamily="18" charset="-128"/>
              </a:rPr>
              <a:t>アンモニア（</a:t>
            </a:r>
            <a:r>
              <a:rPr lang="en-US" altLang="ja-JP" dirty="0">
                <a:latin typeface="ＤＨＰ平成明朝体W7" panose="02020700000000000000" pitchFamily="18" charset="-128"/>
                <a:ea typeface="ＤＨＰ平成明朝体W7" panose="02020700000000000000" pitchFamily="18" charset="-128"/>
              </a:rPr>
              <a:t>NH3</a:t>
            </a:r>
            <a:r>
              <a:rPr lang="ja-JP" altLang="en-US" dirty="0">
                <a:latin typeface="ＤＨＰ平成明朝体W7" panose="02020700000000000000" pitchFamily="18" charset="-128"/>
                <a:ea typeface="ＤＨＰ平成明朝体W7" panose="02020700000000000000" pitchFamily="18" charset="-128"/>
              </a:rPr>
              <a:t>）、亜酸化窒素（</a:t>
            </a:r>
            <a:r>
              <a:rPr lang="en-US" altLang="ja-JP" dirty="0">
                <a:latin typeface="ＤＨＰ平成明朝体W7" panose="02020700000000000000" pitchFamily="18" charset="-128"/>
                <a:ea typeface="ＤＨＰ平成明朝体W7" panose="02020700000000000000" pitchFamily="18" charset="-128"/>
              </a:rPr>
              <a:t>N2O</a:t>
            </a:r>
            <a:r>
              <a:rPr lang="ja-JP" altLang="en-US" dirty="0">
                <a:latin typeface="ＤＨＰ平成明朝体W7" panose="02020700000000000000" pitchFamily="18" charset="-128"/>
                <a:ea typeface="ＤＨＰ平成明朝体W7" panose="02020700000000000000" pitchFamily="18" charset="-128"/>
              </a:rPr>
              <a:t>）、シラン（</a:t>
            </a:r>
            <a:r>
              <a:rPr lang="en-US" altLang="ja-JP" dirty="0">
                <a:latin typeface="ＤＨＰ平成明朝体W7" panose="02020700000000000000" pitchFamily="18" charset="-128"/>
                <a:ea typeface="ＤＨＰ平成明朝体W7" panose="02020700000000000000" pitchFamily="18" charset="-128"/>
              </a:rPr>
              <a:t>SiH4</a:t>
            </a:r>
            <a:r>
              <a:rPr lang="ja-JP" altLang="en-US" dirty="0">
                <a:latin typeface="ＤＨＰ平成明朝体W7" panose="02020700000000000000" pitchFamily="18" charset="-128"/>
                <a:ea typeface="ＤＨＰ平成明朝体W7" panose="02020700000000000000" pitchFamily="18" charset="-128"/>
              </a:rPr>
              <a:t>）、ジクロロシラン（</a:t>
            </a:r>
            <a:r>
              <a:rPr lang="en-US" altLang="ja-JP" dirty="0">
                <a:latin typeface="ＤＨＰ平成明朝体W7" panose="02020700000000000000" pitchFamily="18" charset="-128"/>
                <a:ea typeface="ＤＨＰ平成明朝体W7" panose="02020700000000000000" pitchFamily="18" charset="-128"/>
              </a:rPr>
              <a:t>SiH2Cl2</a:t>
            </a:r>
            <a:r>
              <a:rPr lang="ja-JP" altLang="en-US" dirty="0">
                <a:latin typeface="ＤＨＰ平成明朝体W7" panose="02020700000000000000" pitchFamily="18" charset="-128"/>
                <a:ea typeface="ＤＨＰ平成明朝体W7" panose="02020700000000000000" pitchFamily="18" charset="-128"/>
              </a:rPr>
              <a:t>）、ジボラン（</a:t>
            </a:r>
            <a:r>
              <a:rPr lang="en-US" altLang="ja-JP" dirty="0">
                <a:latin typeface="ＤＨＰ平成明朝体W7" panose="02020700000000000000" pitchFamily="18" charset="-128"/>
                <a:ea typeface="ＤＨＰ平成明朝体W7" panose="02020700000000000000" pitchFamily="18" charset="-128"/>
              </a:rPr>
              <a:t>B2H6</a:t>
            </a:r>
            <a:r>
              <a:rPr lang="ja-JP" altLang="en-US" dirty="0">
                <a:latin typeface="ＤＨＰ平成明朝体W7" panose="02020700000000000000" pitchFamily="18" charset="-128"/>
                <a:ea typeface="ＤＨＰ平成明朝体W7" panose="02020700000000000000" pitchFamily="18" charset="-128"/>
              </a:rPr>
              <a:t>）、ホスフィン（</a:t>
            </a:r>
            <a:r>
              <a:rPr lang="en-US" altLang="ja-JP" dirty="0">
                <a:latin typeface="ＤＨＰ平成明朝体W7" panose="02020700000000000000" pitchFamily="18" charset="-128"/>
                <a:ea typeface="ＤＨＰ平成明朝体W7" panose="02020700000000000000" pitchFamily="18" charset="-128"/>
              </a:rPr>
              <a:t>PH3</a:t>
            </a:r>
            <a:r>
              <a:rPr lang="ja-JP" altLang="en-US" dirty="0">
                <a:latin typeface="ＤＨＰ平成明朝体W7" panose="02020700000000000000" pitchFamily="18" charset="-128"/>
                <a:ea typeface="ＤＨＰ平成明朝体W7" panose="02020700000000000000" pitchFamily="18" charset="-128"/>
              </a:rPr>
              <a:t>）、六フッ化タングステン（</a:t>
            </a:r>
            <a:r>
              <a:rPr lang="en-US" altLang="ja-JP" dirty="0">
                <a:latin typeface="ＤＨＰ平成明朝体W7" panose="02020700000000000000" pitchFamily="18" charset="-128"/>
                <a:ea typeface="ＤＨＰ平成明朝体W7" panose="02020700000000000000" pitchFamily="18" charset="-128"/>
              </a:rPr>
              <a:t>WF6</a:t>
            </a:r>
            <a:r>
              <a:rPr lang="ja-JP" altLang="en-US" dirty="0">
                <a:latin typeface="ＤＨＰ平成明朝体W7" panose="02020700000000000000" pitchFamily="18" charset="-128"/>
                <a:ea typeface="ＤＨＰ平成明朝体W7" panose="02020700000000000000" pitchFamily="18" charset="-128"/>
              </a:rPr>
              <a:t>）</a:t>
            </a:r>
          </a:p>
          <a:p>
            <a:pPr marL="0" indent="0" fontAlgn="base">
              <a:buNone/>
            </a:pPr>
            <a:r>
              <a:rPr lang="en-US" altLang="ja-JP" dirty="0">
                <a:latin typeface="ＤＨＰ平成明朝体W7" panose="02020700000000000000" pitchFamily="18" charset="-128"/>
                <a:ea typeface="ＤＨＰ平成明朝体W7" panose="02020700000000000000" pitchFamily="18" charset="-128"/>
              </a:rPr>
              <a:t>【</a:t>
            </a:r>
            <a:r>
              <a:rPr lang="ja-JP" altLang="en-US" dirty="0">
                <a:latin typeface="ＤＨＰ平成明朝体W7" panose="02020700000000000000" pitchFamily="18" charset="-128"/>
                <a:ea typeface="ＤＨＰ平成明朝体W7" panose="02020700000000000000" pitchFamily="18" charset="-128"/>
              </a:rPr>
              <a:t>エッチング</a:t>
            </a:r>
            <a:r>
              <a:rPr lang="en-US" altLang="ja-JP" dirty="0">
                <a:latin typeface="ＤＨＰ平成明朝体W7" panose="02020700000000000000" pitchFamily="18" charset="-128"/>
                <a:ea typeface="ＤＨＰ平成明朝体W7" panose="02020700000000000000" pitchFamily="18" charset="-128"/>
              </a:rPr>
              <a:t>】</a:t>
            </a:r>
            <a:r>
              <a:rPr lang="ja-JP" altLang="en-US" dirty="0">
                <a:latin typeface="ＤＨＰ平成明朝体W7" panose="02020700000000000000" pitchFamily="18" charset="-128"/>
                <a:ea typeface="ＤＨＰ平成明朝体W7" panose="02020700000000000000" pitchFamily="18" charset="-128"/>
              </a:rPr>
              <a:t>四フッ化シラン（</a:t>
            </a:r>
            <a:r>
              <a:rPr lang="en-US" altLang="ja-JP" dirty="0">
                <a:latin typeface="ＤＨＰ平成明朝体W7" panose="02020700000000000000" pitchFamily="18" charset="-128"/>
                <a:ea typeface="ＤＨＰ平成明朝体W7" panose="02020700000000000000" pitchFamily="18" charset="-128"/>
              </a:rPr>
              <a:t>SiF4</a:t>
            </a:r>
            <a:r>
              <a:rPr lang="ja-JP" altLang="en-US" dirty="0">
                <a:latin typeface="ＤＨＰ平成明朝体W7" panose="02020700000000000000" pitchFamily="18" charset="-128"/>
                <a:ea typeface="ＤＨＰ平成明朝体W7" panose="02020700000000000000" pitchFamily="18" charset="-128"/>
              </a:rPr>
              <a:t>）、六フッ化硫黄（</a:t>
            </a:r>
            <a:r>
              <a:rPr lang="en-US" altLang="ja-JP" dirty="0">
                <a:latin typeface="ＤＨＰ平成明朝体W7" panose="02020700000000000000" pitchFamily="18" charset="-128"/>
                <a:ea typeface="ＤＨＰ平成明朝体W7" panose="02020700000000000000" pitchFamily="18" charset="-128"/>
              </a:rPr>
              <a:t>SF6</a:t>
            </a:r>
            <a:r>
              <a:rPr lang="ja-JP" altLang="en-US" dirty="0">
                <a:latin typeface="ＤＨＰ平成明朝体W7" panose="02020700000000000000" pitchFamily="18" charset="-128"/>
                <a:ea typeface="ＤＨＰ平成明朝体W7" panose="02020700000000000000" pitchFamily="18" charset="-128"/>
              </a:rPr>
              <a:t>）、塩化水素（</a:t>
            </a:r>
            <a:r>
              <a:rPr lang="en-US" altLang="ja-JP" dirty="0">
                <a:latin typeface="ＤＨＰ平成明朝体W7" panose="02020700000000000000" pitchFamily="18" charset="-128"/>
                <a:ea typeface="ＤＨＰ平成明朝体W7" panose="02020700000000000000" pitchFamily="18" charset="-128"/>
              </a:rPr>
              <a:t>HCl</a:t>
            </a:r>
            <a:r>
              <a:rPr lang="ja-JP" altLang="en-US" dirty="0">
                <a:latin typeface="ＤＨＰ平成明朝体W7" panose="02020700000000000000" pitchFamily="18" charset="-128"/>
                <a:ea typeface="ＤＨＰ平成明朝体W7" panose="02020700000000000000" pitchFamily="18" charset="-128"/>
              </a:rPr>
              <a:t>）、臭化水素（</a:t>
            </a:r>
            <a:r>
              <a:rPr lang="en-US" altLang="ja-JP" dirty="0">
                <a:latin typeface="ＤＨＰ平成明朝体W7" panose="02020700000000000000" pitchFamily="18" charset="-128"/>
                <a:ea typeface="ＤＨＰ平成明朝体W7" panose="02020700000000000000" pitchFamily="18" charset="-128"/>
              </a:rPr>
              <a:t>HBr</a:t>
            </a:r>
            <a:r>
              <a:rPr lang="ja-JP" altLang="en-US" dirty="0">
                <a:latin typeface="ＤＨＰ平成明朝体W7" panose="02020700000000000000" pitchFamily="18" charset="-128"/>
                <a:ea typeface="ＤＨＰ平成明朝体W7" panose="02020700000000000000" pitchFamily="18" charset="-128"/>
              </a:rPr>
              <a:t>）、四フッ化メタン（</a:t>
            </a:r>
            <a:r>
              <a:rPr lang="en-US" altLang="ja-JP" dirty="0">
                <a:latin typeface="ＤＨＰ平成明朝体W7" panose="02020700000000000000" pitchFamily="18" charset="-128"/>
                <a:ea typeface="ＤＨＰ平成明朝体W7" panose="02020700000000000000" pitchFamily="18" charset="-128"/>
              </a:rPr>
              <a:t>CF4</a:t>
            </a:r>
            <a:r>
              <a:rPr lang="ja-JP" altLang="en-US" dirty="0">
                <a:latin typeface="ＤＨＰ平成明朝体W7" panose="02020700000000000000" pitchFamily="18" charset="-128"/>
                <a:ea typeface="ＤＨＰ平成明朝体W7" panose="02020700000000000000" pitchFamily="18" charset="-128"/>
              </a:rPr>
              <a:t>）、三塩化ホウ素（</a:t>
            </a:r>
            <a:r>
              <a:rPr lang="en-US" altLang="ja-JP" dirty="0">
                <a:latin typeface="ＤＨＰ平成明朝体W7" panose="02020700000000000000" pitchFamily="18" charset="-128"/>
                <a:ea typeface="ＤＨＰ平成明朝体W7" panose="02020700000000000000" pitchFamily="18" charset="-128"/>
              </a:rPr>
              <a:t>BCl3</a:t>
            </a:r>
            <a:r>
              <a:rPr lang="ja-JP" altLang="en-US" dirty="0">
                <a:latin typeface="ＤＨＰ平成明朝体W7" panose="02020700000000000000" pitchFamily="18" charset="-128"/>
                <a:ea typeface="ＤＨＰ平成明朝体W7" panose="02020700000000000000" pitchFamily="18" charset="-128"/>
              </a:rPr>
              <a:t>）</a:t>
            </a:r>
          </a:p>
          <a:p>
            <a:pPr marL="0" indent="0" fontAlgn="base">
              <a:buNone/>
            </a:pPr>
            <a:r>
              <a:rPr lang="en-US" altLang="ja-JP" dirty="0">
                <a:latin typeface="ＤＨＰ平成明朝体W7" panose="02020700000000000000" pitchFamily="18" charset="-128"/>
                <a:ea typeface="ＤＨＰ平成明朝体W7" panose="02020700000000000000" pitchFamily="18" charset="-128"/>
              </a:rPr>
              <a:t>【</a:t>
            </a:r>
            <a:r>
              <a:rPr lang="ja-JP" altLang="en-US" dirty="0">
                <a:latin typeface="ＤＨＰ平成明朝体W7" panose="02020700000000000000" pitchFamily="18" charset="-128"/>
                <a:ea typeface="ＤＨＰ平成明朝体W7" panose="02020700000000000000" pitchFamily="18" charset="-128"/>
              </a:rPr>
              <a:t>洗浄</a:t>
            </a:r>
            <a:r>
              <a:rPr lang="en-US" altLang="ja-JP" dirty="0">
                <a:latin typeface="ＤＨＰ平成明朝体W7" panose="02020700000000000000" pitchFamily="18" charset="-128"/>
                <a:ea typeface="ＤＨＰ平成明朝体W7" panose="02020700000000000000" pitchFamily="18" charset="-128"/>
              </a:rPr>
              <a:t>】</a:t>
            </a:r>
            <a:r>
              <a:rPr lang="ja-JP" altLang="en-US" dirty="0">
                <a:latin typeface="ＤＨＰ平成明朝体W7" panose="02020700000000000000" pitchFamily="18" charset="-128"/>
                <a:ea typeface="ＤＨＰ平成明朝体W7" panose="02020700000000000000" pitchFamily="18" charset="-128"/>
              </a:rPr>
              <a:t>フッ素ガス（</a:t>
            </a:r>
            <a:r>
              <a:rPr lang="en-US" altLang="ja-JP" dirty="0">
                <a:latin typeface="ＤＨＰ平成明朝体W7" panose="02020700000000000000" pitchFamily="18" charset="-128"/>
                <a:ea typeface="ＤＨＰ平成明朝体W7" panose="02020700000000000000" pitchFamily="18" charset="-128"/>
              </a:rPr>
              <a:t>F2</a:t>
            </a:r>
            <a:r>
              <a:rPr lang="ja-JP" altLang="en-US" dirty="0">
                <a:latin typeface="ＤＨＰ平成明朝体W7" panose="02020700000000000000" pitchFamily="18" charset="-128"/>
                <a:ea typeface="ＤＨＰ平成明朝体W7" panose="02020700000000000000" pitchFamily="18" charset="-128"/>
              </a:rPr>
              <a:t>）、フッ化水素（</a:t>
            </a:r>
            <a:r>
              <a:rPr lang="en-US" altLang="ja-JP" dirty="0">
                <a:latin typeface="ＤＨＰ平成明朝体W7" panose="02020700000000000000" pitchFamily="18" charset="-128"/>
                <a:ea typeface="ＤＨＰ平成明朝体W7" panose="02020700000000000000" pitchFamily="18" charset="-128"/>
              </a:rPr>
              <a:t>HF</a:t>
            </a:r>
            <a:r>
              <a:rPr lang="ja-JP" altLang="en-US" dirty="0">
                <a:latin typeface="ＤＨＰ平成明朝体W7" panose="02020700000000000000" pitchFamily="18" charset="-128"/>
                <a:ea typeface="ＤＨＰ平成明朝体W7" panose="02020700000000000000" pitchFamily="18" charset="-128"/>
              </a:rPr>
              <a:t>）、四フッ化メタン（</a:t>
            </a:r>
            <a:r>
              <a:rPr lang="en-US" altLang="ja-JP" dirty="0">
                <a:latin typeface="ＤＨＰ平成明朝体W7" panose="02020700000000000000" pitchFamily="18" charset="-128"/>
                <a:ea typeface="ＤＨＰ平成明朝体W7" panose="02020700000000000000" pitchFamily="18" charset="-128"/>
              </a:rPr>
              <a:t>CF4</a:t>
            </a:r>
            <a:r>
              <a:rPr lang="ja-JP" altLang="en-US" dirty="0">
                <a:latin typeface="ＤＨＰ平成明朝体W7" panose="02020700000000000000" pitchFamily="18" charset="-128"/>
                <a:ea typeface="ＤＨＰ平成明朝体W7" panose="02020700000000000000" pitchFamily="18" charset="-128"/>
              </a:rPr>
              <a:t>）、六フッ化エタン（</a:t>
            </a:r>
            <a:r>
              <a:rPr lang="en-US" altLang="ja-JP" dirty="0">
                <a:latin typeface="ＤＨＰ平成明朝体W7" panose="02020700000000000000" pitchFamily="18" charset="-128"/>
                <a:ea typeface="ＤＨＰ平成明朝体W7" panose="02020700000000000000" pitchFamily="18" charset="-128"/>
              </a:rPr>
              <a:t>C2F6</a:t>
            </a:r>
            <a:r>
              <a:rPr lang="ja-JP" altLang="en-US" dirty="0">
                <a:latin typeface="ＤＨＰ平成明朝体W7" panose="02020700000000000000" pitchFamily="18" charset="-128"/>
                <a:ea typeface="ＤＨＰ平成明朝体W7" panose="02020700000000000000" pitchFamily="18" charset="-128"/>
              </a:rPr>
              <a:t>）、フッ化カルボニル（</a:t>
            </a:r>
            <a:r>
              <a:rPr lang="en-US" altLang="ja-JP" dirty="0">
                <a:latin typeface="ＤＨＰ平成明朝体W7" panose="02020700000000000000" pitchFamily="18" charset="-128"/>
                <a:ea typeface="ＤＨＰ平成明朝体W7" panose="02020700000000000000" pitchFamily="18" charset="-128"/>
              </a:rPr>
              <a:t>COF2</a:t>
            </a:r>
            <a:r>
              <a:rPr lang="ja-JP" altLang="en-US" dirty="0">
                <a:latin typeface="ＤＨＰ平成明朝体W7" panose="02020700000000000000" pitchFamily="18" charset="-128"/>
                <a:ea typeface="ＤＨＰ平成明朝体W7" panose="02020700000000000000" pitchFamily="18" charset="-128"/>
              </a:rPr>
              <a:t>）、三フッ化窒素（</a:t>
            </a:r>
            <a:r>
              <a:rPr lang="en-US" altLang="ja-JP" dirty="0">
                <a:latin typeface="ＤＨＰ平成明朝体W7" panose="02020700000000000000" pitchFamily="18" charset="-128"/>
                <a:ea typeface="ＤＨＰ平成明朝体W7" panose="02020700000000000000" pitchFamily="18" charset="-128"/>
              </a:rPr>
              <a:t>NF3</a:t>
            </a:r>
            <a:r>
              <a:rPr lang="ja-JP" altLang="en-US" dirty="0">
                <a:latin typeface="ＤＨＰ平成明朝体W7" panose="02020700000000000000" pitchFamily="18" charset="-128"/>
                <a:ea typeface="ＤＨＰ平成明朝体W7" panose="02020700000000000000" pitchFamily="18" charset="-128"/>
              </a:rPr>
              <a:t>）</a:t>
            </a:r>
          </a:p>
          <a:p>
            <a:pPr marL="0" indent="0" fontAlgn="base">
              <a:buNone/>
            </a:pPr>
            <a:r>
              <a:rPr lang="en-US" altLang="ja-JP" dirty="0">
                <a:latin typeface="ＤＨＰ平成明朝体W7" panose="02020700000000000000" pitchFamily="18" charset="-128"/>
                <a:ea typeface="ＤＨＰ平成明朝体W7" panose="02020700000000000000" pitchFamily="18" charset="-128"/>
              </a:rPr>
              <a:t>【</a:t>
            </a:r>
            <a:r>
              <a:rPr lang="ja-JP" altLang="en-US" dirty="0">
                <a:latin typeface="ＤＨＰ平成明朝体W7" panose="02020700000000000000" pitchFamily="18" charset="-128"/>
                <a:ea typeface="ＤＨＰ平成明朝体W7" panose="02020700000000000000" pitchFamily="18" charset="-128"/>
              </a:rPr>
              <a:t>エピタキシャル</a:t>
            </a:r>
            <a:r>
              <a:rPr lang="en-US" altLang="ja-JP" dirty="0">
                <a:latin typeface="ＤＨＰ平成明朝体W7" panose="02020700000000000000" pitchFamily="18" charset="-128"/>
                <a:ea typeface="ＤＨＰ平成明朝体W7" panose="02020700000000000000" pitchFamily="18" charset="-128"/>
              </a:rPr>
              <a:t>】</a:t>
            </a:r>
            <a:r>
              <a:rPr lang="ja-JP" altLang="en-US" dirty="0">
                <a:latin typeface="ＤＨＰ平成明朝体W7" panose="02020700000000000000" pitchFamily="18" charset="-128"/>
                <a:ea typeface="ＤＨＰ平成明朝体W7" panose="02020700000000000000" pitchFamily="18" charset="-128"/>
              </a:rPr>
              <a:t>塩化水素（</a:t>
            </a:r>
            <a:r>
              <a:rPr lang="en-US" altLang="ja-JP" dirty="0">
                <a:latin typeface="ＤＨＰ平成明朝体W7" panose="02020700000000000000" pitchFamily="18" charset="-128"/>
                <a:ea typeface="ＤＨＰ平成明朝体W7" panose="02020700000000000000" pitchFamily="18" charset="-128"/>
              </a:rPr>
              <a:t>HCl</a:t>
            </a:r>
            <a:r>
              <a:rPr lang="ja-JP" altLang="en-US" dirty="0">
                <a:latin typeface="ＤＨＰ平成明朝体W7" panose="02020700000000000000" pitchFamily="18" charset="-128"/>
                <a:ea typeface="ＤＨＰ平成明朝体W7" panose="02020700000000000000" pitchFamily="18" charset="-128"/>
              </a:rPr>
              <a:t>）、ジクロロシラン</a:t>
            </a:r>
          </a:p>
        </p:txBody>
      </p:sp>
    </p:spTree>
    <p:extLst>
      <p:ext uri="{BB962C8B-B14F-4D97-AF65-F5344CB8AC3E}">
        <p14:creationId xmlns:p14="http://schemas.microsoft.com/office/powerpoint/2010/main" val="3986636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99952-40C5-3022-CC61-375A8DA153F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D4BEF32-F806-D1E1-08EE-AF9FE352281E}"/>
              </a:ext>
            </a:extLst>
          </p:cNvPr>
          <p:cNvSpPr>
            <a:spLocks noGrp="1"/>
          </p:cNvSpPr>
          <p:nvPr>
            <p:ph type="title"/>
          </p:nvPr>
        </p:nvSpPr>
        <p:spPr>
          <a:xfrm>
            <a:off x="0" y="60326"/>
            <a:ext cx="9220200" cy="1093559"/>
          </a:xfrm>
        </p:spPr>
        <p:txBody>
          <a:bodyPr>
            <a:noAutofit/>
          </a:bodyPr>
          <a:lstStyle/>
          <a:p>
            <a:pPr algn="ctr"/>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半導体工場の通常操業時の生態学的リスク</a:t>
            </a:r>
            <a:br>
              <a:rPr kumimoji="1" lang="en-US" altLang="ja-JP" sz="3200" dirty="0">
                <a:solidFill>
                  <a:srgbClr val="FF0000"/>
                </a:solidFill>
                <a:latin typeface="HGS創英角ﾎﾟｯﾌﾟ体" panose="040B0A00000000000000" pitchFamily="50" charset="-128"/>
                <a:ea typeface="HGS創英角ﾎﾟｯﾌﾟ体" panose="040B0A00000000000000" pitchFamily="50" charset="-128"/>
              </a:rPr>
            </a:b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②製造工程別排出物質（排気）</a:t>
            </a:r>
            <a:r>
              <a:rPr kumimoji="1" lang="en-US" altLang="ja-JP" sz="3200" dirty="0">
                <a:solidFill>
                  <a:srgbClr val="FF0000"/>
                </a:solidFill>
                <a:latin typeface="HGS創英角ﾎﾟｯﾌﾟ体" panose="040B0A00000000000000" pitchFamily="50" charset="-128"/>
                <a:ea typeface="HGS創英角ﾎﾟｯﾌﾟ体" panose="040B0A00000000000000" pitchFamily="50" charset="-128"/>
              </a:rPr>
              <a:t>(</a:t>
            </a: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続き）</a:t>
            </a:r>
          </a:p>
        </p:txBody>
      </p:sp>
      <p:sp>
        <p:nvSpPr>
          <p:cNvPr id="5" name="コンテンツ プレースホルダー 4">
            <a:extLst>
              <a:ext uri="{FF2B5EF4-FFF2-40B4-BE49-F238E27FC236}">
                <a16:creationId xmlns:a16="http://schemas.microsoft.com/office/drawing/2014/main" id="{0C20B1C5-9463-0D40-155E-4D86E4215EA6}"/>
              </a:ext>
            </a:extLst>
          </p:cNvPr>
          <p:cNvSpPr>
            <a:spLocks noGrp="1"/>
          </p:cNvSpPr>
          <p:nvPr>
            <p:ph idx="1"/>
          </p:nvPr>
        </p:nvSpPr>
        <p:spPr>
          <a:xfrm>
            <a:off x="0" y="1205138"/>
            <a:ext cx="9144000" cy="5652861"/>
          </a:xfrm>
        </p:spPr>
        <p:txBody>
          <a:bodyPr>
            <a:normAutofit fontScale="92500" lnSpcReduction="10000"/>
          </a:bodyPr>
          <a:lstStyle/>
          <a:p>
            <a:pPr>
              <a:buFont typeface="Wingdings" panose="05000000000000000000" pitchFamily="2" charset="2"/>
              <a:buChar char="Ø"/>
            </a:pPr>
            <a:r>
              <a:rPr lang="ja-JP" altLang="en-US" dirty="0">
                <a:latin typeface="ＤＨＰ平成明朝体W7" panose="02020700000000000000" pitchFamily="18" charset="-128"/>
                <a:ea typeface="ＤＨＰ平成明朝体W7" panose="02020700000000000000" pitchFamily="18" charset="-128"/>
              </a:rPr>
              <a:t>排気系排出ガスは、①酸性ガス、②フッ化水素ガス、③アンモニアガス、④有機溶剤系ガス、⑤不純物添加用ガス及びシラン系ガスの各工程別排気ガス処理を行なって建屋屋上の排気筒から大気中へ排気される。</a:t>
            </a: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r>
              <a:rPr lang="ja-JP" altLang="en-US" dirty="0">
                <a:latin typeface="ＤＨＰ平成明朝体W7" panose="02020700000000000000" pitchFamily="18" charset="-128"/>
                <a:ea typeface="ＤＨＰ平成明朝体W7" panose="02020700000000000000" pitchFamily="18" charset="-128"/>
              </a:rPr>
              <a:t>完全に除去されない使用化学物質は排気筒から空中へ排気された後、風（プルーム）や雨に伴われて広域移動し、地上にフォールアウト（降下物）して一部は土壌・田畑に蓄積した後に地下浸透して地下帯水層に到達、一部は河川水中に溶解・</a:t>
            </a:r>
            <a:endParaRPr lang="en-US" altLang="ja-JP" dirty="0">
              <a:latin typeface="ＤＨＰ平成明朝体W7" panose="02020700000000000000" pitchFamily="18" charset="-128"/>
              <a:ea typeface="ＤＨＰ平成明朝体W7" panose="02020700000000000000" pitchFamily="18" charset="-128"/>
            </a:endParaRPr>
          </a:p>
          <a:p>
            <a:pPr marL="0" indent="0">
              <a:buNone/>
            </a:pPr>
            <a:r>
              <a:rPr lang="ja-JP" altLang="en-US" dirty="0">
                <a:latin typeface="ＤＨＰ平成明朝体W7" panose="02020700000000000000" pitchFamily="18" charset="-128"/>
                <a:ea typeface="ＤＨＰ平成明朝体W7" panose="02020700000000000000" pitchFamily="18" charset="-128"/>
              </a:rPr>
              <a:t>　懸濁して下流域へ移動、</a:t>
            </a:r>
            <a:endParaRPr lang="en-US" altLang="ja-JP" dirty="0">
              <a:latin typeface="ＤＨＰ平成明朝体W7" panose="02020700000000000000" pitchFamily="18" charset="-128"/>
              <a:ea typeface="ＤＨＰ平成明朝体W7" panose="02020700000000000000" pitchFamily="18" charset="-128"/>
            </a:endParaRPr>
          </a:p>
          <a:p>
            <a:pPr marL="0" indent="0">
              <a:buNone/>
            </a:pPr>
            <a:r>
              <a:rPr lang="ja-JP" altLang="en-US" dirty="0">
                <a:latin typeface="ＤＨＰ平成明朝体W7" panose="02020700000000000000" pitchFamily="18" charset="-128"/>
                <a:ea typeface="ＤＨＰ平成明朝体W7" panose="02020700000000000000" pitchFamily="18" charset="-128"/>
              </a:rPr>
              <a:t>　やがては海に至る。</a:t>
            </a: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endParaRPr lang="ja-JP" altLang="en-US" dirty="0">
              <a:latin typeface="ＤＨＰ平成明朝体W7" panose="02020700000000000000" pitchFamily="18" charset="-128"/>
              <a:ea typeface="ＤＨＰ平成明朝体W7" panose="02020700000000000000" pitchFamily="18" charset="-128"/>
            </a:endParaRPr>
          </a:p>
        </p:txBody>
      </p:sp>
      <p:pic>
        <p:nvPicPr>
          <p:cNvPr id="7" name="図 6">
            <a:extLst>
              <a:ext uri="{FF2B5EF4-FFF2-40B4-BE49-F238E27FC236}">
                <a16:creationId xmlns:a16="http://schemas.microsoft.com/office/drawing/2014/main" id="{1A0670A4-FF49-AC04-DDD0-FCF69A0EA2D0}"/>
              </a:ext>
            </a:extLst>
          </p:cNvPr>
          <p:cNvPicPr>
            <a:picLocks noChangeAspect="1"/>
          </p:cNvPicPr>
          <p:nvPr/>
        </p:nvPicPr>
        <p:blipFill>
          <a:blip r:embed="rId2"/>
          <a:stretch>
            <a:fillRect/>
          </a:stretch>
        </p:blipFill>
        <p:spPr>
          <a:xfrm>
            <a:off x="4354286" y="4492205"/>
            <a:ext cx="4789714" cy="2365793"/>
          </a:xfrm>
          <a:prstGeom prst="rect">
            <a:avLst/>
          </a:prstGeom>
        </p:spPr>
      </p:pic>
    </p:spTree>
    <p:extLst>
      <p:ext uri="{BB962C8B-B14F-4D97-AF65-F5344CB8AC3E}">
        <p14:creationId xmlns:p14="http://schemas.microsoft.com/office/powerpoint/2010/main" val="4000542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0B3BE-FC0C-ADE0-3409-C56A2FEABEF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E76ADF5-7484-C492-E04C-EFF0B9AC8F91}"/>
              </a:ext>
            </a:extLst>
          </p:cNvPr>
          <p:cNvSpPr>
            <a:spLocks noGrp="1"/>
          </p:cNvSpPr>
          <p:nvPr>
            <p:ph type="title"/>
          </p:nvPr>
        </p:nvSpPr>
        <p:spPr>
          <a:xfrm>
            <a:off x="0" y="60326"/>
            <a:ext cx="9220200" cy="1093559"/>
          </a:xfrm>
        </p:spPr>
        <p:txBody>
          <a:bodyPr>
            <a:noAutofit/>
          </a:bodyPr>
          <a:lstStyle/>
          <a:p>
            <a:pPr algn="ctr"/>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半導体工場の通常操業時の生態学的リスク</a:t>
            </a:r>
            <a:br>
              <a:rPr kumimoji="1" lang="en-US" altLang="ja-JP" sz="3200" dirty="0">
                <a:solidFill>
                  <a:srgbClr val="FF0000"/>
                </a:solidFill>
                <a:latin typeface="HGS創英角ﾎﾟｯﾌﾟ体" panose="040B0A00000000000000" pitchFamily="50" charset="-128"/>
                <a:ea typeface="HGS創英角ﾎﾟｯﾌﾟ体" panose="040B0A00000000000000" pitchFamily="50" charset="-128"/>
              </a:rPr>
            </a:b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③製造工程別排出物質（排水）</a:t>
            </a:r>
          </a:p>
        </p:txBody>
      </p:sp>
      <p:pic>
        <p:nvPicPr>
          <p:cNvPr id="5" name="コンテンツ プレースホルダー 4">
            <a:extLst>
              <a:ext uri="{FF2B5EF4-FFF2-40B4-BE49-F238E27FC236}">
                <a16:creationId xmlns:a16="http://schemas.microsoft.com/office/drawing/2014/main" id="{90FEE82D-035A-5890-CBE0-8ED67F1423A5}"/>
              </a:ext>
            </a:extLst>
          </p:cNvPr>
          <p:cNvPicPr>
            <a:picLocks noGrp="1" noChangeAspect="1"/>
          </p:cNvPicPr>
          <p:nvPr>
            <p:ph idx="1"/>
          </p:nvPr>
        </p:nvPicPr>
        <p:blipFill>
          <a:blip r:embed="rId2"/>
          <a:stretch>
            <a:fillRect/>
          </a:stretch>
        </p:blipFill>
        <p:spPr>
          <a:xfrm>
            <a:off x="0" y="1153885"/>
            <a:ext cx="9144000" cy="5701836"/>
          </a:xfrm>
        </p:spPr>
      </p:pic>
    </p:spTree>
    <p:extLst>
      <p:ext uri="{BB962C8B-B14F-4D97-AF65-F5344CB8AC3E}">
        <p14:creationId xmlns:p14="http://schemas.microsoft.com/office/powerpoint/2010/main" val="451064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6CA42-0679-7486-6444-1903F4FC95A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F9BA5D3-1135-F4AD-6BC2-4B88AFBBBB1B}"/>
              </a:ext>
            </a:extLst>
          </p:cNvPr>
          <p:cNvSpPr>
            <a:spLocks noGrp="1"/>
          </p:cNvSpPr>
          <p:nvPr>
            <p:ph type="title"/>
          </p:nvPr>
        </p:nvSpPr>
        <p:spPr>
          <a:xfrm>
            <a:off x="0" y="60326"/>
            <a:ext cx="9220200" cy="1093559"/>
          </a:xfrm>
        </p:spPr>
        <p:txBody>
          <a:bodyPr>
            <a:noAutofit/>
          </a:bodyPr>
          <a:lstStyle/>
          <a:p>
            <a:pPr algn="ctr"/>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半導体工場の通常操業時の生態学的リスク</a:t>
            </a:r>
            <a:br>
              <a:rPr kumimoji="1" lang="en-US" altLang="ja-JP" sz="3200" dirty="0">
                <a:solidFill>
                  <a:srgbClr val="FF0000"/>
                </a:solidFill>
                <a:latin typeface="HGS創英角ﾎﾟｯﾌﾟ体" panose="040B0A00000000000000" pitchFamily="50" charset="-128"/>
                <a:ea typeface="HGS創英角ﾎﾟｯﾌﾟ体" panose="040B0A00000000000000" pitchFamily="50" charset="-128"/>
              </a:rPr>
            </a:b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③製造工程別排出物質（排水）</a:t>
            </a:r>
            <a:r>
              <a:rPr kumimoji="1" lang="en-US" altLang="ja-JP" sz="3200" dirty="0">
                <a:solidFill>
                  <a:srgbClr val="FF0000"/>
                </a:solidFill>
                <a:latin typeface="HGS創英角ﾎﾟｯﾌﾟ体" panose="040B0A00000000000000" pitchFamily="50" charset="-128"/>
                <a:ea typeface="HGS創英角ﾎﾟｯﾌﾟ体" panose="040B0A00000000000000" pitchFamily="50" charset="-128"/>
              </a:rPr>
              <a:t>(</a:t>
            </a: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続き）</a:t>
            </a:r>
          </a:p>
        </p:txBody>
      </p:sp>
      <p:sp>
        <p:nvSpPr>
          <p:cNvPr id="4" name="コンテンツ プレースホルダー 3">
            <a:extLst>
              <a:ext uri="{FF2B5EF4-FFF2-40B4-BE49-F238E27FC236}">
                <a16:creationId xmlns:a16="http://schemas.microsoft.com/office/drawing/2014/main" id="{B6D1F6DF-1468-78F0-98EC-E9445769A34E}"/>
              </a:ext>
            </a:extLst>
          </p:cNvPr>
          <p:cNvSpPr>
            <a:spLocks noGrp="1"/>
          </p:cNvSpPr>
          <p:nvPr>
            <p:ph idx="1"/>
          </p:nvPr>
        </p:nvSpPr>
        <p:spPr>
          <a:xfrm>
            <a:off x="0" y="1205138"/>
            <a:ext cx="9144000" cy="5652861"/>
          </a:xfrm>
        </p:spPr>
        <p:txBody>
          <a:bodyPr>
            <a:normAutofit fontScale="92500" lnSpcReduction="10000"/>
          </a:bodyPr>
          <a:lstStyle/>
          <a:p>
            <a:pPr>
              <a:buFont typeface="Wingdings" panose="05000000000000000000" pitchFamily="2" charset="2"/>
              <a:buChar char="Ø"/>
            </a:pPr>
            <a:r>
              <a:rPr lang="ja-JP" altLang="en-US" dirty="0">
                <a:latin typeface="ＤＨＰ平成明朝体W7" panose="02020700000000000000" pitchFamily="18" charset="-128"/>
                <a:ea typeface="ＤＨＰ平成明朝体W7" panose="02020700000000000000" pitchFamily="18" charset="-128"/>
              </a:rPr>
              <a:t>製造工程別排出水は各系統別に排水処理がされた後、総合排水として下水処理場へ排出され、下水処理場経由（</a:t>
            </a:r>
            <a:r>
              <a:rPr lang="en-US" altLang="ja-JP" dirty="0">
                <a:latin typeface="ＤＨＰ平成明朝体W7" panose="02020700000000000000" pitchFamily="18" charset="-128"/>
                <a:ea typeface="ＤＨＰ平成明朝体W7" panose="02020700000000000000" pitchFamily="18" charset="-128"/>
              </a:rPr>
              <a:t>BOD</a:t>
            </a:r>
            <a:r>
              <a:rPr lang="ja-JP" altLang="en-US" dirty="0">
                <a:latin typeface="ＤＨＰ平成明朝体W7" panose="02020700000000000000" pitchFamily="18" charset="-128"/>
                <a:ea typeface="ＤＨＰ平成明朝体W7" panose="02020700000000000000" pitchFamily="18" charset="-128"/>
              </a:rPr>
              <a:t>等の生物系有機物はある程度処理されるが、</a:t>
            </a:r>
            <a:r>
              <a:rPr lang="en-US" altLang="ja-JP" dirty="0">
                <a:latin typeface="ＤＨＰ平成明朝体W7" panose="02020700000000000000" pitchFamily="18" charset="-128"/>
                <a:ea typeface="ＤＨＰ平成明朝体W7" panose="02020700000000000000" pitchFamily="18" charset="-128"/>
              </a:rPr>
              <a:t>PFAS</a:t>
            </a:r>
            <a:r>
              <a:rPr lang="ja-JP" altLang="en-US" dirty="0">
                <a:latin typeface="ＤＨＰ平成明朝体W7" panose="02020700000000000000" pitchFamily="18" charset="-128"/>
                <a:ea typeface="ＤＨＰ平成明朝体W7" panose="02020700000000000000" pitchFamily="18" charset="-128"/>
              </a:rPr>
              <a:t>等の有機物は汚泥中に濃縮されるか高次処理を経て完全には除去されないまま排出される）で河川へ放流され、工程で使用された化学物質は一部は溶存態か懸濁態で流下し、一部は底泥（底質）中に含まれて海域まで到達。この流下過程で水生生物、魚介類中に生物濃縮（食物連鎖）して生態系を汚染、攪乱する。</a:t>
            </a: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r>
              <a:rPr lang="ja-JP" altLang="en-US" dirty="0">
                <a:latin typeface="ＤＨＰ平成明朝体W7" panose="02020700000000000000" pitchFamily="18" charset="-128"/>
                <a:ea typeface="ＤＨＰ平成明朝体W7" panose="02020700000000000000" pitchFamily="18" charset="-128"/>
              </a:rPr>
              <a:t>河川水中に含まれる化学物質は流下しながら一部は大気の方へ揮発・飛散等により移流する。</a:t>
            </a: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endParaRPr lang="ja-JP" altLang="en-US" dirty="0"/>
          </a:p>
        </p:txBody>
      </p:sp>
    </p:spTree>
    <p:extLst>
      <p:ext uri="{BB962C8B-B14F-4D97-AF65-F5344CB8AC3E}">
        <p14:creationId xmlns:p14="http://schemas.microsoft.com/office/powerpoint/2010/main" val="19621339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F742D1-5CA7-1A24-A042-BCA24BFF5606}"/>
              </a:ext>
            </a:extLst>
          </p:cNvPr>
          <p:cNvSpPr>
            <a:spLocks noGrp="1"/>
          </p:cNvSpPr>
          <p:nvPr>
            <p:ph type="title"/>
          </p:nvPr>
        </p:nvSpPr>
        <p:spPr>
          <a:xfrm>
            <a:off x="0" y="0"/>
            <a:ext cx="9144000" cy="1325563"/>
          </a:xfrm>
        </p:spPr>
        <p:txBody>
          <a:bodyPr>
            <a:normAutofit fontScale="90000"/>
          </a:bodyPr>
          <a:lstStyle/>
          <a:p>
            <a:r>
              <a:rPr kumimoji="1" lang="ja-JP" altLang="en-US" dirty="0">
                <a:solidFill>
                  <a:srgbClr val="FF0000"/>
                </a:solidFill>
                <a:latin typeface="HGP創英角ﾎﾟｯﾌﾟ体" panose="040B0A00000000000000" pitchFamily="50" charset="-128"/>
                <a:ea typeface="HGP創英角ﾎﾟｯﾌﾟ体" panose="040B0A00000000000000" pitchFamily="50" charset="-128"/>
              </a:rPr>
              <a:t>人工有機化合物・環境ホルモン汚染は下水処理場では除去できない！</a:t>
            </a:r>
          </a:p>
        </p:txBody>
      </p:sp>
      <p:sp>
        <p:nvSpPr>
          <p:cNvPr id="5" name="テキスト ボックス 4">
            <a:extLst>
              <a:ext uri="{FF2B5EF4-FFF2-40B4-BE49-F238E27FC236}">
                <a16:creationId xmlns:a16="http://schemas.microsoft.com/office/drawing/2014/main" id="{E827FB82-CF10-A0F1-E951-D2B4F71EC654}"/>
              </a:ext>
            </a:extLst>
          </p:cNvPr>
          <p:cNvSpPr txBox="1"/>
          <p:nvPr/>
        </p:nvSpPr>
        <p:spPr>
          <a:xfrm>
            <a:off x="108857" y="1415143"/>
            <a:ext cx="8937172" cy="4555093"/>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2000" dirty="0">
                <a:latin typeface="ＤＦ平成明朝体W7" panose="02020709000000000000" pitchFamily="17" charset="-128"/>
                <a:ea typeface="ＤＦ平成明朝体W7" panose="02020709000000000000" pitchFamily="17" charset="-128"/>
              </a:rPr>
              <a:t>東京農工大学の高田秀重教授ら研究チームの調査で、多摩川の水に含まれる</a:t>
            </a:r>
            <a:r>
              <a:rPr kumimoji="1" lang="ja-JP" altLang="en-US" sz="2400" dirty="0">
                <a:solidFill>
                  <a:srgbClr val="FF0000"/>
                </a:solidFill>
                <a:latin typeface="ＤＦ平成明朝体W7" panose="02020709000000000000" pitchFamily="17" charset="-128"/>
                <a:ea typeface="ＤＦ平成明朝体W7" panose="02020709000000000000" pitchFamily="17" charset="-128"/>
              </a:rPr>
              <a:t>ビスフェノールＡ</a:t>
            </a:r>
            <a:r>
              <a:rPr kumimoji="1" lang="ja-JP" altLang="en-US" sz="2000" dirty="0">
                <a:latin typeface="ＤＦ平成明朝体W7" panose="02020709000000000000" pitchFamily="17" charset="-128"/>
                <a:ea typeface="ＤＦ平成明朝体W7" panose="02020709000000000000" pitchFamily="17" charset="-128"/>
              </a:rPr>
              <a:t>の排出源が主に上流にある二つの下水処理場であることが判明。</a:t>
            </a:r>
            <a:endParaRPr kumimoji="1" lang="en-US" altLang="ja-JP" sz="2000" dirty="0">
              <a:latin typeface="ＤＦ平成明朝体W7" panose="02020709000000000000" pitchFamily="17" charset="-128"/>
              <a:ea typeface="ＤＦ平成明朝体W7" panose="02020709000000000000" pitchFamily="17" charset="-128"/>
            </a:endParaRPr>
          </a:p>
          <a:p>
            <a:pPr marL="285750" indent="-285750">
              <a:buFont typeface="Wingdings" panose="05000000000000000000" pitchFamily="2" charset="2"/>
              <a:buChar char="Ø"/>
            </a:pPr>
            <a:r>
              <a:rPr kumimoji="1" lang="ja-JP" altLang="en-US" sz="2000" dirty="0">
                <a:latin typeface="ＤＦ平成明朝体W7" panose="02020709000000000000" pitchFamily="17" charset="-128"/>
                <a:ea typeface="ＤＦ平成明朝体W7" panose="02020709000000000000" pitchFamily="17" charset="-128"/>
              </a:rPr>
              <a:t>二つの下水処理場の一つ、八王子水再生センターが、日の出町の二ツ塚処分場など周辺にあるいくつかのごみの埋立処分場から下水道を通して浸出液を受け入れていることに注目。</a:t>
            </a:r>
            <a:endParaRPr kumimoji="1" lang="en-US" altLang="ja-JP" sz="2000" dirty="0">
              <a:latin typeface="ＤＦ平成明朝体W7" panose="02020709000000000000" pitchFamily="17" charset="-128"/>
              <a:ea typeface="ＤＦ平成明朝体W7" panose="02020709000000000000" pitchFamily="17" charset="-128"/>
            </a:endParaRPr>
          </a:p>
          <a:p>
            <a:pPr marL="285750" indent="-285750">
              <a:buFont typeface="Wingdings" panose="05000000000000000000" pitchFamily="2" charset="2"/>
              <a:buChar char="Ø"/>
            </a:pPr>
            <a:r>
              <a:rPr kumimoji="1" lang="ja-JP" altLang="en-US" sz="2000" dirty="0">
                <a:latin typeface="ＤＦ平成明朝体W7" panose="02020709000000000000" pitchFamily="17" charset="-128"/>
                <a:ea typeface="ＤＦ平成明朝体W7" panose="02020709000000000000" pitchFamily="17" charset="-128"/>
              </a:rPr>
              <a:t>埋立処分場は屋外にあるため、雨水が焼却灰や金属、プラスチックなどの不燃ごみに染み込んでから、浸出液として排出される。</a:t>
            </a:r>
            <a:endParaRPr kumimoji="1" lang="en-US" altLang="ja-JP" sz="2000" dirty="0">
              <a:latin typeface="ＤＦ平成明朝体W7" panose="02020709000000000000" pitchFamily="17" charset="-128"/>
              <a:ea typeface="ＤＦ平成明朝体W7" panose="02020709000000000000" pitchFamily="17" charset="-128"/>
            </a:endParaRPr>
          </a:p>
          <a:p>
            <a:pPr marL="285750" indent="-285750">
              <a:buFont typeface="Wingdings" panose="05000000000000000000" pitchFamily="2" charset="2"/>
              <a:buChar char="Ø"/>
            </a:pPr>
            <a:r>
              <a:rPr kumimoji="1" lang="ja-JP" altLang="en-US" sz="2000" dirty="0">
                <a:latin typeface="ＤＦ平成明朝体W7" panose="02020709000000000000" pitchFamily="17" charset="-128"/>
                <a:ea typeface="ＤＦ平成明朝体W7" panose="02020709000000000000" pitchFamily="17" charset="-128"/>
              </a:rPr>
              <a:t>浸出液に含まれる</a:t>
            </a:r>
            <a:r>
              <a:rPr kumimoji="1" lang="ja-JP" altLang="en-US" sz="2400" dirty="0">
                <a:solidFill>
                  <a:srgbClr val="FF0000"/>
                </a:solidFill>
                <a:latin typeface="ＤＦ平成明朝体W7" panose="02020709000000000000" pitchFamily="17" charset="-128"/>
                <a:ea typeface="ＤＦ平成明朝体W7" panose="02020709000000000000" pitchFamily="17" charset="-128"/>
              </a:rPr>
              <a:t>ビスフェノールＡ</a:t>
            </a:r>
            <a:r>
              <a:rPr kumimoji="1" lang="ja-JP" altLang="en-US" sz="2000" dirty="0">
                <a:latin typeface="ＤＦ平成明朝体W7" panose="02020709000000000000" pitchFamily="17" charset="-128"/>
                <a:ea typeface="ＤＦ平成明朝体W7" panose="02020709000000000000" pitchFamily="17" charset="-128"/>
              </a:rPr>
              <a:t>は処分場の浸出液処理施設と下水処理場で処理されるが完全に除去されるわけではない。</a:t>
            </a:r>
            <a:endParaRPr kumimoji="1" lang="en-US" altLang="ja-JP" sz="2000" dirty="0">
              <a:latin typeface="ＤＦ平成明朝体W7" panose="02020709000000000000" pitchFamily="17" charset="-128"/>
              <a:ea typeface="ＤＦ平成明朝体W7" panose="02020709000000000000" pitchFamily="17" charset="-128"/>
            </a:endParaRPr>
          </a:p>
          <a:p>
            <a:pPr marL="285750" indent="-285750">
              <a:buFont typeface="Wingdings" panose="05000000000000000000" pitchFamily="2" charset="2"/>
              <a:buChar char="Ø"/>
            </a:pPr>
            <a:r>
              <a:rPr kumimoji="1" lang="ja-JP" altLang="en-US" sz="2000" dirty="0">
                <a:latin typeface="ＤＦ平成明朝体W7" panose="02020709000000000000" pitchFamily="17" charset="-128"/>
                <a:ea typeface="ＤＦ平成明朝体W7" panose="02020709000000000000" pitchFamily="17" charset="-128"/>
              </a:rPr>
              <a:t>高田教授は「実は、以前にも多摩川の水に含まれる</a:t>
            </a:r>
            <a:r>
              <a:rPr kumimoji="1" lang="ja-JP" altLang="en-US" sz="2400" dirty="0">
                <a:solidFill>
                  <a:srgbClr val="FF0000"/>
                </a:solidFill>
                <a:latin typeface="ＤＦ平成明朝体W7" panose="02020709000000000000" pitchFamily="17" charset="-128"/>
                <a:ea typeface="ＤＦ平成明朝体W7" panose="02020709000000000000" pitchFamily="17" charset="-128"/>
              </a:rPr>
              <a:t>ビスフェノールＡ</a:t>
            </a:r>
            <a:r>
              <a:rPr kumimoji="1" lang="ja-JP" altLang="en-US" sz="2000" dirty="0">
                <a:latin typeface="ＤＦ平成明朝体W7" panose="02020709000000000000" pitchFamily="17" charset="-128"/>
                <a:ea typeface="ＤＦ平成明朝体W7" panose="02020709000000000000" pitchFamily="17" charset="-128"/>
              </a:rPr>
              <a:t>が、ごみ</a:t>
            </a:r>
            <a:r>
              <a:rPr kumimoji="1" lang="ja-JP" altLang="en-US" sz="2000">
                <a:latin typeface="ＤＦ平成明朝体W7" panose="02020709000000000000" pitchFamily="17" charset="-128"/>
                <a:ea typeface="ＤＦ平成明朝体W7" panose="02020709000000000000" pitchFamily="17" charset="-128"/>
              </a:rPr>
              <a:t>の埋立処分場</a:t>
            </a:r>
            <a:r>
              <a:rPr kumimoji="1" lang="ja-JP" altLang="en-US" sz="2000" dirty="0">
                <a:latin typeface="ＤＦ平成明朝体W7" panose="02020709000000000000" pitchFamily="17" charset="-128"/>
                <a:ea typeface="ＤＦ平成明朝体W7" panose="02020709000000000000" pitchFamily="17" charset="-128"/>
              </a:rPr>
              <a:t>から来ているのではないかと考えたことがあった」という。</a:t>
            </a:r>
            <a:endParaRPr kumimoji="1" lang="en-US" altLang="ja-JP" sz="2000" dirty="0">
              <a:latin typeface="ＤＦ平成明朝体W7" panose="02020709000000000000" pitchFamily="17" charset="-128"/>
              <a:ea typeface="ＤＦ平成明朝体W7" panose="02020709000000000000" pitchFamily="17" charset="-128"/>
            </a:endParaRPr>
          </a:p>
          <a:p>
            <a:r>
              <a:rPr kumimoji="1" lang="ja-JP" altLang="en-US" dirty="0">
                <a:latin typeface="ＤＦ平成明朝体W7" panose="02020709000000000000" pitchFamily="17" charset="-128"/>
                <a:ea typeface="ＤＦ平成明朝体W7" panose="02020709000000000000" pitchFamily="17" charset="-128"/>
              </a:rPr>
              <a:t>出典：</a:t>
            </a:r>
            <a:r>
              <a:rPr kumimoji="1" lang="en-US" altLang="ja-JP" dirty="0">
                <a:latin typeface="ＤＦ平成明朝体W7" panose="02020709000000000000" pitchFamily="17" charset="-128"/>
                <a:ea typeface="ＤＦ平成明朝体W7" panose="02020709000000000000" pitchFamily="17" charset="-128"/>
              </a:rPr>
              <a:t>2022</a:t>
            </a:r>
            <a:r>
              <a:rPr kumimoji="1" lang="ja-JP" altLang="en-US" dirty="0">
                <a:latin typeface="ＤＦ平成明朝体W7" panose="02020709000000000000" pitchFamily="17" charset="-128"/>
                <a:ea typeface="ＤＦ平成明朝体W7" panose="02020709000000000000" pitchFamily="17" charset="-128"/>
              </a:rPr>
              <a:t>年</a:t>
            </a:r>
            <a:r>
              <a:rPr kumimoji="1" lang="en-US" altLang="ja-JP" dirty="0">
                <a:latin typeface="ＤＦ平成明朝体W7" panose="02020709000000000000" pitchFamily="17" charset="-128"/>
                <a:ea typeface="ＤＦ平成明朝体W7" panose="02020709000000000000" pitchFamily="17" charset="-128"/>
              </a:rPr>
              <a:t>5</a:t>
            </a:r>
            <a:r>
              <a:rPr kumimoji="1" lang="ja-JP" altLang="en-US" dirty="0">
                <a:latin typeface="ＤＦ平成明朝体W7" panose="02020709000000000000" pitchFamily="17" charset="-128"/>
                <a:ea typeface="ＤＦ平成明朝体W7" panose="02020709000000000000" pitchFamily="17" charset="-128"/>
              </a:rPr>
              <a:t>月</a:t>
            </a:r>
            <a:r>
              <a:rPr kumimoji="1" lang="en-US" altLang="ja-JP" dirty="0">
                <a:latin typeface="ＤＦ平成明朝体W7" panose="02020709000000000000" pitchFamily="17" charset="-128"/>
                <a:ea typeface="ＤＦ平成明朝体W7" panose="02020709000000000000" pitchFamily="17" charset="-128"/>
              </a:rPr>
              <a:t>8</a:t>
            </a:r>
            <a:r>
              <a:rPr kumimoji="1" lang="ja-JP" altLang="en-US" dirty="0">
                <a:latin typeface="ＤＦ平成明朝体W7" panose="02020709000000000000" pitchFamily="17" charset="-128"/>
                <a:ea typeface="ＤＦ平成明朝体W7" panose="02020709000000000000" pitchFamily="17" charset="-128"/>
              </a:rPr>
              <a:t>日付赤旗</a:t>
            </a:r>
          </a:p>
        </p:txBody>
      </p:sp>
    </p:spTree>
    <p:extLst>
      <p:ext uri="{BB962C8B-B14F-4D97-AF65-F5344CB8AC3E}">
        <p14:creationId xmlns:p14="http://schemas.microsoft.com/office/powerpoint/2010/main" val="1662970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1C5EF-3584-1E9C-F53F-C16AAD6D698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7E81898-25ED-E7E3-55CB-86AB70992611}"/>
              </a:ext>
            </a:extLst>
          </p:cNvPr>
          <p:cNvSpPr>
            <a:spLocks noGrp="1"/>
          </p:cNvSpPr>
          <p:nvPr>
            <p:ph type="title"/>
          </p:nvPr>
        </p:nvSpPr>
        <p:spPr>
          <a:xfrm>
            <a:off x="0" y="60326"/>
            <a:ext cx="9220200" cy="1093559"/>
          </a:xfrm>
        </p:spPr>
        <p:txBody>
          <a:bodyPr>
            <a:noAutofit/>
          </a:bodyPr>
          <a:lstStyle/>
          <a:p>
            <a:pPr algn="ctr"/>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半導体工場の通常操業時の生態学的リスク</a:t>
            </a:r>
            <a:br>
              <a:rPr kumimoji="1" lang="en-US" altLang="ja-JP" sz="3200" dirty="0">
                <a:solidFill>
                  <a:srgbClr val="FF0000"/>
                </a:solidFill>
                <a:latin typeface="HGS創英角ﾎﾟｯﾌﾟ体" panose="040B0A00000000000000" pitchFamily="50" charset="-128"/>
                <a:ea typeface="HGS創英角ﾎﾟｯﾌﾟ体" panose="040B0A00000000000000" pitchFamily="50" charset="-128"/>
              </a:rPr>
            </a:b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④製造工程別排出物質（廃棄物）</a:t>
            </a:r>
          </a:p>
        </p:txBody>
      </p:sp>
      <p:pic>
        <p:nvPicPr>
          <p:cNvPr id="7" name="図 6">
            <a:extLst>
              <a:ext uri="{FF2B5EF4-FFF2-40B4-BE49-F238E27FC236}">
                <a16:creationId xmlns:a16="http://schemas.microsoft.com/office/drawing/2014/main" id="{DF6F91F5-7CD0-8D46-73A2-2193F0401843}"/>
              </a:ext>
            </a:extLst>
          </p:cNvPr>
          <p:cNvPicPr>
            <a:picLocks noChangeAspect="1"/>
          </p:cNvPicPr>
          <p:nvPr/>
        </p:nvPicPr>
        <p:blipFill>
          <a:blip r:embed="rId2"/>
          <a:stretch>
            <a:fillRect/>
          </a:stretch>
        </p:blipFill>
        <p:spPr>
          <a:xfrm>
            <a:off x="1" y="1153885"/>
            <a:ext cx="9144000" cy="5668034"/>
          </a:xfrm>
          <a:prstGeom prst="rect">
            <a:avLst/>
          </a:prstGeom>
        </p:spPr>
      </p:pic>
    </p:spTree>
    <p:extLst>
      <p:ext uri="{BB962C8B-B14F-4D97-AF65-F5344CB8AC3E}">
        <p14:creationId xmlns:p14="http://schemas.microsoft.com/office/powerpoint/2010/main" val="24823370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75C00-5F81-BA7E-85DF-5DA147572D9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4A1B9CF-C6D9-7F82-C933-DAB6EC5B5A2D}"/>
              </a:ext>
            </a:extLst>
          </p:cNvPr>
          <p:cNvSpPr>
            <a:spLocks noGrp="1"/>
          </p:cNvSpPr>
          <p:nvPr>
            <p:ph type="title"/>
          </p:nvPr>
        </p:nvSpPr>
        <p:spPr>
          <a:xfrm>
            <a:off x="0" y="60326"/>
            <a:ext cx="9220200" cy="1093559"/>
          </a:xfrm>
        </p:spPr>
        <p:txBody>
          <a:bodyPr>
            <a:noAutofit/>
          </a:bodyPr>
          <a:lstStyle/>
          <a:p>
            <a:pPr algn="ctr"/>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半導体工場の通常操業時の生態学的リスク</a:t>
            </a:r>
            <a:br>
              <a:rPr kumimoji="1" lang="en-US" altLang="ja-JP" sz="3200" dirty="0">
                <a:solidFill>
                  <a:srgbClr val="FF0000"/>
                </a:solidFill>
                <a:latin typeface="HGS創英角ﾎﾟｯﾌﾟ体" panose="040B0A00000000000000" pitchFamily="50" charset="-128"/>
                <a:ea typeface="HGS創英角ﾎﾟｯﾌﾟ体" panose="040B0A00000000000000" pitchFamily="50" charset="-128"/>
              </a:rPr>
            </a:b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④製造工程別排出物質（廃棄物）（続き）</a:t>
            </a:r>
          </a:p>
        </p:txBody>
      </p:sp>
      <p:pic>
        <p:nvPicPr>
          <p:cNvPr id="4" name="図 3">
            <a:extLst>
              <a:ext uri="{FF2B5EF4-FFF2-40B4-BE49-F238E27FC236}">
                <a16:creationId xmlns:a16="http://schemas.microsoft.com/office/drawing/2014/main" id="{5919F4CA-69EE-1F8D-7B58-6F7E706E2521}"/>
              </a:ext>
            </a:extLst>
          </p:cNvPr>
          <p:cNvPicPr>
            <a:picLocks noChangeAspect="1"/>
          </p:cNvPicPr>
          <p:nvPr/>
        </p:nvPicPr>
        <p:blipFill>
          <a:blip r:embed="rId2"/>
          <a:stretch>
            <a:fillRect/>
          </a:stretch>
        </p:blipFill>
        <p:spPr>
          <a:xfrm>
            <a:off x="66041" y="1153885"/>
            <a:ext cx="9077959" cy="5252656"/>
          </a:xfrm>
          <a:prstGeom prst="rect">
            <a:avLst/>
          </a:prstGeom>
        </p:spPr>
      </p:pic>
      <p:sp>
        <p:nvSpPr>
          <p:cNvPr id="5" name="テキスト ボックス 4">
            <a:extLst>
              <a:ext uri="{FF2B5EF4-FFF2-40B4-BE49-F238E27FC236}">
                <a16:creationId xmlns:a16="http://schemas.microsoft.com/office/drawing/2014/main" id="{A0C6FC11-1683-D7BA-CA30-4D6960424861}"/>
              </a:ext>
            </a:extLst>
          </p:cNvPr>
          <p:cNvSpPr txBox="1"/>
          <p:nvPr/>
        </p:nvSpPr>
        <p:spPr>
          <a:xfrm>
            <a:off x="125186" y="6395656"/>
            <a:ext cx="9056914" cy="492443"/>
          </a:xfrm>
          <a:prstGeom prst="rect">
            <a:avLst/>
          </a:prstGeom>
          <a:noFill/>
        </p:spPr>
        <p:txBody>
          <a:bodyPr wrap="square" rtlCol="0">
            <a:spAutoFit/>
          </a:bodyPr>
          <a:lstStyle/>
          <a:p>
            <a:r>
              <a:rPr kumimoji="1" lang="ja-JP" altLang="en-US" sz="1400" dirty="0">
                <a:latin typeface="ＤＨＰ平成明朝体W7" panose="02020700000000000000" pitchFamily="18" charset="-128"/>
                <a:ea typeface="ＤＨＰ平成明朝体W7" panose="02020700000000000000" pitchFamily="18" charset="-128"/>
              </a:rPr>
              <a:t>出典：若松秀利ら「</a:t>
            </a:r>
            <a:r>
              <a:rPr kumimoji="1" lang="ja-JP" altLang="en-US" sz="1200" dirty="0">
                <a:latin typeface="ＤＨＰ平成明朝体W7" panose="02020700000000000000" pitchFamily="18" charset="-128"/>
                <a:ea typeface="ＤＨＰ平成明朝体W7" panose="02020700000000000000" pitchFamily="18" charset="-128"/>
              </a:rPr>
              <a:t>半導体製造工場における超純水，薬液および廃棄物の有効利用技術」沖テクニカルレビュー</a:t>
            </a:r>
            <a:r>
              <a:rPr kumimoji="1" lang="en-US" altLang="ja-JP" sz="1200" dirty="0">
                <a:latin typeface="ＤＨＰ平成明朝体W7" panose="02020700000000000000" pitchFamily="18" charset="-128"/>
                <a:ea typeface="ＤＨＰ平成明朝体W7" panose="02020700000000000000" pitchFamily="18" charset="-128"/>
              </a:rPr>
              <a:t>2001</a:t>
            </a:r>
            <a:r>
              <a:rPr kumimoji="1" lang="ja-JP" altLang="en-US" sz="1200" dirty="0">
                <a:latin typeface="ＤＨＰ平成明朝体W7" panose="02020700000000000000" pitchFamily="18" charset="-128"/>
                <a:ea typeface="ＤＨＰ平成明朝体W7" panose="02020700000000000000" pitchFamily="18" charset="-128"/>
              </a:rPr>
              <a:t>年</a:t>
            </a:r>
            <a:r>
              <a:rPr kumimoji="1" lang="en-US" altLang="ja-JP" sz="1200" dirty="0">
                <a:latin typeface="ＤＨＰ平成明朝体W7" panose="02020700000000000000" pitchFamily="18" charset="-128"/>
                <a:ea typeface="ＤＨＰ平成明朝体W7" panose="02020700000000000000" pitchFamily="18" charset="-128"/>
              </a:rPr>
              <a:t>10</a:t>
            </a:r>
            <a:r>
              <a:rPr kumimoji="1" lang="ja-JP" altLang="en-US" sz="1200" dirty="0">
                <a:latin typeface="ＤＨＰ平成明朝体W7" panose="02020700000000000000" pitchFamily="18" charset="-128"/>
                <a:ea typeface="ＤＨＰ平成明朝体W7" panose="02020700000000000000" pitchFamily="18" charset="-128"/>
              </a:rPr>
              <a:t>月</a:t>
            </a:r>
            <a:r>
              <a:rPr kumimoji="1" lang="en-US" altLang="ja-JP" sz="1200" dirty="0">
                <a:latin typeface="ＤＨＰ平成明朝体W7" panose="02020700000000000000" pitchFamily="18" charset="-128"/>
                <a:ea typeface="ＤＨＰ平成明朝体W7" panose="02020700000000000000" pitchFamily="18" charset="-128"/>
              </a:rPr>
              <a:t>/</a:t>
            </a:r>
            <a:r>
              <a:rPr kumimoji="1" lang="ja-JP" altLang="en-US" sz="1200" dirty="0">
                <a:latin typeface="ＤＨＰ平成明朝体W7" panose="02020700000000000000" pitchFamily="18" charset="-128"/>
                <a:ea typeface="ＤＨＰ平成明朝体W7" panose="02020700000000000000" pitchFamily="18" charset="-128"/>
              </a:rPr>
              <a:t>第</a:t>
            </a:r>
            <a:r>
              <a:rPr kumimoji="1" lang="en-US" altLang="ja-JP" sz="1200" dirty="0">
                <a:latin typeface="ＤＨＰ平成明朝体W7" panose="02020700000000000000" pitchFamily="18" charset="-128"/>
                <a:ea typeface="ＤＨＰ平成明朝体W7" panose="02020700000000000000" pitchFamily="18" charset="-128"/>
              </a:rPr>
              <a:t>188</a:t>
            </a:r>
            <a:r>
              <a:rPr kumimoji="1" lang="ja-JP" altLang="en-US" sz="1200" dirty="0">
                <a:latin typeface="ＤＨＰ平成明朝体W7" panose="02020700000000000000" pitchFamily="18" charset="-128"/>
                <a:ea typeface="ＤＨＰ平成明朝体W7" panose="02020700000000000000" pitchFamily="18" charset="-128"/>
              </a:rPr>
              <a:t>号</a:t>
            </a:r>
            <a:r>
              <a:rPr kumimoji="1" lang="en-US" altLang="ja-JP" sz="1200" dirty="0">
                <a:latin typeface="ＤＨＰ平成明朝体W7" panose="02020700000000000000" pitchFamily="18" charset="-128"/>
                <a:ea typeface="ＤＨＰ平成明朝体W7" panose="02020700000000000000" pitchFamily="18" charset="-128"/>
              </a:rPr>
              <a:t>VOL.68</a:t>
            </a:r>
            <a:r>
              <a:rPr kumimoji="1" lang="ja-JP" altLang="en-US" sz="1200" dirty="0">
                <a:latin typeface="ＤＨＰ平成明朝体W7" panose="02020700000000000000" pitchFamily="18" charset="-128"/>
                <a:ea typeface="ＤＨＰ平成明朝体W7" panose="02020700000000000000" pitchFamily="18" charset="-128"/>
              </a:rPr>
              <a:t>、</a:t>
            </a:r>
            <a:r>
              <a:rPr kumimoji="1" lang="en-US" altLang="ja-JP" sz="1200" dirty="0">
                <a:latin typeface="ＤＨＰ平成明朝体W7" panose="02020700000000000000" pitchFamily="18" charset="-128"/>
                <a:ea typeface="ＤＨＰ平成明朝体W7" panose="02020700000000000000" pitchFamily="18" charset="-128"/>
              </a:rPr>
              <a:t>No4</a:t>
            </a:r>
            <a:endParaRPr kumimoji="1" lang="ja-JP" altLang="en-US" sz="1400" dirty="0">
              <a:latin typeface="ＤＨＰ平成明朝体W7" panose="02020700000000000000" pitchFamily="18" charset="-128"/>
              <a:ea typeface="ＤＨＰ平成明朝体W7" panose="02020700000000000000" pitchFamily="18" charset="-128"/>
            </a:endParaRPr>
          </a:p>
        </p:txBody>
      </p:sp>
    </p:spTree>
    <p:extLst>
      <p:ext uri="{BB962C8B-B14F-4D97-AF65-F5344CB8AC3E}">
        <p14:creationId xmlns:p14="http://schemas.microsoft.com/office/powerpoint/2010/main" val="4099017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54358-D4B9-DCCE-FCBE-457C637A806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C30DE3F-AC36-8A12-6D1A-694AF39D3377}"/>
              </a:ext>
            </a:extLst>
          </p:cNvPr>
          <p:cNvSpPr>
            <a:spLocks noGrp="1"/>
          </p:cNvSpPr>
          <p:nvPr>
            <p:ph type="title"/>
          </p:nvPr>
        </p:nvSpPr>
        <p:spPr>
          <a:xfrm>
            <a:off x="0" y="60326"/>
            <a:ext cx="9220200" cy="1093559"/>
          </a:xfrm>
        </p:spPr>
        <p:txBody>
          <a:bodyPr>
            <a:noAutofit/>
          </a:bodyPr>
          <a:lstStyle/>
          <a:p>
            <a:pPr algn="ctr"/>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半導体工場の通常操業時の生態学的リスク</a:t>
            </a:r>
            <a:br>
              <a:rPr kumimoji="1" lang="en-US" altLang="ja-JP" sz="3200" dirty="0">
                <a:solidFill>
                  <a:srgbClr val="FF0000"/>
                </a:solidFill>
                <a:latin typeface="HGS創英角ﾎﾟｯﾌﾟ体" panose="040B0A00000000000000" pitchFamily="50" charset="-128"/>
                <a:ea typeface="HGS創英角ﾎﾟｯﾌﾟ体" panose="040B0A00000000000000" pitchFamily="50" charset="-128"/>
              </a:rPr>
            </a:b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④製造工程別排出物質（廃棄物）（続き）</a:t>
            </a:r>
          </a:p>
        </p:txBody>
      </p:sp>
      <p:sp>
        <p:nvSpPr>
          <p:cNvPr id="3" name="テキスト ボックス 2">
            <a:extLst>
              <a:ext uri="{FF2B5EF4-FFF2-40B4-BE49-F238E27FC236}">
                <a16:creationId xmlns:a16="http://schemas.microsoft.com/office/drawing/2014/main" id="{30773221-707C-39ED-D4B1-4F2BCD5F3806}"/>
              </a:ext>
            </a:extLst>
          </p:cNvPr>
          <p:cNvSpPr txBox="1"/>
          <p:nvPr/>
        </p:nvSpPr>
        <p:spPr>
          <a:xfrm>
            <a:off x="38100" y="1589315"/>
            <a:ext cx="9144000" cy="3323987"/>
          </a:xfrm>
          <a:prstGeom prst="rect">
            <a:avLst/>
          </a:prstGeom>
          <a:noFill/>
        </p:spPr>
        <p:txBody>
          <a:bodyPr wrap="square" rtlCol="0">
            <a:spAutoFit/>
          </a:bodyPr>
          <a:lstStyle/>
          <a:p>
            <a:pPr marL="342900" indent="-342900">
              <a:buFont typeface="Wingdings" panose="05000000000000000000" pitchFamily="2" charset="2"/>
              <a:buChar char="Ø"/>
            </a:pPr>
            <a:r>
              <a:rPr kumimoji="1" lang="ja-JP" altLang="en-US" sz="2400" dirty="0">
                <a:latin typeface="ＤＨＰ平成明朝体W7" panose="02020700000000000000" pitchFamily="18" charset="-128"/>
                <a:ea typeface="ＤＨＰ平成明朝体W7" panose="02020700000000000000" pitchFamily="18" charset="-128"/>
              </a:rPr>
              <a:t>燃料化利用や焼却処理時の大気汚染、</a:t>
            </a:r>
            <a:r>
              <a:rPr kumimoji="1" lang="en-US" altLang="ja-JP" sz="2400" dirty="0">
                <a:latin typeface="ＤＨＰ平成明朝体W7" panose="02020700000000000000" pitchFamily="18" charset="-128"/>
                <a:ea typeface="ＤＨＰ平成明朝体W7" panose="02020700000000000000" pitchFamily="18" charset="-128"/>
              </a:rPr>
              <a:t>GHG(</a:t>
            </a:r>
            <a:r>
              <a:rPr kumimoji="1" lang="ja-JP" altLang="en-US" sz="2400" dirty="0">
                <a:latin typeface="ＤＨＰ平成明朝体W7" panose="02020700000000000000" pitchFamily="18" charset="-128"/>
                <a:ea typeface="ＤＨＰ平成明朝体W7" panose="02020700000000000000" pitchFamily="18" charset="-128"/>
              </a:rPr>
              <a:t>グリーンハウスガス）による温暖化、焼却灰の埋立処理による自然生態系の破壊・環境汚染</a:t>
            </a:r>
            <a:endParaRPr kumimoji="1" lang="en-US" altLang="ja-JP" sz="2400" dirty="0">
              <a:latin typeface="ＤＨＰ平成明朝体W7" panose="02020700000000000000" pitchFamily="18" charset="-128"/>
              <a:ea typeface="ＤＨＰ平成明朝体W7" panose="02020700000000000000" pitchFamily="18" charset="-128"/>
            </a:endParaRPr>
          </a:p>
          <a:p>
            <a:pPr marL="342900" indent="-342900">
              <a:buFont typeface="Wingdings" panose="05000000000000000000" pitchFamily="2" charset="2"/>
              <a:buChar char="Ø"/>
            </a:pPr>
            <a:r>
              <a:rPr kumimoji="1" lang="ja-JP" altLang="en-US" sz="2400" dirty="0">
                <a:latin typeface="ＤＨＰ平成明朝体W7" panose="02020700000000000000" pitchFamily="18" charset="-128"/>
                <a:ea typeface="ＤＨＰ平成明朝体W7" panose="02020700000000000000" pitchFamily="18" charset="-128"/>
              </a:rPr>
              <a:t>焼却灰のスラグ化、資源化利用による環境汚染・人的被害</a:t>
            </a:r>
            <a:endParaRPr kumimoji="1" lang="en-US" altLang="ja-JP" sz="2400" dirty="0">
              <a:latin typeface="ＤＨＰ平成明朝体W7" panose="02020700000000000000" pitchFamily="18" charset="-128"/>
              <a:ea typeface="ＤＨＰ平成明朝体W7" panose="02020700000000000000" pitchFamily="18" charset="-128"/>
            </a:endParaRPr>
          </a:p>
          <a:p>
            <a:pPr marL="342900" indent="-342900">
              <a:buFont typeface="Wingdings" panose="05000000000000000000" pitchFamily="2" charset="2"/>
              <a:buChar char="Ø"/>
            </a:pPr>
            <a:r>
              <a:rPr kumimoji="1" lang="ja-JP" altLang="en-US" sz="2400" dirty="0">
                <a:latin typeface="ＤＨＰ平成明朝体W7" panose="02020700000000000000" pitchFamily="18" charset="-128"/>
                <a:ea typeface="ＤＨＰ平成明朝体W7" panose="02020700000000000000" pitchFamily="18" charset="-128"/>
              </a:rPr>
              <a:t>廃棄物処理過程における爆発・火災・非意図的反応による有害・有毒物質の発生のおそれ</a:t>
            </a:r>
            <a:endParaRPr kumimoji="1" lang="en-US" altLang="ja-JP" sz="2400" dirty="0">
              <a:latin typeface="ＤＨＰ平成明朝体W7" panose="02020700000000000000" pitchFamily="18" charset="-128"/>
              <a:ea typeface="ＤＨＰ平成明朝体W7" panose="02020700000000000000" pitchFamily="18" charset="-128"/>
            </a:endParaRPr>
          </a:p>
          <a:p>
            <a:pPr marL="342900" indent="-342900">
              <a:buFont typeface="Wingdings" panose="05000000000000000000" pitchFamily="2" charset="2"/>
              <a:buChar char="Ø"/>
            </a:pPr>
            <a:r>
              <a:rPr kumimoji="1" lang="ja-JP" altLang="en-US" sz="2400" dirty="0">
                <a:latin typeface="ＤＨＰ平成明朝体W7" panose="02020700000000000000" pitchFamily="18" charset="-128"/>
                <a:ea typeface="ＤＨＰ平成明朝体W7" panose="02020700000000000000" pitchFamily="18" charset="-128"/>
              </a:rPr>
              <a:t>廃棄物中の揮発性物質や微細粉じん等の吸入毒性</a:t>
            </a:r>
            <a:endParaRPr kumimoji="1" lang="en-US" altLang="ja-JP" sz="2400" dirty="0">
              <a:latin typeface="ＤＨＰ平成明朝体W7" panose="02020700000000000000" pitchFamily="18" charset="-128"/>
              <a:ea typeface="ＤＨＰ平成明朝体W7" panose="02020700000000000000" pitchFamily="18" charset="-128"/>
            </a:endParaRPr>
          </a:p>
          <a:p>
            <a:endParaRPr kumimoji="1" lang="en-US" altLang="ja-JP" sz="2400" dirty="0">
              <a:latin typeface="ＤＨＰ平成明朝体W7" panose="02020700000000000000" pitchFamily="18" charset="-128"/>
              <a:ea typeface="ＤＨＰ平成明朝体W7" panose="02020700000000000000" pitchFamily="18" charset="-128"/>
            </a:endParaRPr>
          </a:p>
          <a:p>
            <a:endParaRPr kumimoji="1" lang="ja-JP" altLang="en-US" dirty="0"/>
          </a:p>
        </p:txBody>
      </p:sp>
    </p:spTree>
    <p:extLst>
      <p:ext uri="{BB962C8B-B14F-4D97-AF65-F5344CB8AC3E}">
        <p14:creationId xmlns:p14="http://schemas.microsoft.com/office/powerpoint/2010/main" val="1786673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112BA-97C4-2863-28B4-FDAECD33E55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BB05046-285F-2620-7089-77D70D43B849}"/>
              </a:ext>
            </a:extLst>
          </p:cNvPr>
          <p:cNvSpPr>
            <a:spLocks noGrp="1"/>
          </p:cNvSpPr>
          <p:nvPr>
            <p:ph type="title"/>
          </p:nvPr>
        </p:nvSpPr>
        <p:spPr>
          <a:xfrm>
            <a:off x="0" y="60326"/>
            <a:ext cx="9220200" cy="571045"/>
          </a:xfrm>
        </p:spPr>
        <p:txBody>
          <a:bodyPr>
            <a:noAutofit/>
          </a:bodyPr>
          <a:lstStyle/>
          <a:p>
            <a:pPr algn="ctr"/>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半導体工場の非常災害時の生態学的リスク</a:t>
            </a:r>
            <a:endPar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endParaRPr>
          </a:p>
        </p:txBody>
      </p:sp>
      <p:sp>
        <p:nvSpPr>
          <p:cNvPr id="3" name="テキスト ボックス 2">
            <a:extLst>
              <a:ext uri="{FF2B5EF4-FFF2-40B4-BE49-F238E27FC236}">
                <a16:creationId xmlns:a16="http://schemas.microsoft.com/office/drawing/2014/main" id="{238B681D-B290-17F9-944D-1F7ADAEEBD6D}"/>
              </a:ext>
            </a:extLst>
          </p:cNvPr>
          <p:cNvSpPr txBox="1"/>
          <p:nvPr/>
        </p:nvSpPr>
        <p:spPr>
          <a:xfrm>
            <a:off x="0" y="631371"/>
            <a:ext cx="9144000" cy="5109091"/>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2800" dirty="0">
                <a:latin typeface="ＤＦ平成明朝体W7" panose="02020709000000000000" pitchFamily="17" charset="-128"/>
                <a:ea typeface="ＤＦ平成明朝体W7" panose="02020709000000000000" pitchFamily="17" charset="-128"/>
              </a:rPr>
              <a:t>爆発火災による人身事故・有害中毒被害・工場周辺の動植物の死滅（インド・ボパール事故によるイソシアン酸メチル中毒死</a:t>
            </a:r>
            <a:r>
              <a:rPr kumimoji="1" lang="en-US" altLang="ja-JP" sz="2800" dirty="0">
                <a:latin typeface="ＤＦ平成明朝体W7" panose="02020709000000000000" pitchFamily="17" charset="-128"/>
                <a:ea typeface="ＤＦ平成明朝体W7" panose="02020709000000000000" pitchFamily="17" charset="-128"/>
              </a:rPr>
              <a:t>8000</a:t>
            </a:r>
            <a:r>
              <a:rPr kumimoji="1" lang="ja-JP" altLang="en-US" sz="2800" dirty="0">
                <a:latin typeface="ＤＦ平成明朝体W7" panose="02020709000000000000" pitchFamily="17" charset="-128"/>
                <a:ea typeface="ＤＦ平成明朝体W7" panose="02020709000000000000" pitchFamily="17" charset="-128"/>
              </a:rPr>
              <a:t>人死亡</a:t>
            </a:r>
            <a:r>
              <a:rPr kumimoji="1" lang="en-US" altLang="ja-JP" sz="2800" dirty="0">
                <a:latin typeface="ＤＦ平成明朝体W7" panose="02020709000000000000" pitchFamily="17" charset="-128"/>
                <a:ea typeface="ＤＦ平成明朝体W7" panose="02020709000000000000" pitchFamily="17" charset="-128"/>
              </a:rPr>
              <a:t>1984</a:t>
            </a:r>
            <a:r>
              <a:rPr kumimoji="1" lang="ja-JP" altLang="en-US" sz="2800" dirty="0">
                <a:latin typeface="ＤＦ平成明朝体W7" panose="02020709000000000000" pitchFamily="17" charset="-128"/>
                <a:ea typeface="ＤＦ平成明朝体W7" panose="02020709000000000000" pitchFamily="17" charset="-128"/>
              </a:rPr>
              <a:t>年、イタリア・セベソ農薬工場爆発事故によるダイオキシン被害</a:t>
            </a:r>
            <a:r>
              <a:rPr kumimoji="1" lang="en-US" altLang="ja-JP" sz="2800" dirty="0">
                <a:latin typeface="ＤＦ平成明朝体W7" panose="02020709000000000000" pitchFamily="17" charset="-128"/>
                <a:ea typeface="ＤＦ平成明朝体W7" panose="02020709000000000000" pitchFamily="17" charset="-128"/>
              </a:rPr>
              <a:t>22</a:t>
            </a:r>
            <a:r>
              <a:rPr kumimoji="1" lang="ja-JP" altLang="en-US" sz="2800" dirty="0">
                <a:latin typeface="ＤＦ平成明朝体W7" panose="02020709000000000000" pitchFamily="17" charset="-128"/>
                <a:ea typeface="ＤＦ平成明朝体W7" panose="02020709000000000000" pitchFamily="17" charset="-128"/>
              </a:rPr>
              <a:t>万人被災、家畜・小動物大量死</a:t>
            </a:r>
            <a:r>
              <a:rPr kumimoji="1" lang="en-US" altLang="ja-JP" sz="2800" dirty="0">
                <a:latin typeface="ＤＦ平成明朝体W7" panose="02020709000000000000" pitchFamily="17" charset="-128"/>
                <a:ea typeface="ＤＦ平成明朝体W7" panose="02020709000000000000" pitchFamily="17" charset="-128"/>
              </a:rPr>
              <a:t>1976</a:t>
            </a:r>
            <a:r>
              <a:rPr kumimoji="1" lang="ja-JP" altLang="en-US" sz="2800" dirty="0">
                <a:latin typeface="ＤＦ平成明朝体W7" panose="02020709000000000000" pitchFamily="17" charset="-128"/>
                <a:ea typeface="ＤＦ平成明朝体W7" panose="02020709000000000000" pitchFamily="17" charset="-128"/>
              </a:rPr>
              <a:t>年）</a:t>
            </a:r>
            <a:endParaRPr kumimoji="1" lang="en-US" altLang="ja-JP" sz="2800" dirty="0">
              <a:latin typeface="ＤＦ平成明朝体W7" panose="02020709000000000000" pitchFamily="17" charset="-128"/>
              <a:ea typeface="ＤＦ平成明朝体W7" panose="02020709000000000000" pitchFamily="17" charset="-128"/>
            </a:endParaRPr>
          </a:p>
          <a:p>
            <a:pPr marL="285750" indent="-285750">
              <a:buFont typeface="Wingdings" panose="05000000000000000000" pitchFamily="2" charset="2"/>
              <a:buChar char="Ø"/>
            </a:pPr>
            <a:r>
              <a:rPr kumimoji="1" lang="ja-JP" altLang="en-US" sz="2800" dirty="0">
                <a:latin typeface="ＤＦ平成明朝体W7" panose="02020709000000000000" pitchFamily="17" charset="-128"/>
                <a:ea typeface="ＤＦ平成明朝体W7" panose="02020709000000000000" pitchFamily="17" charset="-128"/>
              </a:rPr>
              <a:t>使用有害物質・有害ガスの噴出及び燃焼化学反応等による新規有害物質（未規制物質）の非意図的生成（ダイオキシン類等）による健康被害</a:t>
            </a:r>
            <a:endParaRPr kumimoji="1" lang="en-US" altLang="ja-JP" sz="2800" dirty="0">
              <a:latin typeface="ＤＦ平成明朝体W7" panose="02020709000000000000" pitchFamily="17" charset="-128"/>
              <a:ea typeface="ＤＦ平成明朝体W7" panose="02020709000000000000" pitchFamily="17" charset="-128"/>
            </a:endParaRPr>
          </a:p>
          <a:p>
            <a:pPr marL="285750" indent="-285750">
              <a:buFont typeface="Wingdings" panose="05000000000000000000" pitchFamily="2" charset="2"/>
              <a:buChar char="Ø"/>
            </a:pPr>
            <a:r>
              <a:rPr kumimoji="1" lang="ja-JP" altLang="en-US" sz="2800" dirty="0">
                <a:latin typeface="ＤＦ平成明朝体W7" panose="02020709000000000000" pitchFamily="17" charset="-128"/>
                <a:ea typeface="ＤＦ平成明朝体W7" panose="02020709000000000000" pitchFamily="17" charset="-128"/>
              </a:rPr>
              <a:t>被災地域生態系の回復に超超期間を要する（イタリア・セベソは人の居住不能で除染後にサッカー場）</a:t>
            </a:r>
            <a:endParaRPr kumimoji="1" lang="en-US" altLang="ja-JP" sz="2800" dirty="0">
              <a:latin typeface="ＤＦ平成明朝体W7" panose="02020709000000000000" pitchFamily="17" charset="-128"/>
              <a:ea typeface="ＤＦ平成明朝体W7" panose="02020709000000000000" pitchFamily="17" charset="-128"/>
            </a:endParaRPr>
          </a:p>
          <a:p>
            <a:pPr marL="285750" indent="-285750">
              <a:buFont typeface="Wingdings" panose="05000000000000000000" pitchFamily="2" charset="2"/>
              <a:buChar char="Ø"/>
            </a:pPr>
            <a:endParaRPr kumimoji="1" lang="en-US" altLang="ja-JP" sz="2800" dirty="0">
              <a:latin typeface="ＤＦ平成明朝体W7" panose="02020709000000000000" pitchFamily="17" charset="-128"/>
              <a:ea typeface="ＤＦ平成明朝体W7" panose="02020709000000000000" pitchFamily="17" charset="-128"/>
            </a:endParaRPr>
          </a:p>
          <a:p>
            <a:pPr marL="285750" indent="-285750">
              <a:buFont typeface="Wingdings" panose="05000000000000000000" pitchFamily="2" charset="2"/>
              <a:buChar char="Ø"/>
            </a:pPr>
            <a:endParaRPr kumimoji="1" lang="ja-JP" altLang="en-US" dirty="0"/>
          </a:p>
        </p:txBody>
      </p:sp>
    </p:spTree>
    <p:extLst>
      <p:ext uri="{BB962C8B-B14F-4D97-AF65-F5344CB8AC3E}">
        <p14:creationId xmlns:p14="http://schemas.microsoft.com/office/powerpoint/2010/main" val="22256284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EB5330-1342-60DC-2057-A1FA97D14F86}"/>
              </a:ext>
            </a:extLst>
          </p:cNvPr>
          <p:cNvSpPr>
            <a:spLocks noGrp="1"/>
          </p:cNvSpPr>
          <p:nvPr>
            <p:ph type="title"/>
          </p:nvPr>
        </p:nvSpPr>
        <p:spPr>
          <a:xfrm>
            <a:off x="0" y="1"/>
            <a:ext cx="9144000" cy="903514"/>
          </a:xfrm>
        </p:spPr>
        <p:txBody>
          <a:bodyPr/>
          <a:lstStyle/>
          <a:p>
            <a:pPr algn="ctr"/>
            <a:r>
              <a:rPr kumimoji="1" lang="ja-JP" altLang="en-US" dirty="0">
                <a:solidFill>
                  <a:srgbClr val="FF0000"/>
                </a:solidFill>
                <a:latin typeface="HGS創英角ﾎﾟｯﾌﾟ体" panose="040B0A00000000000000" pitchFamily="50" charset="-128"/>
                <a:ea typeface="HGS創英角ﾎﾟｯﾌﾟ体" panose="040B0A00000000000000" pitchFamily="50" charset="-128"/>
              </a:rPr>
              <a:t>下水放流先河川の生態学的変化</a:t>
            </a:r>
          </a:p>
        </p:txBody>
      </p:sp>
      <p:sp>
        <p:nvSpPr>
          <p:cNvPr id="3" name="コンテンツ プレースホルダー 2">
            <a:extLst>
              <a:ext uri="{FF2B5EF4-FFF2-40B4-BE49-F238E27FC236}">
                <a16:creationId xmlns:a16="http://schemas.microsoft.com/office/drawing/2014/main" id="{DD40801F-3F9C-717D-82A3-D6F3BA14924F}"/>
              </a:ext>
            </a:extLst>
          </p:cNvPr>
          <p:cNvSpPr>
            <a:spLocks noGrp="1"/>
          </p:cNvSpPr>
          <p:nvPr>
            <p:ph idx="1"/>
          </p:nvPr>
        </p:nvSpPr>
        <p:spPr>
          <a:xfrm>
            <a:off x="0" y="955448"/>
            <a:ext cx="9144000" cy="5902551"/>
          </a:xfrm>
        </p:spPr>
        <p:txBody>
          <a:bodyPr>
            <a:normAutofit fontScale="77500" lnSpcReduction="20000"/>
          </a:bodyPr>
          <a:lstStyle/>
          <a:p>
            <a:pPr>
              <a:buFont typeface="Wingdings" panose="05000000000000000000" pitchFamily="2" charset="2"/>
              <a:buChar char="Ø"/>
            </a:pPr>
            <a:r>
              <a:rPr kumimoji="1" lang="ja-JP" altLang="en-US" dirty="0">
                <a:latin typeface="HGS創英角ﾎﾟｯﾌﾟ体" panose="040B0A00000000000000" pitchFamily="50" charset="-128"/>
                <a:ea typeface="HGS創英角ﾎﾟｯﾌﾟ体" panose="040B0A00000000000000" pitchFamily="50" charset="-128"/>
              </a:rPr>
              <a:t>半導体工場からの大量排出水の流入による放流先河川の生態系の激変（自然浄化作用の減失等）</a:t>
            </a:r>
            <a:endParaRPr kumimoji="1" lang="en-US" altLang="ja-JP" dirty="0">
              <a:latin typeface="HGS創英角ﾎﾟｯﾌﾟ体" panose="040B0A00000000000000" pitchFamily="50" charset="-128"/>
              <a:ea typeface="HGS創英角ﾎﾟｯﾌﾟ体" panose="040B0A00000000000000" pitchFamily="50" charset="-128"/>
            </a:endParaRPr>
          </a:p>
          <a:p>
            <a:pPr>
              <a:buFont typeface="Wingdings" panose="05000000000000000000" pitchFamily="2" charset="2"/>
              <a:buChar char="Ø"/>
            </a:pPr>
            <a:r>
              <a:rPr kumimoji="1" lang="ja-JP" altLang="en-US" dirty="0">
                <a:latin typeface="HGS創英角ﾎﾟｯﾌﾟ体" panose="040B0A00000000000000" pitchFamily="50" charset="-128"/>
                <a:ea typeface="HGS創英角ﾎﾟｯﾌﾟ体" panose="040B0A00000000000000" pitchFamily="50" charset="-128"/>
              </a:rPr>
              <a:t>放流水質の変化による河川生態系（生息魚種等）の激変（自然河川から人工下水排水路化へ）、海域への汚染負荷増大</a:t>
            </a:r>
            <a:endParaRPr kumimoji="1" lang="en-US" altLang="ja-JP" dirty="0">
              <a:latin typeface="HGS創英角ﾎﾟｯﾌﾟ体" panose="040B0A00000000000000" pitchFamily="50" charset="-128"/>
              <a:ea typeface="HGS創英角ﾎﾟｯﾌﾟ体" panose="040B0A00000000000000" pitchFamily="50" charset="-128"/>
            </a:endParaRPr>
          </a:p>
          <a:p>
            <a:pPr>
              <a:buFont typeface="Wingdings" panose="05000000000000000000" pitchFamily="2" charset="2"/>
              <a:buChar char="Ø"/>
            </a:pPr>
            <a:r>
              <a:rPr kumimoji="1" lang="ja-JP" altLang="en-US" dirty="0">
                <a:latin typeface="HGS創英角ﾎﾟｯﾌﾟ体" panose="040B0A00000000000000" pitchFamily="50" charset="-128"/>
                <a:ea typeface="HGS創英角ﾎﾟｯﾌﾟ体" panose="040B0A00000000000000" pitchFamily="50" charset="-128"/>
              </a:rPr>
              <a:t>魚介類中への有害物質の蓄積による生物汚染</a:t>
            </a:r>
            <a:endParaRPr kumimoji="1" lang="en-US" altLang="ja-JP" dirty="0">
              <a:latin typeface="HGS創英角ﾎﾟｯﾌﾟ体" panose="040B0A00000000000000" pitchFamily="50" charset="-128"/>
              <a:ea typeface="HGS創英角ﾎﾟｯﾌﾟ体" panose="040B0A00000000000000" pitchFamily="50" charset="-128"/>
            </a:endParaRPr>
          </a:p>
          <a:p>
            <a:pPr marL="0" indent="0">
              <a:buNone/>
            </a:pPr>
            <a:r>
              <a:rPr kumimoji="1" lang="ja-JP" altLang="en-US" dirty="0">
                <a:latin typeface="HGS創英角ﾎﾟｯﾌﾟ体" panose="040B0A00000000000000" pitchFamily="50" charset="-128"/>
                <a:ea typeface="HGS創英角ﾎﾟｯﾌﾟ体" panose="040B0A00000000000000" pitchFamily="50" charset="-128"/>
              </a:rPr>
              <a:t>＜検討例＞「化学物質に対するサケ稚魚の忌避行動の解析」伊藤康男ら（新潟県柏崎市・公益財団法人海洋生物研究所）の概要：サケの稚魚を用いて、火力発電所の燃料として使用が検討されていたオリマルジョンの濃度を変えて海水中での忌避行動を調査したところ、オリマルジョン濃度が</a:t>
            </a:r>
            <a:r>
              <a:rPr kumimoji="1" lang="en-US" altLang="ja-JP" dirty="0">
                <a:latin typeface="HGS創英角ﾎﾟｯﾌﾟ体" panose="040B0A00000000000000" pitchFamily="50" charset="-128"/>
                <a:ea typeface="HGS創英角ﾎﾟｯﾌﾟ体" panose="040B0A00000000000000" pitchFamily="50" charset="-128"/>
              </a:rPr>
              <a:t>100ppm</a:t>
            </a:r>
            <a:r>
              <a:rPr kumimoji="1" lang="ja-JP" altLang="en-US" dirty="0">
                <a:latin typeface="HGS創英角ﾎﾟｯﾌﾟ体" panose="040B0A00000000000000" pitchFamily="50" charset="-128"/>
                <a:ea typeface="HGS創英角ﾎﾟｯﾌﾟ体" panose="040B0A00000000000000" pitchFamily="50" charset="-128"/>
              </a:rPr>
              <a:t>以下では忌避反応が見られなかったが、</a:t>
            </a:r>
            <a:r>
              <a:rPr kumimoji="1" lang="en-US" altLang="ja-JP" dirty="0">
                <a:latin typeface="HGS創英角ﾎﾟｯﾌﾟ体" panose="040B0A00000000000000" pitchFamily="50" charset="-128"/>
                <a:ea typeface="HGS創英角ﾎﾟｯﾌﾟ体" panose="040B0A00000000000000" pitchFamily="50" charset="-128"/>
              </a:rPr>
              <a:t>178ppm</a:t>
            </a:r>
            <a:r>
              <a:rPr kumimoji="1" lang="ja-JP" altLang="en-US" dirty="0">
                <a:latin typeface="HGS創英角ﾎﾟｯﾌﾟ体" panose="040B0A00000000000000" pitchFamily="50" charset="-128"/>
                <a:ea typeface="HGS創英角ﾎﾟｯﾌﾟ体" panose="040B0A00000000000000" pitchFamily="50" charset="-128"/>
              </a:rPr>
              <a:t>から忌避反応が見られるようになり、</a:t>
            </a:r>
            <a:r>
              <a:rPr kumimoji="1" lang="en-US" altLang="ja-JP" dirty="0">
                <a:latin typeface="HGS創英角ﾎﾟｯﾌﾟ体" panose="040B0A00000000000000" pitchFamily="50" charset="-128"/>
                <a:ea typeface="HGS創英角ﾎﾟｯﾌﾟ体" panose="040B0A00000000000000" pitchFamily="50" charset="-128"/>
              </a:rPr>
              <a:t>316ppm</a:t>
            </a:r>
            <a:r>
              <a:rPr kumimoji="1" lang="ja-JP" altLang="en-US" dirty="0">
                <a:latin typeface="HGS創英角ﾎﾟｯﾌﾟ体" panose="040B0A00000000000000" pitchFamily="50" charset="-128"/>
                <a:ea typeface="HGS創英角ﾎﾟｯﾌﾟ体" panose="040B0A00000000000000" pitchFamily="50" charset="-128"/>
              </a:rPr>
              <a:t>、</a:t>
            </a:r>
            <a:r>
              <a:rPr kumimoji="1" lang="en-US" altLang="ja-JP" dirty="0">
                <a:latin typeface="HGS創英角ﾎﾟｯﾌﾟ体" panose="040B0A00000000000000" pitchFamily="50" charset="-128"/>
                <a:ea typeface="HGS創英角ﾎﾟｯﾌﾟ体" panose="040B0A00000000000000" pitchFamily="50" charset="-128"/>
              </a:rPr>
              <a:t>562ppm</a:t>
            </a:r>
            <a:r>
              <a:rPr kumimoji="1" lang="ja-JP" altLang="en-US" dirty="0">
                <a:latin typeface="HGS創英角ﾎﾟｯﾌﾟ体" panose="040B0A00000000000000" pitchFamily="50" charset="-128"/>
                <a:ea typeface="HGS創英角ﾎﾟｯﾌﾟ体" panose="040B0A00000000000000" pitchFamily="50" charset="-128"/>
              </a:rPr>
              <a:t>と濃度が高くなるに従って、忌避反応が強くなる結果が得られた。⇒</a:t>
            </a:r>
            <a:r>
              <a:rPr kumimoji="1" lang="ja-JP" altLang="en-US" dirty="0">
                <a:solidFill>
                  <a:srgbClr val="FF0000"/>
                </a:solidFill>
                <a:latin typeface="HGS創英角ﾎﾟｯﾌﾟ体" panose="040B0A00000000000000" pitchFamily="50" charset="-128"/>
                <a:ea typeface="HGS創英角ﾎﾟｯﾌﾟ体" panose="040B0A00000000000000" pitchFamily="50" charset="-128"/>
              </a:rPr>
              <a:t>今後、半導体工場で使用されて河川に流入する化学物質によるサケ等を対象とした忌避反応試験の実施が必要。</a:t>
            </a:r>
            <a:endParaRPr kumimoji="1" lang="en-US" altLang="ja-JP" dirty="0">
              <a:solidFill>
                <a:srgbClr val="FF0000"/>
              </a:solidFill>
              <a:latin typeface="HGS創英角ﾎﾟｯﾌﾟ体" panose="040B0A00000000000000" pitchFamily="50" charset="-128"/>
              <a:ea typeface="HGS創英角ﾎﾟｯﾌﾟ体" panose="040B0A00000000000000" pitchFamily="50" charset="-128"/>
            </a:endParaRPr>
          </a:p>
          <a:p>
            <a:pPr marL="0" indent="0">
              <a:buNone/>
            </a:pPr>
            <a:endParaRPr kumimoji="1" lang="en-US" altLang="ja-JP" dirty="0">
              <a:latin typeface="HGS創英角ﾎﾟｯﾌﾟ体" panose="040B0A00000000000000" pitchFamily="50" charset="-128"/>
              <a:ea typeface="HGS創英角ﾎﾟｯﾌﾟ体" panose="040B0A00000000000000" pitchFamily="50" charset="-128"/>
            </a:endParaRPr>
          </a:p>
          <a:p>
            <a:pPr>
              <a:buFont typeface="Wingdings" panose="05000000000000000000" pitchFamily="2" charset="2"/>
              <a:buChar char="Ø"/>
            </a:pPr>
            <a:endParaRPr kumimoji="1" lang="en-US" altLang="ja-JP" dirty="0">
              <a:latin typeface="HGS創英角ﾎﾟｯﾌﾟ体" panose="040B0A00000000000000" pitchFamily="50" charset="-128"/>
              <a:ea typeface="HGS創英角ﾎﾟｯﾌﾟ体" panose="040B0A00000000000000" pitchFamily="50" charset="-128"/>
            </a:endParaRPr>
          </a:p>
          <a:p>
            <a:pPr>
              <a:buFont typeface="Wingdings" panose="05000000000000000000" pitchFamily="2" charset="2"/>
              <a:buChar char="Ø"/>
            </a:pPr>
            <a:endParaRPr kumimoji="1" lang="ja-JP" altLang="en-US" dirty="0"/>
          </a:p>
        </p:txBody>
      </p:sp>
    </p:spTree>
    <p:extLst>
      <p:ext uri="{BB962C8B-B14F-4D97-AF65-F5344CB8AC3E}">
        <p14:creationId xmlns:p14="http://schemas.microsoft.com/office/powerpoint/2010/main" val="16698975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77E41-D260-1DED-3283-36122709C6F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2B06EDE-8D0A-842B-C79F-BF648394809A}"/>
              </a:ext>
            </a:extLst>
          </p:cNvPr>
          <p:cNvSpPr>
            <a:spLocks noGrp="1"/>
          </p:cNvSpPr>
          <p:nvPr>
            <p:ph type="title"/>
          </p:nvPr>
        </p:nvSpPr>
        <p:spPr>
          <a:xfrm>
            <a:off x="0" y="1"/>
            <a:ext cx="9144000" cy="566056"/>
          </a:xfrm>
        </p:spPr>
        <p:txBody>
          <a:bodyPr>
            <a:noAutofit/>
          </a:bodyPr>
          <a:lstStyle/>
          <a:p>
            <a:pPr algn="ct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資源多消費・レアメタル採掘地の生態系破壊</a:t>
            </a:r>
          </a:p>
        </p:txBody>
      </p:sp>
      <p:sp>
        <p:nvSpPr>
          <p:cNvPr id="3" name="コンテンツ プレースホルダー 2">
            <a:extLst>
              <a:ext uri="{FF2B5EF4-FFF2-40B4-BE49-F238E27FC236}">
                <a16:creationId xmlns:a16="http://schemas.microsoft.com/office/drawing/2014/main" id="{5AA192D7-510F-513A-00BD-7FDE3C2B833F}"/>
              </a:ext>
            </a:extLst>
          </p:cNvPr>
          <p:cNvSpPr>
            <a:spLocks noGrp="1"/>
          </p:cNvSpPr>
          <p:nvPr>
            <p:ph idx="1"/>
          </p:nvPr>
        </p:nvSpPr>
        <p:spPr>
          <a:xfrm>
            <a:off x="0" y="664030"/>
            <a:ext cx="9144000" cy="6193970"/>
          </a:xfrm>
        </p:spPr>
        <p:txBody>
          <a:bodyPr/>
          <a:lstStyle/>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半導体産業はいかに希少資源・レアメタルに依存して成り立っている産業であるか①</a:t>
            </a:r>
          </a:p>
        </p:txBody>
      </p:sp>
      <p:pic>
        <p:nvPicPr>
          <p:cNvPr id="5" name="図 4">
            <a:extLst>
              <a:ext uri="{FF2B5EF4-FFF2-40B4-BE49-F238E27FC236}">
                <a16:creationId xmlns:a16="http://schemas.microsoft.com/office/drawing/2014/main" id="{0816FD28-54BD-3087-143D-D45DA75882B2}"/>
              </a:ext>
            </a:extLst>
          </p:cNvPr>
          <p:cNvPicPr>
            <a:picLocks noChangeAspect="1"/>
          </p:cNvPicPr>
          <p:nvPr/>
        </p:nvPicPr>
        <p:blipFill>
          <a:blip r:embed="rId2"/>
          <a:stretch>
            <a:fillRect/>
          </a:stretch>
        </p:blipFill>
        <p:spPr>
          <a:xfrm>
            <a:off x="0" y="1797457"/>
            <a:ext cx="9144000" cy="4668656"/>
          </a:xfrm>
          <a:prstGeom prst="rect">
            <a:avLst/>
          </a:prstGeom>
        </p:spPr>
      </p:pic>
    </p:spTree>
    <p:extLst>
      <p:ext uri="{BB962C8B-B14F-4D97-AF65-F5344CB8AC3E}">
        <p14:creationId xmlns:p14="http://schemas.microsoft.com/office/powerpoint/2010/main" val="22796764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D30B8-375A-59FA-E0E4-F89C516A549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3C2D3A2-B0A8-9730-496D-20C354262C88}"/>
              </a:ext>
            </a:extLst>
          </p:cNvPr>
          <p:cNvSpPr>
            <a:spLocks noGrp="1"/>
          </p:cNvSpPr>
          <p:nvPr>
            <p:ph type="title"/>
          </p:nvPr>
        </p:nvSpPr>
        <p:spPr>
          <a:xfrm>
            <a:off x="0" y="1"/>
            <a:ext cx="9144000" cy="566056"/>
          </a:xfrm>
        </p:spPr>
        <p:txBody>
          <a:bodyPr>
            <a:noAutofit/>
          </a:bodyPr>
          <a:lstStyle/>
          <a:p>
            <a:pPr algn="ct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資源多消費・レアメタル採掘地の生態系破壊</a:t>
            </a:r>
          </a:p>
        </p:txBody>
      </p:sp>
      <p:sp>
        <p:nvSpPr>
          <p:cNvPr id="3" name="コンテンツ プレースホルダー 2">
            <a:extLst>
              <a:ext uri="{FF2B5EF4-FFF2-40B4-BE49-F238E27FC236}">
                <a16:creationId xmlns:a16="http://schemas.microsoft.com/office/drawing/2014/main" id="{009E4C57-EF51-AA01-BDC2-8FC7E542048C}"/>
              </a:ext>
            </a:extLst>
          </p:cNvPr>
          <p:cNvSpPr>
            <a:spLocks noGrp="1"/>
          </p:cNvSpPr>
          <p:nvPr>
            <p:ph idx="1"/>
          </p:nvPr>
        </p:nvSpPr>
        <p:spPr>
          <a:xfrm>
            <a:off x="0" y="664030"/>
            <a:ext cx="9144000" cy="6193970"/>
          </a:xfrm>
        </p:spPr>
        <p:txBody>
          <a:bodyPr/>
          <a:lstStyle/>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半導体産業はいかに希少資源・レアメタルに依存して成り立っている産業であるか②</a:t>
            </a:r>
          </a:p>
        </p:txBody>
      </p:sp>
      <p:pic>
        <p:nvPicPr>
          <p:cNvPr id="6" name="図 5">
            <a:extLst>
              <a:ext uri="{FF2B5EF4-FFF2-40B4-BE49-F238E27FC236}">
                <a16:creationId xmlns:a16="http://schemas.microsoft.com/office/drawing/2014/main" id="{FB643DE3-DAB6-0CFA-DCC2-C8648BF4301D}"/>
              </a:ext>
            </a:extLst>
          </p:cNvPr>
          <p:cNvPicPr>
            <a:picLocks noChangeAspect="1"/>
          </p:cNvPicPr>
          <p:nvPr/>
        </p:nvPicPr>
        <p:blipFill>
          <a:blip r:embed="rId2"/>
          <a:stretch>
            <a:fillRect/>
          </a:stretch>
        </p:blipFill>
        <p:spPr>
          <a:xfrm>
            <a:off x="0" y="1545771"/>
            <a:ext cx="9144000" cy="4898572"/>
          </a:xfrm>
          <a:prstGeom prst="rect">
            <a:avLst/>
          </a:prstGeom>
        </p:spPr>
      </p:pic>
      <p:sp>
        <p:nvSpPr>
          <p:cNvPr id="7" name="テキスト ボックス 6">
            <a:extLst>
              <a:ext uri="{FF2B5EF4-FFF2-40B4-BE49-F238E27FC236}">
                <a16:creationId xmlns:a16="http://schemas.microsoft.com/office/drawing/2014/main" id="{236633CF-56A5-3C7D-F34B-7CE6EBC79E4F}"/>
              </a:ext>
            </a:extLst>
          </p:cNvPr>
          <p:cNvSpPr txBox="1"/>
          <p:nvPr/>
        </p:nvSpPr>
        <p:spPr>
          <a:xfrm>
            <a:off x="0" y="6444343"/>
            <a:ext cx="9231086" cy="369332"/>
          </a:xfrm>
          <a:prstGeom prst="rect">
            <a:avLst/>
          </a:prstGeom>
          <a:noFill/>
        </p:spPr>
        <p:txBody>
          <a:bodyPr wrap="square" rtlCol="0">
            <a:spAutoFit/>
          </a:bodyPr>
          <a:lstStyle/>
          <a:p>
            <a:r>
              <a:rPr kumimoji="1" lang="ja-JP" altLang="en-US" dirty="0"/>
              <a:t>出典：</a:t>
            </a:r>
            <a:r>
              <a:rPr kumimoji="1" lang="en-US" altLang="ja-JP" dirty="0"/>
              <a:t>https://www.pwc.com/jp/ja/knowledge/column/geopolitical-risk-column/vol6.html</a:t>
            </a:r>
            <a:endParaRPr kumimoji="1" lang="ja-JP" altLang="en-US" dirty="0"/>
          </a:p>
        </p:txBody>
      </p:sp>
    </p:spTree>
    <p:extLst>
      <p:ext uri="{BB962C8B-B14F-4D97-AF65-F5344CB8AC3E}">
        <p14:creationId xmlns:p14="http://schemas.microsoft.com/office/powerpoint/2010/main" val="1045169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F9C94-4477-2F99-4FC8-31490D5CB46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7770631-3BA7-D898-0270-1D9291A70481}"/>
              </a:ext>
            </a:extLst>
          </p:cNvPr>
          <p:cNvSpPr>
            <a:spLocks noGrp="1"/>
          </p:cNvSpPr>
          <p:nvPr>
            <p:ph type="title"/>
          </p:nvPr>
        </p:nvSpPr>
        <p:spPr>
          <a:xfrm>
            <a:off x="0" y="1"/>
            <a:ext cx="9144000" cy="566056"/>
          </a:xfrm>
        </p:spPr>
        <p:txBody>
          <a:bodyPr>
            <a:noAutofit/>
          </a:bodyPr>
          <a:lstStyle/>
          <a:p>
            <a:pPr algn="ct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資源多消費・レアメタル採掘地の生態系破壊</a:t>
            </a:r>
          </a:p>
        </p:txBody>
      </p:sp>
      <p:sp>
        <p:nvSpPr>
          <p:cNvPr id="3" name="コンテンツ プレースホルダー 2">
            <a:extLst>
              <a:ext uri="{FF2B5EF4-FFF2-40B4-BE49-F238E27FC236}">
                <a16:creationId xmlns:a16="http://schemas.microsoft.com/office/drawing/2014/main" id="{94D68B3C-523B-BE54-FAD1-C65B6239FB70}"/>
              </a:ext>
            </a:extLst>
          </p:cNvPr>
          <p:cNvSpPr>
            <a:spLocks noGrp="1"/>
          </p:cNvSpPr>
          <p:nvPr>
            <p:ph idx="1"/>
          </p:nvPr>
        </p:nvSpPr>
        <p:spPr>
          <a:xfrm>
            <a:off x="0" y="664030"/>
            <a:ext cx="9144000" cy="6193970"/>
          </a:xfrm>
        </p:spPr>
        <p:txBody>
          <a:bodyPr/>
          <a:lstStyle/>
          <a:p>
            <a:pPr marL="0" indent="0">
              <a:buNone/>
            </a:pPr>
            <a:r>
              <a:rPr kumimoji="1" lang="ja-JP" altLang="en-US" dirty="0">
                <a:solidFill>
                  <a:srgbClr val="7030A0"/>
                </a:solidFill>
                <a:latin typeface="ＤＦ平成明朝体W7" panose="02020709000000000000" pitchFamily="17" charset="-128"/>
                <a:ea typeface="ＤＦ平成明朝体W7" panose="02020709000000000000" pitchFamily="17" charset="-128"/>
              </a:rPr>
              <a:t>海外における採掘地における問題</a:t>
            </a:r>
            <a:endParaRPr kumimoji="1" lang="en-US" altLang="ja-JP" dirty="0">
              <a:solidFill>
                <a:srgbClr val="7030A0"/>
              </a:solidFill>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①森林の伐採</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②土地の破壊</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③水質汚染・大気汚染等環境汚染</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④高エネルギー消費・温室効果ガス</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排出量増加・地球温暖化加速</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⑤有害物質の排出・健康被害</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⑥鉱山廃棄物問題</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⑦生態系破壊・生物多様性損失</a:t>
            </a:r>
          </a:p>
        </p:txBody>
      </p:sp>
      <p:pic>
        <p:nvPicPr>
          <p:cNvPr id="6" name="図 5">
            <a:extLst>
              <a:ext uri="{FF2B5EF4-FFF2-40B4-BE49-F238E27FC236}">
                <a16:creationId xmlns:a16="http://schemas.microsoft.com/office/drawing/2014/main" id="{822A5F5A-D3EB-C4B7-40CC-4C4A5A0FDEDF}"/>
              </a:ext>
            </a:extLst>
          </p:cNvPr>
          <p:cNvPicPr>
            <a:picLocks noChangeAspect="1"/>
          </p:cNvPicPr>
          <p:nvPr/>
        </p:nvPicPr>
        <p:blipFill>
          <a:blip r:embed="rId2"/>
          <a:stretch>
            <a:fillRect/>
          </a:stretch>
        </p:blipFill>
        <p:spPr>
          <a:xfrm>
            <a:off x="5834744" y="664030"/>
            <a:ext cx="3309256" cy="1838760"/>
          </a:xfrm>
          <a:prstGeom prst="rect">
            <a:avLst/>
          </a:prstGeom>
        </p:spPr>
      </p:pic>
      <p:sp>
        <p:nvSpPr>
          <p:cNvPr id="7" name="テキスト ボックス 6">
            <a:extLst>
              <a:ext uri="{FF2B5EF4-FFF2-40B4-BE49-F238E27FC236}">
                <a16:creationId xmlns:a16="http://schemas.microsoft.com/office/drawing/2014/main" id="{1A716F6E-45D8-4772-F312-21C73DA35061}"/>
              </a:ext>
            </a:extLst>
          </p:cNvPr>
          <p:cNvSpPr txBox="1"/>
          <p:nvPr/>
        </p:nvSpPr>
        <p:spPr>
          <a:xfrm>
            <a:off x="5802086" y="2601686"/>
            <a:ext cx="3341914" cy="738664"/>
          </a:xfrm>
          <a:prstGeom prst="rect">
            <a:avLst/>
          </a:prstGeom>
          <a:noFill/>
        </p:spPr>
        <p:txBody>
          <a:bodyPr wrap="square" rtlCol="0">
            <a:spAutoFit/>
          </a:bodyPr>
          <a:lstStyle/>
          <a:p>
            <a:r>
              <a:rPr kumimoji="1" lang="en-US" altLang="ja-JP" sz="1400" dirty="0">
                <a:latin typeface="ＤＦ平成明朝体W7" panose="02020709000000000000" pitchFamily="17" charset="-128"/>
                <a:ea typeface="ＤＦ平成明朝体W7" panose="02020709000000000000" pitchFamily="17" charset="-128"/>
              </a:rPr>
              <a:t>2022</a:t>
            </a:r>
            <a:r>
              <a:rPr kumimoji="1" lang="ja-JP" altLang="en-US" sz="1400" dirty="0">
                <a:latin typeface="ＤＦ平成明朝体W7" panose="02020709000000000000" pitchFamily="17" charset="-128"/>
                <a:ea typeface="ＤＦ平成明朝体W7" panose="02020709000000000000" pitchFamily="17" charset="-128"/>
              </a:rPr>
              <a:t>年に土砂崩れが起きたヴァーレインドネシア社のフェラリ・ヒルスでのニッケル採掘活動</a:t>
            </a:r>
          </a:p>
        </p:txBody>
      </p:sp>
    </p:spTree>
    <p:extLst>
      <p:ext uri="{BB962C8B-B14F-4D97-AF65-F5344CB8AC3E}">
        <p14:creationId xmlns:p14="http://schemas.microsoft.com/office/powerpoint/2010/main" val="8911017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E215A8-0E2B-87D4-C3BD-41BA380EBA75}"/>
              </a:ext>
            </a:extLst>
          </p:cNvPr>
          <p:cNvSpPr>
            <a:spLocks noGrp="1"/>
          </p:cNvSpPr>
          <p:nvPr>
            <p:ph type="title"/>
          </p:nvPr>
        </p:nvSpPr>
        <p:spPr>
          <a:xfrm>
            <a:off x="0" y="18255"/>
            <a:ext cx="9144000" cy="1135631"/>
          </a:xfrm>
        </p:spPr>
        <p:txBody>
          <a:bodyPr>
            <a:normAutofit fontScale="90000"/>
          </a:bodyPr>
          <a:lstStyle/>
          <a:p>
            <a:r>
              <a:rPr kumimoji="1" lang="ja-JP" altLang="en-US" dirty="0">
                <a:solidFill>
                  <a:srgbClr val="FF0000"/>
                </a:solidFill>
                <a:latin typeface="HGP創英角ﾎﾟｯﾌﾟ体" panose="040B0A00000000000000" pitchFamily="50" charset="-128"/>
                <a:ea typeface="HGP創英角ﾎﾟｯﾌﾟ体" panose="040B0A00000000000000" pitchFamily="50" charset="-128"/>
              </a:rPr>
              <a:t>バイオマーカー・バイオモニタリングによる生態系異変の把握調査</a:t>
            </a:r>
          </a:p>
        </p:txBody>
      </p:sp>
      <p:sp>
        <p:nvSpPr>
          <p:cNvPr id="3" name="コンテンツ プレースホルダー 2">
            <a:extLst>
              <a:ext uri="{FF2B5EF4-FFF2-40B4-BE49-F238E27FC236}">
                <a16:creationId xmlns:a16="http://schemas.microsoft.com/office/drawing/2014/main" id="{6EFC5E44-EEF1-4CA0-6039-199AFC1BF393}"/>
              </a:ext>
            </a:extLst>
          </p:cNvPr>
          <p:cNvSpPr>
            <a:spLocks noGrp="1"/>
          </p:cNvSpPr>
          <p:nvPr>
            <p:ph idx="1"/>
          </p:nvPr>
        </p:nvSpPr>
        <p:spPr>
          <a:xfrm>
            <a:off x="0" y="1251857"/>
            <a:ext cx="9067800" cy="5587887"/>
          </a:xfrm>
        </p:spPr>
        <p:txBody>
          <a:bodyPr>
            <a:normAutofit fontScale="85000" lnSpcReduction="10000"/>
          </a:bodyPr>
          <a:lstStyle/>
          <a:p>
            <a:pPr>
              <a:buFont typeface="Wingdings" panose="05000000000000000000" pitchFamily="2" charset="2"/>
              <a:buChar char="Ø"/>
            </a:pPr>
            <a:r>
              <a:rPr kumimoji="1" lang="ja-JP" altLang="en-US" dirty="0">
                <a:solidFill>
                  <a:srgbClr val="7030A0"/>
                </a:solidFill>
                <a:latin typeface="ＤＦ平成明朝体W7" panose="02020709000000000000" pitchFamily="17" charset="-128"/>
                <a:ea typeface="ＤＦ平成明朝体W7" panose="02020709000000000000" pitchFamily="17" charset="-128"/>
              </a:rPr>
              <a:t>人への被害の顕在化の前に、自然界における動植物界の異変に焦点を当てた調査研究の必要性</a:t>
            </a:r>
            <a:endParaRPr kumimoji="1" lang="en-US" altLang="ja-JP" dirty="0">
              <a:solidFill>
                <a:srgbClr val="7030A0"/>
              </a:solidFill>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①環境ホルモン影響調査・・・高田秀重氏による多摩川調査</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②台湾新竹市サイエンスパーク「グリーンオイスター」問題：牡蠣養殖業の全滅</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③立川涼愛媛大学教授（当時）らによる渡り鳥の羽根中の重金属類・有機塩素化合物等調査</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④バイカル湖（露）生息水鳥（ダイサギ、ハシボソミズナギドリ、オニアジサシなど）中の重金属類・</a:t>
            </a:r>
            <a:r>
              <a:rPr kumimoji="1" lang="en-US" altLang="ja-JP" dirty="0">
                <a:latin typeface="ＤＦ平成明朝体W7" panose="02020709000000000000" pitchFamily="17" charset="-128"/>
                <a:ea typeface="ＤＦ平成明朝体W7" panose="02020709000000000000" pitchFamily="17" charset="-128"/>
              </a:rPr>
              <a:t>PCB</a:t>
            </a:r>
            <a:r>
              <a:rPr kumimoji="1" lang="ja-JP" altLang="en-US" dirty="0">
                <a:latin typeface="ＤＦ平成明朝体W7" panose="02020709000000000000" pitchFamily="17" charset="-128"/>
                <a:ea typeface="ＤＦ平成明朝体W7" panose="02020709000000000000" pitchFamily="17" charset="-128"/>
              </a:rPr>
              <a:t>・有機塩素化合物調査</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⑤神奈川県引地川（藤沢）ムラサキイガイ中のダイオキシン類調査：上流荏原製作所焼却灰処理排水影響調査</a:t>
            </a:r>
          </a:p>
        </p:txBody>
      </p:sp>
    </p:spTree>
    <p:extLst>
      <p:ext uri="{BB962C8B-B14F-4D97-AF65-F5344CB8AC3E}">
        <p14:creationId xmlns:p14="http://schemas.microsoft.com/office/powerpoint/2010/main" val="32265866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145264-2279-77FC-6834-70C615D9829F}"/>
              </a:ext>
            </a:extLst>
          </p:cNvPr>
          <p:cNvSpPr>
            <a:spLocks noGrp="1"/>
          </p:cNvSpPr>
          <p:nvPr>
            <p:ph type="title"/>
          </p:nvPr>
        </p:nvSpPr>
        <p:spPr>
          <a:xfrm>
            <a:off x="0" y="0"/>
            <a:ext cx="9144000" cy="892629"/>
          </a:xfrm>
        </p:spPr>
        <p:txBody>
          <a:bodyPr>
            <a:noAutofit/>
          </a:bodyPr>
          <a:lstStyle/>
          <a:p>
            <a:r>
              <a:rPr kumimoji="1" lang="ja-JP" altLang="en-US" sz="3600" dirty="0">
                <a:solidFill>
                  <a:srgbClr val="FF0000"/>
                </a:solidFill>
                <a:latin typeface="HGP創英角ﾎﾟｯﾌﾟ体" panose="040B0A00000000000000" pitchFamily="50" charset="-128"/>
                <a:ea typeface="HGP創英角ﾎﾟｯﾌﾟ体" panose="040B0A00000000000000" pitchFamily="50" charset="-128"/>
              </a:rPr>
              <a:t>化学物質に対するサケ稚魚の忌避行動の解析</a:t>
            </a:r>
          </a:p>
        </p:txBody>
      </p:sp>
      <p:pic>
        <p:nvPicPr>
          <p:cNvPr id="4" name="図 3">
            <a:extLst>
              <a:ext uri="{FF2B5EF4-FFF2-40B4-BE49-F238E27FC236}">
                <a16:creationId xmlns:a16="http://schemas.microsoft.com/office/drawing/2014/main" id="{41F8557B-77DA-70A5-B42F-0CC5DF6AC952}"/>
              </a:ext>
            </a:extLst>
          </p:cNvPr>
          <p:cNvPicPr>
            <a:picLocks noChangeAspect="1"/>
          </p:cNvPicPr>
          <p:nvPr/>
        </p:nvPicPr>
        <p:blipFill>
          <a:blip r:embed="rId2"/>
          <a:stretch>
            <a:fillRect/>
          </a:stretch>
        </p:blipFill>
        <p:spPr>
          <a:xfrm>
            <a:off x="1" y="892629"/>
            <a:ext cx="9144000" cy="5965371"/>
          </a:xfrm>
          <a:prstGeom prst="rect">
            <a:avLst/>
          </a:prstGeom>
        </p:spPr>
      </p:pic>
    </p:spTree>
    <p:extLst>
      <p:ext uri="{BB962C8B-B14F-4D97-AF65-F5344CB8AC3E}">
        <p14:creationId xmlns:p14="http://schemas.microsoft.com/office/powerpoint/2010/main" val="12910017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ADF56-B7A3-D4FD-E7D7-91DBAC71237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69932BE-1E9A-97FC-9020-87B1B018FD2E}"/>
              </a:ext>
            </a:extLst>
          </p:cNvPr>
          <p:cNvSpPr>
            <a:spLocks noGrp="1"/>
          </p:cNvSpPr>
          <p:nvPr>
            <p:ph type="title"/>
          </p:nvPr>
        </p:nvSpPr>
        <p:spPr>
          <a:xfrm>
            <a:off x="0" y="18255"/>
            <a:ext cx="9144000" cy="1135631"/>
          </a:xfrm>
        </p:spPr>
        <p:txBody>
          <a:bodyPr>
            <a:normAutofit fontScale="90000"/>
          </a:bodyPr>
          <a:lstStyle/>
          <a:p>
            <a:pPr algn="ctr" fontAlgn="base"/>
            <a:r>
              <a:rPr lang="ja-JP" altLang="en-US" b="1" dirty="0">
                <a:solidFill>
                  <a:srgbClr val="FF0000"/>
                </a:solidFill>
                <a:latin typeface="HGP創英角ﾎﾟｯﾌﾟ体" panose="040B0A00000000000000" pitchFamily="50" charset="-128"/>
                <a:ea typeface="HGP創英角ﾎﾟｯﾌﾟ体" panose="040B0A00000000000000" pitchFamily="50" charset="-128"/>
              </a:rPr>
              <a:t>半導体工場廃液が水圏生態系に及ぼす影響のリスク評価</a:t>
            </a:r>
          </a:p>
        </p:txBody>
      </p:sp>
      <p:sp>
        <p:nvSpPr>
          <p:cNvPr id="3" name="コンテンツ プレースホルダー 2">
            <a:extLst>
              <a:ext uri="{FF2B5EF4-FFF2-40B4-BE49-F238E27FC236}">
                <a16:creationId xmlns:a16="http://schemas.microsoft.com/office/drawing/2014/main" id="{8F750C8D-B734-4F37-A74F-DAE33EA410C0}"/>
              </a:ext>
            </a:extLst>
          </p:cNvPr>
          <p:cNvSpPr>
            <a:spLocks noGrp="1"/>
          </p:cNvSpPr>
          <p:nvPr>
            <p:ph idx="1"/>
          </p:nvPr>
        </p:nvSpPr>
        <p:spPr>
          <a:xfrm>
            <a:off x="0" y="1251857"/>
            <a:ext cx="9067800" cy="5587887"/>
          </a:xfrm>
        </p:spPr>
        <p:txBody>
          <a:bodyPr>
            <a:normAutofit fontScale="92500" lnSpcReduction="20000"/>
          </a:bodyPr>
          <a:lstStyle/>
          <a:p>
            <a:pPr>
              <a:buFont typeface="Wingdings" panose="05000000000000000000" pitchFamily="2" charset="2"/>
              <a:buChar char="Ø"/>
            </a:pPr>
            <a:r>
              <a:rPr lang="ja-JP" altLang="en-US" dirty="0">
                <a:latin typeface="ＤＦ平成明朝体W7" panose="02020709000000000000" pitchFamily="17" charset="-128"/>
                <a:ea typeface="ＤＦ平成明朝体W7" panose="02020709000000000000" pitchFamily="17" charset="-128"/>
              </a:rPr>
              <a:t>半導体で使用されて排出される化学物質（例えばヨウ化カリウムと</a:t>
            </a:r>
            <a:r>
              <a:rPr lang="en-US" altLang="ja-JP" dirty="0">
                <a:latin typeface="ＤＦ平成明朝体W7" panose="02020709000000000000" pitchFamily="17" charset="-128"/>
                <a:ea typeface="ＤＦ平成明朝体W7" panose="02020709000000000000" pitchFamily="17" charset="-128"/>
              </a:rPr>
              <a:t>TMAH</a:t>
            </a:r>
            <a:r>
              <a:rPr lang="ja-JP" altLang="en-US" dirty="0">
                <a:latin typeface="ＤＦ平成明朝体W7" panose="02020709000000000000" pitchFamily="17" charset="-128"/>
                <a:ea typeface="ＤＦ平成明朝体W7" panose="02020709000000000000" pitchFamily="17" charset="-128"/>
              </a:rPr>
              <a:t>テトラメチルアンモニウムヒドキサイド）が共存すると単体の化学物質よりも毒性が３倍ほど強くなることがある。</a:t>
            </a: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ja-JP" altLang="en-US" dirty="0">
                <a:latin typeface="ＤＦ平成明朝体W7" panose="02020709000000000000" pitchFamily="17" charset="-128"/>
                <a:ea typeface="ＤＦ平成明朝体W7" panose="02020709000000000000" pitchFamily="17" charset="-128"/>
              </a:rPr>
              <a:t>化学工場から複数の化学物質</a:t>
            </a:r>
            <a:endParaRPr lang="en-US" altLang="ja-JP" dirty="0">
              <a:latin typeface="ＤＦ平成明朝体W7" panose="02020709000000000000" pitchFamily="17" charset="-128"/>
              <a:ea typeface="ＤＦ平成明朝体W7" panose="02020709000000000000" pitchFamily="17" charset="-128"/>
            </a:endParaRPr>
          </a:p>
          <a:p>
            <a:pPr marL="0" indent="0">
              <a:buNone/>
            </a:pPr>
            <a:r>
              <a:rPr lang="ja-JP" altLang="en-US" dirty="0">
                <a:latin typeface="ＤＦ平成明朝体W7" panose="02020709000000000000" pitchFamily="17" charset="-128"/>
                <a:ea typeface="ＤＦ平成明朝体W7" panose="02020709000000000000" pitchFamily="17" charset="-128"/>
              </a:rPr>
              <a:t>が放流されることがあるが、</a:t>
            </a:r>
            <a:endParaRPr lang="en-US" altLang="ja-JP" dirty="0">
              <a:latin typeface="ＤＦ平成明朝体W7" panose="02020709000000000000" pitchFamily="17" charset="-128"/>
              <a:ea typeface="ＤＦ平成明朝体W7" panose="02020709000000000000" pitchFamily="17" charset="-128"/>
            </a:endParaRPr>
          </a:p>
          <a:p>
            <a:pPr marL="0" indent="0">
              <a:buNone/>
            </a:pPr>
            <a:r>
              <a:rPr lang="ja-JP" altLang="en-US" dirty="0">
                <a:latin typeface="ＤＦ平成明朝体W7" panose="02020709000000000000" pitchFamily="17" charset="-128"/>
                <a:ea typeface="ＤＦ平成明朝体W7" panose="02020709000000000000" pitchFamily="17" charset="-128"/>
              </a:rPr>
              <a:t>毒性の相乗効果を念頭におい</a:t>
            </a:r>
            <a:endParaRPr lang="en-US" altLang="ja-JP" dirty="0">
              <a:latin typeface="ＤＦ平成明朝体W7" panose="02020709000000000000" pitchFamily="17" charset="-128"/>
              <a:ea typeface="ＤＦ平成明朝体W7" panose="02020709000000000000" pitchFamily="17" charset="-128"/>
            </a:endParaRPr>
          </a:p>
          <a:p>
            <a:pPr marL="0" indent="0">
              <a:buNone/>
            </a:pPr>
            <a:r>
              <a:rPr lang="ja-JP" altLang="en-US" dirty="0">
                <a:latin typeface="ＤＦ平成明朝体W7" panose="02020709000000000000" pitchFamily="17" charset="-128"/>
                <a:ea typeface="ＤＦ平成明朝体W7" panose="02020709000000000000" pitchFamily="17" charset="-128"/>
              </a:rPr>
              <a:t>て半導体工場からの排水の安</a:t>
            </a:r>
            <a:endParaRPr lang="en-US" altLang="ja-JP" dirty="0">
              <a:latin typeface="ＤＦ平成明朝体W7" panose="02020709000000000000" pitchFamily="17" charset="-128"/>
              <a:ea typeface="ＤＦ平成明朝体W7" panose="02020709000000000000" pitchFamily="17" charset="-128"/>
            </a:endParaRPr>
          </a:p>
          <a:p>
            <a:pPr marL="0" indent="0">
              <a:buNone/>
            </a:pPr>
            <a:r>
              <a:rPr lang="ja-JP" altLang="en-US" dirty="0">
                <a:latin typeface="ＤＦ平成明朝体W7" panose="02020709000000000000" pitchFamily="17" charset="-128"/>
                <a:ea typeface="ＤＦ平成明朝体W7" panose="02020709000000000000" pitchFamily="17" charset="-128"/>
              </a:rPr>
              <a:t>全管理および周辺水域の環境</a:t>
            </a:r>
            <a:endParaRPr lang="en-US" altLang="ja-JP" dirty="0">
              <a:latin typeface="ＤＦ平成明朝体W7" panose="02020709000000000000" pitchFamily="17" charset="-128"/>
              <a:ea typeface="ＤＦ平成明朝体W7" panose="02020709000000000000" pitchFamily="17" charset="-128"/>
            </a:endParaRPr>
          </a:p>
          <a:p>
            <a:pPr marL="0" indent="0">
              <a:buNone/>
            </a:pPr>
            <a:r>
              <a:rPr lang="ja-JP" altLang="en-US" dirty="0">
                <a:latin typeface="ＤＦ平成明朝体W7" panose="02020709000000000000" pitchFamily="17" charset="-128"/>
                <a:ea typeface="ＤＦ平成明朝体W7" panose="02020709000000000000" pitchFamily="17" charset="-128"/>
              </a:rPr>
              <a:t>モニタリングを実施する必要</a:t>
            </a:r>
            <a:endParaRPr lang="en-US" altLang="ja-JP" dirty="0">
              <a:latin typeface="ＤＦ平成明朝体W7" panose="02020709000000000000" pitchFamily="17" charset="-128"/>
              <a:ea typeface="ＤＦ平成明朝体W7" panose="02020709000000000000" pitchFamily="17" charset="-128"/>
            </a:endParaRPr>
          </a:p>
          <a:p>
            <a:pPr marL="0" indent="0">
              <a:buNone/>
            </a:pPr>
            <a:r>
              <a:rPr lang="ja-JP" altLang="en-US" dirty="0">
                <a:latin typeface="ＤＦ平成明朝体W7" panose="02020709000000000000" pitchFamily="17" charset="-128"/>
                <a:ea typeface="ＤＦ平成明朝体W7" panose="02020709000000000000" pitchFamily="17" charset="-128"/>
              </a:rPr>
              <a:t>がある。</a:t>
            </a:r>
            <a:endParaRPr lang="en-US" altLang="ja-JP" dirty="0">
              <a:latin typeface="ＤＦ平成明朝体W7" panose="02020709000000000000" pitchFamily="17" charset="-128"/>
              <a:ea typeface="ＤＦ平成明朝体W7" panose="02020709000000000000" pitchFamily="17" charset="-128"/>
            </a:endParaRPr>
          </a:p>
          <a:p>
            <a:pPr marL="0" indent="0">
              <a:buNone/>
            </a:pPr>
            <a:r>
              <a:rPr lang="en-US" altLang="ja-JP" sz="2400" dirty="0">
                <a:latin typeface="ＤＦ平成明朝体W7" panose="02020709000000000000" pitchFamily="17" charset="-128"/>
                <a:ea typeface="ＤＦ平成明朝体W7" panose="02020709000000000000" pitchFamily="17" charset="-128"/>
              </a:rPr>
              <a:t>(</a:t>
            </a:r>
            <a:r>
              <a:rPr lang="ja-JP" altLang="en-US" sz="2400" dirty="0">
                <a:latin typeface="ＤＦ平成明朝体W7" panose="02020709000000000000" pitchFamily="17" charset="-128"/>
                <a:ea typeface="ＤＦ平成明朝体W7" panose="02020709000000000000" pitchFamily="17" charset="-128"/>
              </a:rPr>
              <a:t>文責　岡山大学環境応答機構研究グ ループ 森　泉</a:t>
            </a:r>
            <a:r>
              <a:rPr lang="en-US" altLang="ja-JP" sz="2400" dirty="0">
                <a:latin typeface="ＤＦ平成明朝体W7" panose="02020709000000000000" pitchFamily="17" charset="-128"/>
                <a:ea typeface="ＤＦ平成明朝体W7" panose="02020709000000000000" pitchFamily="17" charset="-128"/>
              </a:rPr>
              <a:t>)</a:t>
            </a:r>
            <a:endParaRPr kumimoji="1" lang="ja-JP" altLang="en-US" sz="2400" dirty="0">
              <a:latin typeface="ＤＦ平成明朝体W7" panose="02020709000000000000" pitchFamily="17" charset="-128"/>
              <a:ea typeface="ＤＦ平成明朝体W7" panose="02020709000000000000" pitchFamily="17" charset="-128"/>
            </a:endParaRPr>
          </a:p>
        </p:txBody>
      </p:sp>
      <p:pic>
        <p:nvPicPr>
          <p:cNvPr id="5" name="図 4">
            <a:extLst>
              <a:ext uri="{FF2B5EF4-FFF2-40B4-BE49-F238E27FC236}">
                <a16:creationId xmlns:a16="http://schemas.microsoft.com/office/drawing/2014/main" id="{7F0BBB01-C4E5-EA0F-0C57-8342C36A5EB5}"/>
              </a:ext>
            </a:extLst>
          </p:cNvPr>
          <p:cNvPicPr>
            <a:picLocks noChangeAspect="1"/>
          </p:cNvPicPr>
          <p:nvPr/>
        </p:nvPicPr>
        <p:blipFill>
          <a:blip r:embed="rId2"/>
          <a:stretch>
            <a:fillRect/>
          </a:stretch>
        </p:blipFill>
        <p:spPr>
          <a:xfrm>
            <a:off x="4988038" y="2860264"/>
            <a:ext cx="4134984" cy="3075508"/>
          </a:xfrm>
          <a:prstGeom prst="rect">
            <a:avLst/>
          </a:prstGeom>
          <a:ln>
            <a:solidFill>
              <a:schemeClr val="accent1"/>
            </a:solidFill>
          </a:ln>
        </p:spPr>
      </p:pic>
    </p:spTree>
    <p:extLst>
      <p:ext uri="{BB962C8B-B14F-4D97-AF65-F5344CB8AC3E}">
        <p14:creationId xmlns:p14="http://schemas.microsoft.com/office/powerpoint/2010/main" val="2390876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6898A2-7F5C-FE33-4D95-52E5BF073ADE}"/>
              </a:ext>
            </a:extLst>
          </p:cNvPr>
          <p:cNvSpPr>
            <a:spLocks noGrp="1"/>
          </p:cNvSpPr>
          <p:nvPr>
            <p:ph type="title"/>
          </p:nvPr>
        </p:nvSpPr>
        <p:spPr>
          <a:xfrm>
            <a:off x="0" y="1"/>
            <a:ext cx="9144000" cy="984992"/>
          </a:xfrm>
        </p:spPr>
        <p:txBody>
          <a:bodyPr>
            <a:noAutofit/>
          </a:bodyPr>
          <a:lstStyle/>
          <a:p>
            <a:r>
              <a:rPr kumimoji="1" lang="ja-JP" altLang="en-US" sz="3600" dirty="0">
                <a:solidFill>
                  <a:srgbClr val="FF0000"/>
                </a:solidFill>
                <a:latin typeface="HGP創英角ﾎﾟｯﾌﾟ体" panose="040B0A00000000000000" pitchFamily="50" charset="-128"/>
                <a:ea typeface="HGP創英角ﾎﾟｯﾌﾟ体" panose="040B0A00000000000000" pitchFamily="50" charset="-128"/>
              </a:rPr>
              <a:t>市民参加によるムラサキイガイを生物指標とした海水中ダイオキシン汚染実態調査報告</a:t>
            </a:r>
          </a:p>
        </p:txBody>
      </p:sp>
      <p:pic>
        <p:nvPicPr>
          <p:cNvPr id="6" name="図 5">
            <a:extLst>
              <a:ext uri="{FF2B5EF4-FFF2-40B4-BE49-F238E27FC236}">
                <a16:creationId xmlns:a16="http://schemas.microsoft.com/office/drawing/2014/main" id="{3F915903-0F9B-521C-1EA6-0FC587025E4E}"/>
              </a:ext>
            </a:extLst>
          </p:cNvPr>
          <p:cNvPicPr>
            <a:picLocks noChangeAspect="1"/>
          </p:cNvPicPr>
          <p:nvPr/>
        </p:nvPicPr>
        <p:blipFill>
          <a:blip r:embed="rId2"/>
          <a:stretch>
            <a:fillRect/>
          </a:stretch>
        </p:blipFill>
        <p:spPr>
          <a:xfrm>
            <a:off x="0" y="1020760"/>
            <a:ext cx="9144000" cy="1571844"/>
          </a:xfrm>
          <a:prstGeom prst="rect">
            <a:avLst/>
          </a:prstGeom>
        </p:spPr>
      </p:pic>
      <p:pic>
        <p:nvPicPr>
          <p:cNvPr id="10" name="図 9">
            <a:extLst>
              <a:ext uri="{FF2B5EF4-FFF2-40B4-BE49-F238E27FC236}">
                <a16:creationId xmlns:a16="http://schemas.microsoft.com/office/drawing/2014/main" id="{82F44D8C-2915-26E0-30CF-736C64823ECE}"/>
              </a:ext>
            </a:extLst>
          </p:cNvPr>
          <p:cNvPicPr>
            <a:picLocks noChangeAspect="1"/>
          </p:cNvPicPr>
          <p:nvPr/>
        </p:nvPicPr>
        <p:blipFill>
          <a:blip r:embed="rId3"/>
          <a:stretch>
            <a:fillRect/>
          </a:stretch>
        </p:blipFill>
        <p:spPr>
          <a:xfrm>
            <a:off x="0" y="2628371"/>
            <a:ext cx="4060370" cy="4316715"/>
          </a:xfrm>
          <a:prstGeom prst="rect">
            <a:avLst/>
          </a:prstGeom>
        </p:spPr>
      </p:pic>
      <p:pic>
        <p:nvPicPr>
          <p:cNvPr id="12" name="図 11">
            <a:extLst>
              <a:ext uri="{FF2B5EF4-FFF2-40B4-BE49-F238E27FC236}">
                <a16:creationId xmlns:a16="http://schemas.microsoft.com/office/drawing/2014/main" id="{B168D2F5-6779-45F5-A801-BCA0B6114F96}"/>
              </a:ext>
            </a:extLst>
          </p:cNvPr>
          <p:cNvPicPr>
            <a:picLocks noChangeAspect="1"/>
          </p:cNvPicPr>
          <p:nvPr/>
        </p:nvPicPr>
        <p:blipFill>
          <a:blip r:embed="rId4"/>
          <a:stretch>
            <a:fillRect/>
          </a:stretch>
        </p:blipFill>
        <p:spPr>
          <a:xfrm>
            <a:off x="4060370" y="2592604"/>
            <a:ext cx="5083629" cy="4504881"/>
          </a:xfrm>
          <a:prstGeom prst="rect">
            <a:avLst/>
          </a:prstGeom>
        </p:spPr>
      </p:pic>
    </p:spTree>
    <p:extLst>
      <p:ext uri="{BB962C8B-B14F-4D97-AF65-F5344CB8AC3E}">
        <p14:creationId xmlns:p14="http://schemas.microsoft.com/office/powerpoint/2010/main" val="9121969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8C648-3C8D-9358-3526-126F259FA98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1DBBF9C-2528-3F44-9445-46A0A05315EE}"/>
              </a:ext>
            </a:extLst>
          </p:cNvPr>
          <p:cNvSpPr>
            <a:spLocks noGrp="1"/>
          </p:cNvSpPr>
          <p:nvPr>
            <p:ph type="title"/>
          </p:nvPr>
        </p:nvSpPr>
        <p:spPr>
          <a:xfrm>
            <a:off x="0" y="18255"/>
            <a:ext cx="9144000" cy="1135631"/>
          </a:xfrm>
        </p:spPr>
        <p:txBody>
          <a:bodyPr>
            <a:noAutofit/>
          </a:bodyPr>
          <a:lstStyle/>
          <a:p>
            <a:pPr algn="ctr" fontAlgn="base"/>
            <a:r>
              <a:rPr lang="ja-JP" altLang="en-US" sz="3200" b="1" dirty="0">
                <a:solidFill>
                  <a:srgbClr val="FF0000"/>
                </a:solidFill>
                <a:latin typeface="HGP創英角ﾎﾟｯﾌﾟ体" panose="040B0A00000000000000" pitchFamily="50" charset="-128"/>
                <a:ea typeface="HGP創英角ﾎﾟｯﾌﾟ体" panose="040B0A00000000000000" pitchFamily="50" charset="-128"/>
              </a:rPr>
              <a:t>半導体工場の排気系統から排気される化学物質等による大気生態系に及ぼす影響のリスク評価</a:t>
            </a:r>
          </a:p>
        </p:txBody>
      </p:sp>
      <p:sp>
        <p:nvSpPr>
          <p:cNvPr id="3" name="コンテンツ プレースホルダー 2">
            <a:extLst>
              <a:ext uri="{FF2B5EF4-FFF2-40B4-BE49-F238E27FC236}">
                <a16:creationId xmlns:a16="http://schemas.microsoft.com/office/drawing/2014/main" id="{DFF7FCAB-9D26-FE8F-AA45-D183670ACF74}"/>
              </a:ext>
            </a:extLst>
          </p:cNvPr>
          <p:cNvSpPr>
            <a:spLocks noGrp="1"/>
          </p:cNvSpPr>
          <p:nvPr>
            <p:ph idx="1"/>
          </p:nvPr>
        </p:nvSpPr>
        <p:spPr>
          <a:xfrm>
            <a:off x="38100" y="1153886"/>
            <a:ext cx="9067800" cy="5587887"/>
          </a:xfrm>
        </p:spPr>
        <p:txBody>
          <a:bodyPr>
            <a:normAutofit lnSpcReduction="10000"/>
          </a:bodyPr>
          <a:lstStyle/>
          <a:p>
            <a:pPr>
              <a:buFont typeface="Wingdings" panose="05000000000000000000" pitchFamily="2" charset="2"/>
              <a:buChar char="Ø"/>
            </a:pPr>
            <a:r>
              <a:rPr lang="ja-JP" altLang="en-US" dirty="0">
                <a:latin typeface="ＤＦ平成明朝体W7" panose="02020709000000000000" pitchFamily="17" charset="-128"/>
                <a:ea typeface="ＤＦ平成明朝体W7" panose="02020709000000000000" pitchFamily="17" charset="-128"/>
              </a:rPr>
              <a:t>半導体工場で使用されて排気系統から大気へ排出される化学物質によって、大気圏生態系（鳥類）への影響をもたらすリスクを評価するため、鳥類等の生物をバイオマーカーとしてバイオモニタリングを行ない評価する。</a:t>
            </a:r>
            <a:endParaRPr lang="en-US" altLang="ja-JP" dirty="0">
              <a:latin typeface="ＤＦ平成明朝体W7" panose="02020709000000000000" pitchFamily="17" charset="-128"/>
              <a:ea typeface="ＤＦ平成明朝体W7" panose="02020709000000000000" pitchFamily="17" charset="-128"/>
            </a:endParaRPr>
          </a:p>
          <a:p>
            <a:pPr marL="0" indent="0">
              <a:buNone/>
            </a:pPr>
            <a:r>
              <a:rPr lang="ja-JP" altLang="en-US" dirty="0">
                <a:latin typeface="ＤＦ平成明朝体W7" panose="02020709000000000000" pitchFamily="17" charset="-128"/>
                <a:ea typeface="ＤＦ平成明朝体W7" panose="02020709000000000000" pitchFamily="17" charset="-128"/>
              </a:rPr>
              <a:t>①東京都環境保全公社「大気汚染が鳥の呼吸器に及ぼす影響」</a:t>
            </a:r>
            <a:endParaRPr lang="en-US" altLang="ja-JP" dirty="0">
              <a:latin typeface="ＤＦ平成明朝体W7" panose="02020709000000000000" pitchFamily="17" charset="-128"/>
              <a:ea typeface="ＤＦ平成明朝体W7" panose="02020709000000000000" pitchFamily="17" charset="-128"/>
            </a:endParaRPr>
          </a:p>
          <a:p>
            <a:pPr marL="0" indent="0">
              <a:buNone/>
            </a:pPr>
            <a:r>
              <a:rPr lang="ja-JP" altLang="en-US" dirty="0">
                <a:latin typeface="ＤＦ平成明朝体W7" panose="02020709000000000000" pitchFamily="17" charset="-128"/>
                <a:ea typeface="ＤＦ平成明朝体W7" panose="02020709000000000000" pitchFamily="17" charset="-128"/>
              </a:rPr>
              <a:t>②</a:t>
            </a:r>
            <a:r>
              <a:rPr lang="ja-JP" altLang="en-US" b="1" dirty="0"/>
              <a:t>鳥類の肺に高濃度のマイクロプラスチック検出</a:t>
            </a:r>
            <a:r>
              <a:rPr lang="en-US" altLang="ja-JP" b="1" dirty="0"/>
              <a:t>...</a:t>
            </a:r>
            <a:r>
              <a:rPr lang="ja-JP" altLang="en-US" b="1" dirty="0"/>
              <a:t>ヒトへの影響は？</a:t>
            </a:r>
            <a:r>
              <a:rPr lang="en-US" altLang="ja-JP" b="1" dirty="0"/>
              <a:t>【</a:t>
            </a:r>
            <a:r>
              <a:rPr lang="ja-JP" altLang="en-US" b="1" dirty="0"/>
              <a:t>最新研究</a:t>
            </a:r>
            <a:r>
              <a:rPr lang="en-US" altLang="ja-JP" b="1" dirty="0"/>
              <a:t>】</a:t>
            </a:r>
          </a:p>
          <a:p>
            <a:pPr marL="0" indent="0">
              <a:buNone/>
            </a:pPr>
            <a:r>
              <a:rPr lang="en-US" altLang="ja-JP" b="1" dirty="0"/>
              <a:t>Warning Over Microplastics in the Air We Breathe After Bird Lung Discovery</a:t>
            </a:r>
          </a:p>
          <a:p>
            <a:pPr marL="0" indent="0">
              <a:buNone/>
            </a:pPr>
            <a:endParaRPr lang="en-US" altLang="ja-JP" dirty="0">
              <a:latin typeface="ＤＦ平成明朝体W7" panose="02020709000000000000" pitchFamily="17" charset="-128"/>
              <a:ea typeface="ＤＦ平成明朝体W7" panose="02020709000000000000" pitchFamily="17" charset="-128"/>
            </a:endParaRPr>
          </a:p>
          <a:p>
            <a:pPr marL="0" indent="0">
              <a:buNone/>
            </a:pP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endParaRPr kumimoji="1" lang="ja-JP" altLang="en-US" sz="2400" dirty="0">
              <a:latin typeface="ＤＦ平成明朝体W7" panose="02020709000000000000" pitchFamily="17" charset="-128"/>
              <a:ea typeface="ＤＦ平成明朝体W7" panose="02020709000000000000" pitchFamily="17" charset="-128"/>
            </a:endParaRPr>
          </a:p>
        </p:txBody>
      </p:sp>
    </p:spTree>
    <p:extLst>
      <p:ext uri="{BB962C8B-B14F-4D97-AF65-F5344CB8AC3E}">
        <p14:creationId xmlns:p14="http://schemas.microsoft.com/office/powerpoint/2010/main" val="41544524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5BCD6-3B79-65A3-0364-20FDB2ED536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E64B672-D77E-DF9D-7FF4-9001E739D358}"/>
              </a:ext>
            </a:extLst>
          </p:cNvPr>
          <p:cNvSpPr>
            <a:spLocks noGrp="1"/>
          </p:cNvSpPr>
          <p:nvPr>
            <p:ph type="title"/>
          </p:nvPr>
        </p:nvSpPr>
        <p:spPr>
          <a:xfrm>
            <a:off x="0" y="18255"/>
            <a:ext cx="9144000" cy="1135631"/>
          </a:xfrm>
        </p:spPr>
        <p:txBody>
          <a:bodyPr>
            <a:noAutofit/>
          </a:bodyPr>
          <a:lstStyle/>
          <a:p>
            <a:pPr algn="ctr" fontAlgn="base"/>
            <a:r>
              <a:rPr lang="ja-JP" altLang="en-US" sz="3200" b="1" dirty="0">
                <a:solidFill>
                  <a:srgbClr val="FF0000"/>
                </a:solidFill>
                <a:latin typeface="HGP創英角ﾎﾟｯﾌﾟ体" panose="040B0A00000000000000" pitchFamily="50" charset="-128"/>
                <a:ea typeface="HGP創英角ﾎﾟｯﾌﾟ体" panose="040B0A00000000000000" pitchFamily="50" charset="-128"/>
              </a:rPr>
              <a:t>今後の課題～生態学的リスク評価と予防原則の</a:t>
            </a:r>
            <a:br>
              <a:rPr lang="en-US" altLang="ja-JP" sz="3200" b="1" dirty="0">
                <a:solidFill>
                  <a:srgbClr val="FF0000"/>
                </a:solidFill>
                <a:latin typeface="HGP創英角ﾎﾟｯﾌﾟ体" panose="040B0A00000000000000" pitchFamily="50" charset="-128"/>
                <a:ea typeface="HGP創英角ﾎﾟｯﾌﾟ体" panose="040B0A00000000000000" pitchFamily="50" charset="-128"/>
              </a:rPr>
            </a:br>
            <a:r>
              <a:rPr lang="ja-JP" altLang="en-US" sz="3200" b="1" dirty="0">
                <a:solidFill>
                  <a:srgbClr val="FF0000"/>
                </a:solidFill>
                <a:latin typeface="HGP創英角ﾎﾟｯﾌﾟ体" panose="040B0A00000000000000" pitchFamily="50" charset="-128"/>
                <a:ea typeface="HGP創英角ﾎﾟｯﾌﾟ体" panose="040B0A00000000000000" pitchFamily="50" charset="-128"/>
              </a:rPr>
              <a:t>ルール化の適用①</a:t>
            </a:r>
          </a:p>
        </p:txBody>
      </p:sp>
      <p:sp>
        <p:nvSpPr>
          <p:cNvPr id="3" name="コンテンツ プレースホルダー 2">
            <a:extLst>
              <a:ext uri="{FF2B5EF4-FFF2-40B4-BE49-F238E27FC236}">
                <a16:creationId xmlns:a16="http://schemas.microsoft.com/office/drawing/2014/main" id="{269AD914-C470-20FA-7227-A84156AAFEE4}"/>
              </a:ext>
            </a:extLst>
          </p:cNvPr>
          <p:cNvSpPr>
            <a:spLocks noGrp="1"/>
          </p:cNvSpPr>
          <p:nvPr>
            <p:ph idx="1"/>
          </p:nvPr>
        </p:nvSpPr>
        <p:spPr>
          <a:xfrm>
            <a:off x="38100" y="1153886"/>
            <a:ext cx="9067800" cy="5587887"/>
          </a:xfrm>
        </p:spPr>
        <p:txBody>
          <a:bodyPr>
            <a:normAutofit/>
          </a:bodyPr>
          <a:lstStyle/>
          <a:p>
            <a:pPr marL="0" indent="0">
              <a:buNone/>
            </a:pPr>
            <a:r>
              <a:rPr lang="ja-JP" altLang="en-US" dirty="0">
                <a:latin typeface="ＤＦ平成明朝体W7" panose="02020709000000000000" pitchFamily="17" charset="-128"/>
                <a:ea typeface="ＤＦ平成明朝体W7" panose="02020709000000000000" pitchFamily="17" charset="-128"/>
              </a:rPr>
              <a:t>予防原則とは：化学物質や遺伝子組換えなどの新技術などに対して、環境に重大かつ不可逆的な影響を及ぼす仮説上の恐れがある場合、科学的に因果関係が十分証明されない状況でも、規制措置を可能にする制度や考え方のこと。</a:t>
            </a:r>
            <a:r>
              <a:rPr lang="en-US" altLang="ja-JP" dirty="0">
                <a:latin typeface="ＤＦ平成明朝体W7" panose="02020709000000000000" pitchFamily="17" charset="-128"/>
                <a:ea typeface="ＤＦ平成明朝体W7" panose="02020709000000000000" pitchFamily="17" charset="-128"/>
              </a:rPr>
              <a:t>1990</a:t>
            </a:r>
            <a:r>
              <a:rPr lang="ja-JP" altLang="en-US" dirty="0">
                <a:latin typeface="ＤＦ平成明朝体W7" panose="02020709000000000000" pitchFamily="17" charset="-128"/>
                <a:ea typeface="ＤＦ平成明朝体W7" panose="02020709000000000000" pitchFamily="17" charset="-128"/>
              </a:rPr>
              <a:t>年頃から欧米を中心に取り入れられてきた概念である。</a:t>
            </a: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en-US" altLang="ja-JP" dirty="0">
                <a:latin typeface="ＤＦ平成明朝体W7" panose="02020709000000000000" pitchFamily="17" charset="-128"/>
                <a:ea typeface="ＤＦ平成明朝体W7" panose="02020709000000000000" pitchFamily="17" charset="-128"/>
              </a:rPr>
              <a:t>1992</a:t>
            </a:r>
            <a:r>
              <a:rPr lang="ja-JP" altLang="en-US" dirty="0">
                <a:latin typeface="ＤＦ平成明朝体W7" panose="02020709000000000000" pitchFamily="17" charset="-128"/>
                <a:ea typeface="ＤＦ平成明朝体W7" panose="02020709000000000000" pitchFamily="17" charset="-128"/>
              </a:rPr>
              <a:t>年の環境と開発に関する国際連合会議（</a:t>
            </a:r>
            <a:r>
              <a:rPr lang="en-US" altLang="ja-JP" dirty="0">
                <a:latin typeface="ＤＦ平成明朝体W7" panose="02020709000000000000" pitchFamily="17" charset="-128"/>
                <a:ea typeface="ＤＦ平成明朝体W7" panose="02020709000000000000" pitchFamily="17" charset="-128"/>
              </a:rPr>
              <a:t>UNCED</a:t>
            </a:r>
            <a:r>
              <a:rPr lang="ja-JP" altLang="en-US" dirty="0">
                <a:latin typeface="ＤＦ平成明朝体W7" panose="02020709000000000000" pitchFamily="17" charset="-128"/>
                <a:ea typeface="ＤＦ平成明朝体W7" panose="02020709000000000000" pitchFamily="17" charset="-128"/>
              </a:rPr>
              <a:t>）リオデジャネイロ宣言の第</a:t>
            </a:r>
            <a:r>
              <a:rPr lang="en-US" altLang="ja-JP" dirty="0">
                <a:latin typeface="ＤＦ平成明朝体W7" panose="02020709000000000000" pitchFamily="17" charset="-128"/>
                <a:ea typeface="ＤＦ平成明朝体W7" panose="02020709000000000000" pitchFamily="17" charset="-128"/>
              </a:rPr>
              <a:t>15</a:t>
            </a:r>
            <a:r>
              <a:rPr lang="ja-JP" altLang="en-US" dirty="0">
                <a:latin typeface="ＤＦ平成明朝体W7" panose="02020709000000000000" pitchFamily="17" charset="-128"/>
                <a:ea typeface="ＤＦ平成明朝体W7" panose="02020709000000000000" pitchFamily="17" charset="-128"/>
              </a:rPr>
              <a:t>原則には、以下のようにまとめられた。</a:t>
            </a:r>
            <a:endParaRPr lang="en-US" altLang="ja-JP" dirty="0">
              <a:latin typeface="ＤＦ平成明朝体W7" panose="02020709000000000000" pitchFamily="17" charset="-128"/>
              <a:ea typeface="ＤＦ平成明朝体W7" panose="02020709000000000000" pitchFamily="17" charset="-128"/>
            </a:endParaRPr>
          </a:p>
          <a:p>
            <a:pPr marL="0" indent="0">
              <a:buNone/>
            </a:pPr>
            <a:endParaRPr kumimoji="1" lang="ja-JP" altLang="en-US" sz="2400" dirty="0">
              <a:latin typeface="ＤＦ平成明朝体W7" panose="02020709000000000000" pitchFamily="17" charset="-128"/>
              <a:ea typeface="ＤＦ平成明朝体W7" panose="02020709000000000000" pitchFamily="17" charset="-128"/>
            </a:endParaRPr>
          </a:p>
        </p:txBody>
      </p:sp>
      <p:pic>
        <p:nvPicPr>
          <p:cNvPr id="9" name="図 8">
            <a:extLst>
              <a:ext uri="{FF2B5EF4-FFF2-40B4-BE49-F238E27FC236}">
                <a16:creationId xmlns:a16="http://schemas.microsoft.com/office/drawing/2014/main" id="{CCCC7902-F6ED-1E10-0AA8-C0B75A2B9AAE}"/>
              </a:ext>
            </a:extLst>
          </p:cNvPr>
          <p:cNvPicPr>
            <a:picLocks noChangeAspect="1"/>
          </p:cNvPicPr>
          <p:nvPr/>
        </p:nvPicPr>
        <p:blipFill>
          <a:blip r:embed="rId2"/>
          <a:stretch>
            <a:fillRect/>
          </a:stretch>
        </p:blipFill>
        <p:spPr>
          <a:xfrm>
            <a:off x="345734" y="4909457"/>
            <a:ext cx="8125959" cy="1930288"/>
          </a:xfrm>
          <a:prstGeom prst="rect">
            <a:avLst/>
          </a:prstGeom>
          <a:ln w="38100">
            <a:solidFill>
              <a:srgbClr val="FF0000"/>
            </a:solidFill>
          </a:ln>
        </p:spPr>
      </p:pic>
    </p:spTree>
    <p:extLst>
      <p:ext uri="{BB962C8B-B14F-4D97-AF65-F5344CB8AC3E}">
        <p14:creationId xmlns:p14="http://schemas.microsoft.com/office/powerpoint/2010/main" val="21340747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52694-66B3-3967-0301-9AD5AFA2011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44148DC-7330-E72A-505E-70A8B7BA745B}"/>
              </a:ext>
            </a:extLst>
          </p:cNvPr>
          <p:cNvSpPr>
            <a:spLocks noGrp="1"/>
          </p:cNvSpPr>
          <p:nvPr>
            <p:ph type="title"/>
          </p:nvPr>
        </p:nvSpPr>
        <p:spPr>
          <a:xfrm>
            <a:off x="0" y="18255"/>
            <a:ext cx="9144000" cy="1135631"/>
          </a:xfrm>
        </p:spPr>
        <p:txBody>
          <a:bodyPr>
            <a:noAutofit/>
          </a:bodyPr>
          <a:lstStyle/>
          <a:p>
            <a:pPr algn="ctr" fontAlgn="base"/>
            <a:r>
              <a:rPr lang="ja-JP" altLang="en-US" sz="3200" b="1" dirty="0">
                <a:solidFill>
                  <a:srgbClr val="FF0000"/>
                </a:solidFill>
                <a:latin typeface="HGP創英角ﾎﾟｯﾌﾟ体" panose="040B0A00000000000000" pitchFamily="50" charset="-128"/>
                <a:ea typeface="HGP創英角ﾎﾟｯﾌﾟ体" panose="040B0A00000000000000" pitchFamily="50" charset="-128"/>
              </a:rPr>
              <a:t>今後の課題～生態学的リスク評価と予防原則の</a:t>
            </a:r>
            <a:br>
              <a:rPr lang="en-US" altLang="ja-JP" sz="3200" b="1" dirty="0">
                <a:solidFill>
                  <a:srgbClr val="FF0000"/>
                </a:solidFill>
                <a:latin typeface="HGP創英角ﾎﾟｯﾌﾟ体" panose="040B0A00000000000000" pitchFamily="50" charset="-128"/>
                <a:ea typeface="HGP創英角ﾎﾟｯﾌﾟ体" panose="040B0A00000000000000" pitchFamily="50" charset="-128"/>
              </a:rPr>
            </a:br>
            <a:r>
              <a:rPr lang="ja-JP" altLang="en-US" sz="3200" b="1" dirty="0">
                <a:solidFill>
                  <a:srgbClr val="FF0000"/>
                </a:solidFill>
                <a:latin typeface="HGP創英角ﾎﾟｯﾌﾟ体" panose="040B0A00000000000000" pitchFamily="50" charset="-128"/>
                <a:ea typeface="HGP創英角ﾎﾟｯﾌﾟ体" panose="040B0A00000000000000" pitchFamily="50" charset="-128"/>
              </a:rPr>
              <a:t>ルール化の適用②</a:t>
            </a:r>
          </a:p>
        </p:txBody>
      </p:sp>
      <p:sp>
        <p:nvSpPr>
          <p:cNvPr id="3" name="コンテンツ プレースホルダー 2">
            <a:extLst>
              <a:ext uri="{FF2B5EF4-FFF2-40B4-BE49-F238E27FC236}">
                <a16:creationId xmlns:a16="http://schemas.microsoft.com/office/drawing/2014/main" id="{99C6B694-6446-F844-AC6D-D041FFDA3177}"/>
              </a:ext>
            </a:extLst>
          </p:cNvPr>
          <p:cNvSpPr>
            <a:spLocks noGrp="1"/>
          </p:cNvSpPr>
          <p:nvPr>
            <p:ph idx="1"/>
          </p:nvPr>
        </p:nvSpPr>
        <p:spPr>
          <a:xfrm>
            <a:off x="38100" y="1153886"/>
            <a:ext cx="9067800" cy="5587887"/>
          </a:xfrm>
        </p:spPr>
        <p:txBody>
          <a:bodyPr>
            <a:normAutofit/>
          </a:bodyPr>
          <a:lstStyle/>
          <a:p>
            <a:pPr>
              <a:buFont typeface="Wingdings" panose="05000000000000000000" pitchFamily="2" charset="2"/>
              <a:buChar char="Ø"/>
            </a:pPr>
            <a:r>
              <a:rPr kumimoji="1" lang="ja-JP" altLang="en-US" sz="2400" dirty="0">
                <a:latin typeface="ＤＦ平成明朝体W7" panose="02020709000000000000" pitchFamily="17" charset="-128"/>
                <a:ea typeface="ＤＦ平成明朝体W7" panose="02020709000000000000" pitchFamily="17" charset="-128"/>
              </a:rPr>
              <a:t>これまで述べた生態学的リスク評価を行なった結果、何らかのリスクが予測評価された場合には、「予防原則」のリールに則って事業の見直しをするなり、リスクを発生しないように改善対策等の措置を講じることが必要である。</a:t>
            </a:r>
          </a:p>
        </p:txBody>
      </p:sp>
    </p:spTree>
    <p:extLst>
      <p:ext uri="{BB962C8B-B14F-4D97-AF65-F5344CB8AC3E}">
        <p14:creationId xmlns:p14="http://schemas.microsoft.com/office/powerpoint/2010/main" val="5162614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EB9DA59E-38AC-8A90-8CA1-A8EF2214813C}"/>
              </a:ext>
            </a:extLst>
          </p:cNvPr>
          <p:cNvPicPr>
            <a:picLocks noChangeAspect="1"/>
          </p:cNvPicPr>
          <p:nvPr/>
        </p:nvPicPr>
        <p:blipFill>
          <a:blip r:embed="rId2"/>
          <a:stretch>
            <a:fillRect/>
          </a:stretch>
        </p:blipFill>
        <p:spPr>
          <a:xfrm>
            <a:off x="-635" y="849086"/>
            <a:ext cx="9144000" cy="6008914"/>
          </a:xfrm>
          <a:prstGeom prst="rect">
            <a:avLst/>
          </a:prstGeom>
        </p:spPr>
      </p:pic>
      <p:sp>
        <p:nvSpPr>
          <p:cNvPr id="2" name="タイトル 1"/>
          <p:cNvSpPr>
            <a:spLocks noGrp="1"/>
          </p:cNvSpPr>
          <p:nvPr>
            <p:ph type="title"/>
          </p:nvPr>
        </p:nvSpPr>
        <p:spPr>
          <a:xfrm>
            <a:off x="563418" y="2103437"/>
            <a:ext cx="8265968" cy="1325563"/>
          </a:xfrm>
        </p:spPr>
        <p:txBody>
          <a:bodyPr>
            <a:normAutofit/>
          </a:bodyPr>
          <a:lstStyle/>
          <a:p>
            <a:r>
              <a:rPr kumimoji="1" lang="ja-JP" altLang="en-US" sz="4800" b="1" dirty="0">
                <a:solidFill>
                  <a:srgbClr val="FFFF00"/>
                </a:solidFill>
                <a:latin typeface="HGP創英角ﾎﾟｯﾌﾟ体" panose="040B0A00000000000000" pitchFamily="50" charset="-128"/>
                <a:ea typeface="HGP創英角ﾎﾟｯﾌﾟ体" panose="040B0A00000000000000" pitchFamily="50" charset="-128"/>
              </a:rPr>
              <a:t>ご清聴ありがとうございました</a:t>
            </a:r>
          </a:p>
        </p:txBody>
      </p:sp>
      <p:sp>
        <p:nvSpPr>
          <p:cNvPr id="3" name="テキストボックス 2"/>
          <p:cNvSpPr txBox="1"/>
          <p:nvPr/>
        </p:nvSpPr>
        <p:spPr>
          <a:xfrm>
            <a:off x="-635" y="-10160"/>
            <a:ext cx="9188450" cy="632460"/>
          </a:xfrm>
          <a:prstGeom prst="rect">
            <a:avLst/>
          </a:prstGeom>
          <a:solidFill>
            <a:schemeClr val="bg1"/>
          </a:solidFill>
        </p:spPr>
        <p:txBody>
          <a:bodyPr wrap="square" rtlCol="0">
            <a:noAutofit/>
          </a:bodyPr>
          <a:lstStyle/>
          <a:p>
            <a:pPr algn="ctr"/>
            <a:r>
              <a:rPr lang="ja-JP" altLang="en-US" sz="4000" dirty="0">
                <a:solidFill>
                  <a:srgbClr val="FF0000"/>
                </a:solidFill>
                <a:latin typeface="HGP創英角ﾎﾟｯﾌﾟ体" panose="040B0A00000000000000" pitchFamily="50" charset="-128"/>
                <a:ea typeface="HGP創英角ﾎﾟｯﾌﾟ体" panose="040B0A00000000000000" pitchFamily="50" charset="-128"/>
              </a:rPr>
              <a:t>ラピダス（北海道千歳市）計画地全景</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280</TotalTime>
  <Words>3325</Words>
  <Application>Microsoft Office PowerPoint</Application>
  <PresentationFormat>画面に合わせる (4:3)</PresentationFormat>
  <Paragraphs>170</Paragraphs>
  <Slides>39</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39</vt:i4>
      </vt:variant>
    </vt:vector>
  </HeadingPairs>
  <TitlesOfParts>
    <vt:vector size="47" baseType="lpstr">
      <vt:lpstr>ＤＦ平成明朝体W7</vt:lpstr>
      <vt:lpstr>ＤＨＰ平成明朝体W7</vt:lpstr>
      <vt:lpstr>HGP創英角ﾎﾟｯﾌﾟ体</vt:lpstr>
      <vt:lpstr>HGS創英角ﾎﾟｯﾌﾟ体</vt:lpstr>
      <vt:lpstr>Arial</vt:lpstr>
      <vt:lpstr>Calibri</vt:lpstr>
      <vt:lpstr>Wingdings</vt:lpstr>
      <vt:lpstr>Office Theme</vt:lpstr>
      <vt:lpstr>半導体産業が「食と農と環境」に 及ぼす影響</vt:lpstr>
      <vt:lpstr>半導体産業がもたらすリスク</vt:lpstr>
      <vt:lpstr>「リスク社会論」とは①</vt:lpstr>
      <vt:lpstr>「リスク社会論」とは②</vt:lpstr>
      <vt:lpstr>「リスク社会論」とは③</vt:lpstr>
      <vt:lpstr>リスクとは</vt:lpstr>
      <vt:lpstr>社会的リスクの種類</vt:lpstr>
      <vt:lpstr>半導体の原材料採取から製品化・流通・廃棄までの一連の工程（フロー）</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生態系とは？</vt:lpstr>
      <vt:lpstr>生態学的リスクとは？</vt:lpstr>
      <vt:lpstr>PowerPoint プレゼンテーション</vt:lpstr>
      <vt:lpstr>半導体工場と生態学的リスクの関係（概念図）</vt:lpstr>
      <vt:lpstr>半導体工場の通常操業時の生態学的リスク ①製造工程別排出物質（排気・排水・廃棄物）</vt:lpstr>
      <vt:lpstr>半導体工場の通常操業時の生態学的リスク ②製造工程別排出物質（排気）</vt:lpstr>
      <vt:lpstr>半導体工場の通常操業時の生態学的リスク ②製造工程別排出物質（排気）(続き）</vt:lpstr>
      <vt:lpstr>半導体工場の通常操業時の生態学的リスク ③製造工程別排出物質（排水）</vt:lpstr>
      <vt:lpstr>半導体工場の通常操業時の生態学的リスク ③製造工程別排出物質（排水）(続き）</vt:lpstr>
      <vt:lpstr>人工有機化合物・環境ホルモン汚染は下水処理場では除去できない！</vt:lpstr>
      <vt:lpstr>半導体工場の通常操業時の生態学的リスク ④製造工程別排出物質（廃棄物）</vt:lpstr>
      <vt:lpstr>半導体工場の通常操業時の生態学的リスク ④製造工程別排出物質（廃棄物）（続き）</vt:lpstr>
      <vt:lpstr>半導体工場の通常操業時の生態学的リスク ④製造工程別排出物質（廃棄物）（続き）</vt:lpstr>
      <vt:lpstr>半導体工場の非常災害時の生態学的リスク</vt:lpstr>
      <vt:lpstr>下水放流先河川の生態学的変化</vt:lpstr>
      <vt:lpstr>資源多消費・レアメタル採掘地の生態系破壊</vt:lpstr>
      <vt:lpstr>資源多消費・レアメタル採掘地の生態系破壊</vt:lpstr>
      <vt:lpstr>資源多消費・レアメタル採掘地の生態系破壊</vt:lpstr>
      <vt:lpstr>バイオマーカー・バイオモニタリングによる生態系異変の把握調査</vt:lpstr>
      <vt:lpstr>化学物質に対するサケ稚魚の忌避行動の解析</vt:lpstr>
      <vt:lpstr>半導体工場廃液が水圏生態系に及ぼす影響のリスク評価</vt:lpstr>
      <vt:lpstr>市民参加によるムラサキイガイを生物指標とした海水中ダイオキシン汚染実態調査報告</vt:lpstr>
      <vt:lpstr>半導体工場の排気系統から排気される化学物質等による大気生態系に及ぼす影響のリスク評価</vt:lpstr>
      <vt:lpstr>今後の課題～生態学的リスク評価と予防原則の ルール化の適用①</vt:lpstr>
      <vt:lpstr>今後の課題～生態学的リスク評価と予防原則の ルール化の適用②</vt:lpstr>
      <vt:lpstr>ご清聴ありがとうございました</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M365 Copilot</dc:creator>
  <cp:keywords/>
  <dc:description>generated using python-pptx</dc:description>
  <cp:lastModifiedBy>寿和 藤原</cp:lastModifiedBy>
  <cp:revision>5</cp:revision>
  <cp:lastPrinted>2026-09-17T00:48:52Z</cp:lastPrinted>
  <dcterms:created xsi:type="dcterms:W3CDTF">2026-09-16T02:09:21Z</dcterms:created>
  <dcterms:modified xsi:type="dcterms:W3CDTF">2026-09-18T08:25:39Z</dcterms:modified>
  <cp:category/>
</cp:coreProperties>
</file>